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8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3" roundtripDataSignature="AMtx7mg4XYvnVVFxN3pNUK/vAnS+WE5G7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usanna König" initials="" lastIdx="116"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647"/>
    <p:restoredTop sz="96301"/>
  </p:normalViewPr>
  <p:slideViewPr>
    <p:cSldViewPr snapToGrid="0">
      <p:cViewPr varScale="1">
        <p:scale>
          <a:sx n="123" d="100"/>
          <a:sy n="123" d="100"/>
        </p:scale>
        <p:origin x="208" y="1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5"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customschemas.google.com/relationships/presentationmetadata" Target="metadata"/><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3" name="Google Shape;153;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303" name="Google Shape;303;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4" name="Google Shape;304;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10</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23" name="Google Shape;323;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342" name="Google Shape;342;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3" name="Google Shape;343;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12</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362" name="Google Shape;362;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13</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383" name="Google Shape;383;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4" name="Google Shape;384;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14</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404" name="Google Shape;404;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5" name="Google Shape;405;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15</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429" name="Google Shape;429;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0" name="Google Shape;430;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16</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59" name="Google Shape;459;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0" name="Google Shape;480;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501" name="Google Shape;501;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6" name="Google Shape;166;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22" name="Google Shape;522;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44" name="Google Shape;544;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565" name="Google Shape;565;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88" name="Google Shape;588;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11" name="Google Shape;611;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34" name="Google Shape;634;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59" name="Google Shape;659;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82" name="Google Shape;682;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05" name="Google Shape;705;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28" name="Google Shape;728;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78" name="Google Shape;178;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51" name="Google Shape;751;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74" name="Google Shape;774;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97" name="Google Shape;797;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20" name="Google Shape;820;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Google Shape;842;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43" name="Google Shape;843;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866" name="Google Shape;866;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Google Shape;888;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89" name="Google Shape;889;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6"/>
        <p:cNvGrpSpPr/>
        <p:nvPr/>
      </p:nvGrpSpPr>
      <p:grpSpPr>
        <a:xfrm>
          <a:off x="0" y="0"/>
          <a:ext cx="0" cy="0"/>
          <a:chOff x="0" y="0"/>
          <a:chExt cx="0" cy="0"/>
        </a:xfrm>
      </p:grpSpPr>
      <p:sp>
        <p:nvSpPr>
          <p:cNvPr id="897" name="Google Shape;897;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98" name="Google Shape;898;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9"/>
        <p:cNvGrpSpPr/>
        <p:nvPr/>
      </p:nvGrpSpPr>
      <p:grpSpPr>
        <a:xfrm>
          <a:off x="0" y="0"/>
          <a:ext cx="0" cy="0"/>
          <a:chOff x="0" y="0"/>
          <a:chExt cx="0" cy="0"/>
        </a:xfrm>
      </p:grpSpPr>
      <p:sp>
        <p:nvSpPr>
          <p:cNvPr id="920" name="Google Shape;920;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21" name="Google Shape;921;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9"/>
        <p:cNvGrpSpPr/>
        <p:nvPr/>
      </p:nvGrpSpPr>
      <p:grpSpPr>
        <a:xfrm>
          <a:off x="0" y="0"/>
          <a:ext cx="0" cy="0"/>
          <a:chOff x="0" y="0"/>
          <a:chExt cx="0" cy="0"/>
        </a:xfrm>
      </p:grpSpPr>
      <p:sp>
        <p:nvSpPr>
          <p:cNvPr id="940" name="Google Shape;940;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41" name="Google Shape;941;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95" name="Google Shape;195;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2"/>
        <p:cNvGrpSpPr/>
        <p:nvPr/>
      </p:nvGrpSpPr>
      <p:grpSpPr>
        <a:xfrm>
          <a:off x="0" y="0"/>
          <a:ext cx="0" cy="0"/>
          <a:chOff x="0" y="0"/>
          <a:chExt cx="0" cy="0"/>
        </a:xfrm>
      </p:grpSpPr>
      <p:sp>
        <p:nvSpPr>
          <p:cNvPr id="963" name="Google Shape;963;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64" name="Google Shape;964;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Google Shape;983;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84" name="Google Shape;984;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07" name="Google Shape;1007;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6"/>
        <p:cNvGrpSpPr/>
        <p:nvPr/>
      </p:nvGrpSpPr>
      <p:grpSpPr>
        <a:xfrm>
          <a:off x="0" y="0"/>
          <a:ext cx="0" cy="0"/>
          <a:chOff x="0" y="0"/>
          <a:chExt cx="0" cy="0"/>
        </a:xfrm>
      </p:grpSpPr>
      <p:sp>
        <p:nvSpPr>
          <p:cNvPr id="1027" name="Google Shape;1027;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28" name="Google Shape;1028;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9"/>
        <p:cNvGrpSpPr/>
        <p:nvPr/>
      </p:nvGrpSpPr>
      <p:grpSpPr>
        <a:xfrm>
          <a:off x="0" y="0"/>
          <a:ext cx="0" cy="0"/>
          <a:chOff x="0" y="0"/>
          <a:chExt cx="0" cy="0"/>
        </a:xfrm>
      </p:grpSpPr>
      <p:sp>
        <p:nvSpPr>
          <p:cNvPr id="1050" name="Google Shape;1050;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51" name="Google Shape;1051;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2"/>
        <p:cNvGrpSpPr/>
        <p:nvPr/>
      </p:nvGrpSpPr>
      <p:grpSpPr>
        <a:xfrm>
          <a:off x="0" y="0"/>
          <a:ext cx="0" cy="0"/>
          <a:chOff x="0" y="0"/>
          <a:chExt cx="0" cy="0"/>
        </a:xfrm>
      </p:grpSpPr>
      <p:sp>
        <p:nvSpPr>
          <p:cNvPr id="1073" name="Google Shape;1073;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74" name="Google Shape;1074;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5"/>
        <p:cNvGrpSpPr/>
        <p:nvPr/>
      </p:nvGrpSpPr>
      <p:grpSpPr>
        <a:xfrm>
          <a:off x="0" y="0"/>
          <a:ext cx="0" cy="0"/>
          <a:chOff x="0" y="0"/>
          <a:chExt cx="0" cy="0"/>
        </a:xfrm>
      </p:grpSpPr>
      <p:sp>
        <p:nvSpPr>
          <p:cNvPr id="1096" name="Google Shape;1096;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97" name="Google Shape;1097;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8"/>
        <p:cNvGrpSpPr/>
        <p:nvPr/>
      </p:nvGrpSpPr>
      <p:grpSpPr>
        <a:xfrm>
          <a:off x="0" y="0"/>
          <a:ext cx="0" cy="0"/>
          <a:chOff x="0" y="0"/>
          <a:chExt cx="0" cy="0"/>
        </a:xfrm>
      </p:grpSpPr>
      <p:sp>
        <p:nvSpPr>
          <p:cNvPr id="1119" name="Google Shape;1119;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20" name="Google Shape;1120;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8"/>
        <p:cNvGrpSpPr/>
        <p:nvPr/>
      </p:nvGrpSpPr>
      <p:grpSpPr>
        <a:xfrm>
          <a:off x="0" y="0"/>
          <a:ext cx="0" cy="0"/>
          <a:chOff x="0" y="0"/>
          <a:chExt cx="0" cy="0"/>
        </a:xfrm>
      </p:grpSpPr>
      <p:sp>
        <p:nvSpPr>
          <p:cNvPr id="1139" name="Google Shape;1139;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40" name="Google Shape;1140;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2"/>
        <p:cNvGrpSpPr/>
        <p:nvPr/>
      </p:nvGrpSpPr>
      <p:grpSpPr>
        <a:xfrm>
          <a:off x="0" y="0"/>
          <a:ext cx="0" cy="0"/>
          <a:chOff x="0" y="0"/>
          <a:chExt cx="0" cy="0"/>
        </a:xfrm>
      </p:grpSpPr>
      <p:sp>
        <p:nvSpPr>
          <p:cNvPr id="1173" name="Google Shape;1173;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74" name="Google Shape;1174;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12" name="Google Shape;212;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84" name="Google Shape;1184;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2"/>
        <p:cNvGrpSpPr/>
        <p:nvPr/>
      </p:nvGrpSpPr>
      <p:grpSpPr>
        <a:xfrm>
          <a:off x="0" y="0"/>
          <a:ext cx="0" cy="0"/>
          <a:chOff x="0" y="0"/>
          <a:chExt cx="0" cy="0"/>
        </a:xfrm>
      </p:grpSpPr>
      <p:sp>
        <p:nvSpPr>
          <p:cNvPr id="1193" name="Google Shape;1193;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94" name="Google Shape;1194;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3"/>
        <p:cNvGrpSpPr/>
        <p:nvPr/>
      </p:nvGrpSpPr>
      <p:grpSpPr>
        <a:xfrm>
          <a:off x="0" y="0"/>
          <a:ext cx="0" cy="0"/>
          <a:chOff x="0" y="0"/>
          <a:chExt cx="0" cy="0"/>
        </a:xfrm>
      </p:grpSpPr>
      <p:sp>
        <p:nvSpPr>
          <p:cNvPr id="1204" name="Google Shape;1204;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05" name="Google Shape;1205;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4"/>
        <p:cNvGrpSpPr/>
        <p:nvPr/>
      </p:nvGrpSpPr>
      <p:grpSpPr>
        <a:xfrm>
          <a:off x="0" y="0"/>
          <a:ext cx="0" cy="0"/>
          <a:chOff x="0" y="0"/>
          <a:chExt cx="0" cy="0"/>
        </a:xfrm>
      </p:grpSpPr>
      <p:sp>
        <p:nvSpPr>
          <p:cNvPr id="1215" name="Google Shape;1215;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16" name="Google Shape;1216;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5"/>
        <p:cNvGrpSpPr/>
        <p:nvPr/>
      </p:nvGrpSpPr>
      <p:grpSpPr>
        <a:xfrm>
          <a:off x="0" y="0"/>
          <a:ext cx="0" cy="0"/>
          <a:chOff x="0" y="0"/>
          <a:chExt cx="0" cy="0"/>
        </a:xfrm>
      </p:grpSpPr>
      <p:sp>
        <p:nvSpPr>
          <p:cNvPr id="1226" name="Google Shape;1226;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27" name="Google Shape;1227;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6"/>
        <p:cNvGrpSpPr/>
        <p:nvPr/>
      </p:nvGrpSpPr>
      <p:grpSpPr>
        <a:xfrm>
          <a:off x="0" y="0"/>
          <a:ext cx="0" cy="0"/>
          <a:chOff x="0" y="0"/>
          <a:chExt cx="0" cy="0"/>
        </a:xfrm>
      </p:grpSpPr>
      <p:sp>
        <p:nvSpPr>
          <p:cNvPr id="1237" name="Google Shape;1237;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38" name="Google Shape;1238;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7"/>
        <p:cNvGrpSpPr/>
        <p:nvPr/>
      </p:nvGrpSpPr>
      <p:grpSpPr>
        <a:xfrm>
          <a:off x="0" y="0"/>
          <a:ext cx="0" cy="0"/>
          <a:chOff x="0" y="0"/>
          <a:chExt cx="0" cy="0"/>
        </a:xfrm>
      </p:grpSpPr>
      <p:sp>
        <p:nvSpPr>
          <p:cNvPr id="1248" name="Google Shape;1248;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49" name="Google Shape;1249;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9"/>
        <p:cNvGrpSpPr/>
        <p:nvPr/>
      </p:nvGrpSpPr>
      <p:grpSpPr>
        <a:xfrm>
          <a:off x="0" y="0"/>
          <a:ext cx="0" cy="0"/>
          <a:chOff x="0" y="0"/>
          <a:chExt cx="0" cy="0"/>
        </a:xfrm>
      </p:grpSpPr>
      <p:sp>
        <p:nvSpPr>
          <p:cNvPr id="1260" name="Google Shape;1260;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61" name="Google Shape;1261;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1"/>
        <p:cNvGrpSpPr/>
        <p:nvPr/>
      </p:nvGrpSpPr>
      <p:grpSpPr>
        <a:xfrm>
          <a:off x="0" y="0"/>
          <a:ext cx="0" cy="0"/>
          <a:chOff x="0" y="0"/>
          <a:chExt cx="0" cy="0"/>
        </a:xfrm>
      </p:grpSpPr>
      <p:sp>
        <p:nvSpPr>
          <p:cNvPr id="1272" name="Google Shape;1272;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73" name="Google Shape;1273;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3"/>
        <p:cNvGrpSpPr/>
        <p:nvPr/>
      </p:nvGrpSpPr>
      <p:grpSpPr>
        <a:xfrm>
          <a:off x="0" y="0"/>
          <a:ext cx="0" cy="0"/>
          <a:chOff x="0" y="0"/>
          <a:chExt cx="0" cy="0"/>
        </a:xfrm>
      </p:grpSpPr>
      <p:sp>
        <p:nvSpPr>
          <p:cNvPr id="1284" name="Google Shape;1284;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85" name="Google Shape;1285;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29" name="Google Shape;229;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5"/>
        <p:cNvGrpSpPr/>
        <p:nvPr/>
      </p:nvGrpSpPr>
      <p:grpSpPr>
        <a:xfrm>
          <a:off x="0" y="0"/>
          <a:ext cx="0" cy="0"/>
          <a:chOff x="0" y="0"/>
          <a:chExt cx="0" cy="0"/>
        </a:xfrm>
      </p:grpSpPr>
      <p:sp>
        <p:nvSpPr>
          <p:cNvPr id="1296" name="Google Shape;1296;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97" name="Google Shape;1297;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8"/>
        <p:cNvGrpSpPr/>
        <p:nvPr/>
      </p:nvGrpSpPr>
      <p:grpSpPr>
        <a:xfrm>
          <a:off x="0" y="0"/>
          <a:ext cx="0" cy="0"/>
          <a:chOff x="0" y="0"/>
          <a:chExt cx="0" cy="0"/>
        </a:xfrm>
      </p:grpSpPr>
      <p:sp>
        <p:nvSpPr>
          <p:cNvPr id="1309" name="Google Shape;1309;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10" name="Google Shape;1310;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1"/>
        <p:cNvGrpSpPr/>
        <p:nvPr/>
      </p:nvGrpSpPr>
      <p:grpSpPr>
        <a:xfrm>
          <a:off x="0" y="0"/>
          <a:ext cx="0" cy="0"/>
          <a:chOff x="0" y="0"/>
          <a:chExt cx="0" cy="0"/>
        </a:xfrm>
      </p:grpSpPr>
      <p:sp>
        <p:nvSpPr>
          <p:cNvPr id="1322" name="Google Shape;1322;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23" name="Google Shape;1323;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4"/>
        <p:cNvGrpSpPr/>
        <p:nvPr/>
      </p:nvGrpSpPr>
      <p:grpSpPr>
        <a:xfrm>
          <a:off x="0" y="0"/>
          <a:ext cx="0" cy="0"/>
          <a:chOff x="0" y="0"/>
          <a:chExt cx="0" cy="0"/>
        </a:xfrm>
      </p:grpSpPr>
      <p:sp>
        <p:nvSpPr>
          <p:cNvPr id="1335" name="Google Shape;1335;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36" name="Google Shape;1336;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7"/>
        <p:cNvGrpSpPr/>
        <p:nvPr/>
      </p:nvGrpSpPr>
      <p:grpSpPr>
        <a:xfrm>
          <a:off x="0" y="0"/>
          <a:ext cx="0" cy="0"/>
          <a:chOff x="0" y="0"/>
          <a:chExt cx="0" cy="0"/>
        </a:xfrm>
      </p:grpSpPr>
      <p:sp>
        <p:nvSpPr>
          <p:cNvPr id="1348" name="Google Shape;1348;p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49" name="Google Shape;1349;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1"/>
        <p:cNvGrpSpPr/>
        <p:nvPr/>
      </p:nvGrpSpPr>
      <p:grpSpPr>
        <a:xfrm>
          <a:off x="0" y="0"/>
          <a:ext cx="0" cy="0"/>
          <a:chOff x="0" y="0"/>
          <a:chExt cx="0" cy="0"/>
        </a:xfrm>
      </p:grpSpPr>
      <p:sp>
        <p:nvSpPr>
          <p:cNvPr id="1362" name="Google Shape;1362;p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63" name="Google Shape;1363;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5"/>
        <p:cNvGrpSpPr/>
        <p:nvPr/>
      </p:nvGrpSpPr>
      <p:grpSpPr>
        <a:xfrm>
          <a:off x="0" y="0"/>
          <a:ext cx="0" cy="0"/>
          <a:chOff x="0" y="0"/>
          <a:chExt cx="0" cy="0"/>
        </a:xfrm>
      </p:grpSpPr>
      <p:sp>
        <p:nvSpPr>
          <p:cNvPr id="1376" name="Google Shape;1376;p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77" name="Google Shape;1377;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0"/>
        <p:cNvGrpSpPr/>
        <p:nvPr/>
      </p:nvGrpSpPr>
      <p:grpSpPr>
        <a:xfrm>
          <a:off x="0" y="0"/>
          <a:ext cx="0" cy="0"/>
          <a:chOff x="0" y="0"/>
          <a:chExt cx="0" cy="0"/>
        </a:xfrm>
      </p:grpSpPr>
      <p:sp>
        <p:nvSpPr>
          <p:cNvPr id="1391" name="Google Shape;1391;p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92" name="Google Shape;1392;p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5"/>
        <p:cNvGrpSpPr/>
        <p:nvPr/>
      </p:nvGrpSpPr>
      <p:grpSpPr>
        <a:xfrm>
          <a:off x="0" y="0"/>
          <a:ext cx="0" cy="0"/>
          <a:chOff x="0" y="0"/>
          <a:chExt cx="0" cy="0"/>
        </a:xfrm>
      </p:grpSpPr>
      <p:sp>
        <p:nvSpPr>
          <p:cNvPr id="1406" name="Google Shape;1406;p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07" name="Google Shape;1407;p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0"/>
        <p:cNvGrpSpPr/>
        <p:nvPr/>
      </p:nvGrpSpPr>
      <p:grpSpPr>
        <a:xfrm>
          <a:off x="0" y="0"/>
          <a:ext cx="0" cy="0"/>
          <a:chOff x="0" y="0"/>
          <a:chExt cx="0" cy="0"/>
        </a:xfrm>
      </p:grpSpPr>
      <p:sp>
        <p:nvSpPr>
          <p:cNvPr id="1421" name="Google Shape;1421;p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22" name="Google Shape;1422;p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46" name="Google Shape;246;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6"/>
        <p:cNvGrpSpPr/>
        <p:nvPr/>
      </p:nvGrpSpPr>
      <p:grpSpPr>
        <a:xfrm>
          <a:off x="0" y="0"/>
          <a:ext cx="0" cy="0"/>
          <a:chOff x="0" y="0"/>
          <a:chExt cx="0" cy="0"/>
        </a:xfrm>
      </p:grpSpPr>
      <p:sp>
        <p:nvSpPr>
          <p:cNvPr id="1437" name="Google Shape;1437;p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38" name="Google Shape;1438;p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1"/>
        <p:cNvGrpSpPr/>
        <p:nvPr/>
      </p:nvGrpSpPr>
      <p:grpSpPr>
        <a:xfrm>
          <a:off x="0" y="0"/>
          <a:ext cx="0" cy="0"/>
          <a:chOff x="0" y="0"/>
          <a:chExt cx="0" cy="0"/>
        </a:xfrm>
      </p:grpSpPr>
      <p:sp>
        <p:nvSpPr>
          <p:cNvPr id="1452" name="Google Shape;1452;p7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53" name="Google Shape;1453;p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7"/>
        <p:cNvGrpSpPr/>
        <p:nvPr/>
      </p:nvGrpSpPr>
      <p:grpSpPr>
        <a:xfrm>
          <a:off x="0" y="0"/>
          <a:ext cx="0" cy="0"/>
          <a:chOff x="0" y="0"/>
          <a:chExt cx="0" cy="0"/>
        </a:xfrm>
      </p:grpSpPr>
      <p:sp>
        <p:nvSpPr>
          <p:cNvPr id="1468" name="Google Shape;1468;p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69" name="Google Shape;1469;p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5"/>
        <p:cNvGrpSpPr/>
        <p:nvPr/>
      </p:nvGrpSpPr>
      <p:grpSpPr>
        <a:xfrm>
          <a:off x="0" y="0"/>
          <a:ext cx="0" cy="0"/>
          <a:chOff x="0" y="0"/>
          <a:chExt cx="0" cy="0"/>
        </a:xfrm>
      </p:grpSpPr>
      <p:sp>
        <p:nvSpPr>
          <p:cNvPr id="1486" name="Google Shape;1486;p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87" name="Google Shape;1487;p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1"/>
        <p:cNvGrpSpPr/>
        <p:nvPr/>
      </p:nvGrpSpPr>
      <p:grpSpPr>
        <a:xfrm>
          <a:off x="0" y="0"/>
          <a:ext cx="0" cy="0"/>
          <a:chOff x="0" y="0"/>
          <a:chExt cx="0" cy="0"/>
        </a:xfrm>
      </p:grpSpPr>
      <p:sp>
        <p:nvSpPr>
          <p:cNvPr id="1502" name="Google Shape;1502;p7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03" name="Google Shape;1503;p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7"/>
        <p:cNvGrpSpPr/>
        <p:nvPr/>
      </p:nvGrpSpPr>
      <p:grpSpPr>
        <a:xfrm>
          <a:off x="0" y="0"/>
          <a:ext cx="0" cy="0"/>
          <a:chOff x="0" y="0"/>
          <a:chExt cx="0" cy="0"/>
        </a:xfrm>
      </p:grpSpPr>
      <p:sp>
        <p:nvSpPr>
          <p:cNvPr id="1518" name="Google Shape;1518;p7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19" name="Google Shape;1519;p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2"/>
        <p:cNvGrpSpPr/>
        <p:nvPr/>
      </p:nvGrpSpPr>
      <p:grpSpPr>
        <a:xfrm>
          <a:off x="0" y="0"/>
          <a:ext cx="0" cy="0"/>
          <a:chOff x="0" y="0"/>
          <a:chExt cx="0" cy="0"/>
        </a:xfrm>
      </p:grpSpPr>
      <p:sp>
        <p:nvSpPr>
          <p:cNvPr id="1533" name="Google Shape;1533;p7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34" name="Google Shape;1534;p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7"/>
        <p:cNvGrpSpPr/>
        <p:nvPr/>
      </p:nvGrpSpPr>
      <p:grpSpPr>
        <a:xfrm>
          <a:off x="0" y="0"/>
          <a:ext cx="0" cy="0"/>
          <a:chOff x="0" y="0"/>
          <a:chExt cx="0" cy="0"/>
        </a:xfrm>
      </p:grpSpPr>
      <p:sp>
        <p:nvSpPr>
          <p:cNvPr id="1548" name="Google Shape;1548;p7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49" name="Google Shape;1549;p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3"/>
        <p:cNvGrpSpPr/>
        <p:nvPr/>
      </p:nvGrpSpPr>
      <p:grpSpPr>
        <a:xfrm>
          <a:off x="0" y="0"/>
          <a:ext cx="0" cy="0"/>
          <a:chOff x="0" y="0"/>
          <a:chExt cx="0" cy="0"/>
        </a:xfrm>
      </p:grpSpPr>
      <p:sp>
        <p:nvSpPr>
          <p:cNvPr id="1564" name="Google Shape;1564;p7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65" name="Google Shape;1565;p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0"/>
        <p:cNvGrpSpPr/>
        <p:nvPr/>
      </p:nvGrpSpPr>
      <p:grpSpPr>
        <a:xfrm>
          <a:off x="0" y="0"/>
          <a:ext cx="0" cy="0"/>
          <a:chOff x="0" y="0"/>
          <a:chExt cx="0" cy="0"/>
        </a:xfrm>
      </p:grpSpPr>
      <p:sp>
        <p:nvSpPr>
          <p:cNvPr id="1581" name="Google Shape;1581;p7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82" name="Google Shape;1582;p7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264" name="Google Shape;264;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8</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6"/>
        <p:cNvGrpSpPr/>
        <p:nvPr/>
      </p:nvGrpSpPr>
      <p:grpSpPr>
        <a:xfrm>
          <a:off x="0" y="0"/>
          <a:ext cx="0" cy="0"/>
          <a:chOff x="0" y="0"/>
          <a:chExt cx="0" cy="0"/>
        </a:xfrm>
      </p:grpSpPr>
      <p:sp>
        <p:nvSpPr>
          <p:cNvPr id="1597" name="Google Shape;1597;p8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98" name="Google Shape;1598;p8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2"/>
        <p:cNvGrpSpPr/>
        <p:nvPr/>
      </p:nvGrpSpPr>
      <p:grpSpPr>
        <a:xfrm>
          <a:off x="0" y="0"/>
          <a:ext cx="0" cy="0"/>
          <a:chOff x="0" y="0"/>
          <a:chExt cx="0" cy="0"/>
        </a:xfrm>
      </p:grpSpPr>
      <p:sp>
        <p:nvSpPr>
          <p:cNvPr id="1613" name="Google Shape;1613;p8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14" name="Google Shape;1614;p8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8"/>
        <p:cNvGrpSpPr/>
        <p:nvPr/>
      </p:nvGrpSpPr>
      <p:grpSpPr>
        <a:xfrm>
          <a:off x="0" y="0"/>
          <a:ext cx="0" cy="0"/>
          <a:chOff x="0" y="0"/>
          <a:chExt cx="0" cy="0"/>
        </a:xfrm>
      </p:grpSpPr>
      <p:sp>
        <p:nvSpPr>
          <p:cNvPr id="1629" name="Google Shape;1629;p8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30" name="Google Shape;1630;p8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4"/>
        <p:cNvGrpSpPr/>
        <p:nvPr/>
      </p:nvGrpSpPr>
      <p:grpSpPr>
        <a:xfrm>
          <a:off x="0" y="0"/>
          <a:ext cx="0" cy="0"/>
          <a:chOff x="0" y="0"/>
          <a:chExt cx="0" cy="0"/>
        </a:xfrm>
      </p:grpSpPr>
      <p:sp>
        <p:nvSpPr>
          <p:cNvPr id="1645" name="Google Shape;1645;p8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46" name="Google Shape;1646;p8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2"/>
        <p:cNvGrpSpPr/>
        <p:nvPr/>
      </p:nvGrpSpPr>
      <p:grpSpPr>
        <a:xfrm>
          <a:off x="0" y="0"/>
          <a:ext cx="0" cy="0"/>
          <a:chOff x="0" y="0"/>
          <a:chExt cx="0" cy="0"/>
        </a:xfrm>
      </p:grpSpPr>
      <p:sp>
        <p:nvSpPr>
          <p:cNvPr id="1663" name="Google Shape;1663;p8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64" name="Google Shape;1664;p8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8"/>
        <p:cNvGrpSpPr/>
        <p:nvPr/>
      </p:nvGrpSpPr>
      <p:grpSpPr>
        <a:xfrm>
          <a:off x="0" y="0"/>
          <a:ext cx="0" cy="0"/>
          <a:chOff x="0" y="0"/>
          <a:chExt cx="0" cy="0"/>
        </a:xfrm>
      </p:grpSpPr>
      <p:sp>
        <p:nvSpPr>
          <p:cNvPr id="1679" name="Google Shape;1679;p8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80" name="Google Shape;1680;p8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6"/>
        <p:cNvGrpSpPr/>
        <p:nvPr/>
      </p:nvGrpSpPr>
      <p:grpSpPr>
        <a:xfrm>
          <a:off x="0" y="0"/>
          <a:ext cx="0" cy="0"/>
          <a:chOff x="0" y="0"/>
          <a:chExt cx="0" cy="0"/>
        </a:xfrm>
      </p:grpSpPr>
      <p:sp>
        <p:nvSpPr>
          <p:cNvPr id="1697" name="Google Shape;1697;p8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98" name="Google Shape;1698;p8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283" name="Google Shape;283;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9</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8"/>
        <p:cNvGrpSpPr/>
        <p:nvPr/>
      </p:nvGrpSpPr>
      <p:grpSpPr>
        <a:xfrm>
          <a:off x="0" y="0"/>
          <a:ext cx="0" cy="0"/>
          <a:chOff x="0" y="0"/>
          <a:chExt cx="0" cy="0"/>
        </a:xfrm>
      </p:grpSpPr>
      <p:sp>
        <p:nvSpPr>
          <p:cNvPr id="49" name="Google Shape;49;p88"/>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88"/>
          <p:cNvSpPr txBox="1">
            <a:spLocks noGrp="1"/>
          </p:cNvSpPr>
          <p:nvPr>
            <p:ph type="body" idx="1"/>
          </p:nvPr>
        </p:nvSpPr>
        <p:spPr>
          <a:xfrm>
            <a:off x="457200" y="1719263"/>
            <a:ext cx="8229600" cy="4411662"/>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51" name="Google Shape;51;p88"/>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8"/>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9"/>
        <p:cNvGrpSpPr/>
        <p:nvPr/>
      </p:nvGrpSpPr>
      <p:grpSpPr>
        <a:xfrm>
          <a:off x="0" y="0"/>
          <a:ext cx="0" cy="0"/>
          <a:chOff x="0" y="0"/>
          <a:chExt cx="0" cy="0"/>
        </a:xfrm>
      </p:grpSpPr>
      <p:sp>
        <p:nvSpPr>
          <p:cNvPr id="140" name="Google Shape;140;p97"/>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97"/>
          <p:cNvSpPr txBox="1">
            <a:spLocks noGrp="1"/>
          </p:cNvSpPr>
          <p:nvPr>
            <p:ph type="body" idx="1"/>
          </p:nvPr>
        </p:nvSpPr>
        <p:spPr>
          <a:xfrm rot="5400000">
            <a:off x="2366169" y="-189706"/>
            <a:ext cx="4411662" cy="82296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142" name="Google Shape;142;p97"/>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9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97"/>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45"/>
        <p:cNvGrpSpPr/>
        <p:nvPr/>
      </p:nvGrpSpPr>
      <p:grpSpPr>
        <a:xfrm>
          <a:off x="0" y="0"/>
          <a:ext cx="0" cy="0"/>
          <a:chOff x="0" y="0"/>
          <a:chExt cx="0" cy="0"/>
        </a:xfrm>
      </p:grpSpPr>
      <p:sp>
        <p:nvSpPr>
          <p:cNvPr id="146" name="Google Shape;146;p98"/>
          <p:cNvSpPr txBox="1">
            <a:spLocks noGrp="1"/>
          </p:cNvSpPr>
          <p:nvPr>
            <p:ph type="title"/>
          </p:nvPr>
        </p:nvSpPr>
        <p:spPr>
          <a:xfrm rot="5400000">
            <a:off x="4653757" y="2097882"/>
            <a:ext cx="6008687" cy="2057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98"/>
          <p:cNvSpPr txBox="1">
            <a:spLocks noGrp="1"/>
          </p:cNvSpPr>
          <p:nvPr>
            <p:ph type="body" idx="1"/>
          </p:nvPr>
        </p:nvSpPr>
        <p:spPr>
          <a:xfrm rot="5400000">
            <a:off x="462756" y="116681"/>
            <a:ext cx="6008687" cy="60198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14325" algn="l">
              <a:spcBef>
                <a:spcPts val="360"/>
              </a:spcBef>
              <a:spcAft>
                <a:spcPts val="0"/>
              </a:spcAft>
              <a:buSzPts val="135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148" name="Google Shape;148;p98"/>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9" name="Google Shape;149;p9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98"/>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9"/>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9"/>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58"/>
        <p:cNvGrpSpPr/>
        <p:nvPr/>
      </p:nvGrpSpPr>
      <p:grpSpPr>
        <a:xfrm>
          <a:off x="0" y="0"/>
          <a:ext cx="0" cy="0"/>
          <a:chOff x="0" y="0"/>
          <a:chExt cx="0" cy="0"/>
        </a:xfrm>
      </p:grpSpPr>
      <p:cxnSp>
        <p:nvCxnSpPr>
          <p:cNvPr id="59" name="Google Shape;59;p90"/>
          <p:cNvCxnSpPr/>
          <p:nvPr/>
        </p:nvCxnSpPr>
        <p:spPr>
          <a:xfrm>
            <a:off x="7315200" y="1066800"/>
            <a:ext cx="0" cy="4495800"/>
          </a:xfrm>
          <a:prstGeom prst="straightConnector1">
            <a:avLst/>
          </a:prstGeom>
          <a:noFill/>
          <a:ln w="9525" cap="flat" cmpd="sng">
            <a:solidFill>
              <a:schemeClr val="dk1"/>
            </a:solidFill>
            <a:prstDash val="solid"/>
            <a:round/>
            <a:headEnd type="none" w="med" len="med"/>
            <a:tailEnd type="none" w="med" len="med"/>
          </a:ln>
        </p:spPr>
      </p:cxnSp>
      <p:grpSp>
        <p:nvGrpSpPr>
          <p:cNvPr id="60" name="Google Shape;60;p90"/>
          <p:cNvGrpSpPr/>
          <p:nvPr/>
        </p:nvGrpSpPr>
        <p:grpSpPr>
          <a:xfrm>
            <a:off x="7493000" y="2992438"/>
            <a:ext cx="1338263" cy="2189162"/>
            <a:chOff x="4704" y="1885"/>
            <a:chExt cx="843" cy="1379"/>
          </a:xfrm>
        </p:grpSpPr>
        <p:sp>
          <p:nvSpPr>
            <p:cNvPr id="61" name="Google Shape;61;p90"/>
            <p:cNvSpPr/>
            <p:nvPr/>
          </p:nvSpPr>
          <p:spPr>
            <a:xfrm>
              <a:off x="4704"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 name="Google Shape;62;p90"/>
            <p:cNvSpPr/>
            <p:nvPr/>
          </p:nvSpPr>
          <p:spPr>
            <a:xfrm>
              <a:off x="4883"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 name="Google Shape;63;p90"/>
            <p:cNvSpPr/>
            <p:nvPr/>
          </p:nvSpPr>
          <p:spPr>
            <a:xfrm>
              <a:off x="5062" y="1885"/>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 name="Google Shape;64;p90"/>
            <p:cNvSpPr/>
            <p:nvPr/>
          </p:nvSpPr>
          <p:spPr>
            <a:xfrm>
              <a:off x="4704"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5" name="Google Shape;65;p90"/>
            <p:cNvSpPr/>
            <p:nvPr/>
          </p:nvSpPr>
          <p:spPr>
            <a:xfrm>
              <a:off x="4883"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 name="Google Shape;66;p90"/>
            <p:cNvSpPr/>
            <p:nvPr/>
          </p:nvSpPr>
          <p:spPr>
            <a:xfrm>
              <a:off x="5062" y="2064"/>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 name="Google Shape;67;p90"/>
            <p:cNvSpPr/>
            <p:nvPr/>
          </p:nvSpPr>
          <p:spPr>
            <a:xfrm>
              <a:off x="5241" y="2064"/>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8" name="Google Shape;68;p90"/>
            <p:cNvSpPr/>
            <p:nvPr/>
          </p:nvSpPr>
          <p:spPr>
            <a:xfrm>
              <a:off x="4704" y="2243"/>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9" name="Google Shape;69;p90"/>
            <p:cNvSpPr/>
            <p:nvPr/>
          </p:nvSpPr>
          <p:spPr>
            <a:xfrm>
              <a:off x="4883" y="2243"/>
              <a:ext cx="127" cy="12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0" name="Google Shape;70;p90"/>
            <p:cNvSpPr/>
            <p:nvPr/>
          </p:nvSpPr>
          <p:spPr>
            <a:xfrm>
              <a:off x="5062" y="2243"/>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1" name="Google Shape;71;p90"/>
            <p:cNvSpPr/>
            <p:nvPr/>
          </p:nvSpPr>
          <p:spPr>
            <a:xfrm>
              <a:off x="5241" y="2243"/>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2" name="Google Shape;72;p90"/>
            <p:cNvSpPr/>
            <p:nvPr/>
          </p:nvSpPr>
          <p:spPr>
            <a:xfrm>
              <a:off x="5420" y="2243"/>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3" name="Google Shape;73;p90"/>
            <p:cNvSpPr/>
            <p:nvPr/>
          </p:nvSpPr>
          <p:spPr>
            <a:xfrm>
              <a:off x="4704" y="2421"/>
              <a:ext cx="127" cy="128"/>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4" name="Google Shape;74;p90"/>
            <p:cNvSpPr/>
            <p:nvPr/>
          </p:nvSpPr>
          <p:spPr>
            <a:xfrm>
              <a:off x="4883" y="2421"/>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5" name="Google Shape;75;p90"/>
            <p:cNvSpPr/>
            <p:nvPr/>
          </p:nvSpPr>
          <p:spPr>
            <a:xfrm>
              <a:off x="5062" y="2421"/>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6" name="Google Shape;76;p90"/>
            <p:cNvSpPr/>
            <p:nvPr/>
          </p:nvSpPr>
          <p:spPr>
            <a:xfrm>
              <a:off x="5241" y="2421"/>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7" name="Google Shape;77;p90"/>
            <p:cNvSpPr/>
            <p:nvPr/>
          </p:nvSpPr>
          <p:spPr>
            <a:xfrm>
              <a:off x="4704" y="2600"/>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8" name="Google Shape;78;p90"/>
            <p:cNvSpPr/>
            <p:nvPr/>
          </p:nvSpPr>
          <p:spPr>
            <a:xfrm>
              <a:off x="4883" y="2600"/>
              <a:ext cx="127" cy="12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9" name="Google Shape;79;p90"/>
            <p:cNvSpPr/>
            <p:nvPr/>
          </p:nvSpPr>
          <p:spPr>
            <a:xfrm>
              <a:off x="5062" y="2600"/>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0" name="Google Shape;80;p90"/>
            <p:cNvSpPr/>
            <p:nvPr/>
          </p:nvSpPr>
          <p:spPr>
            <a:xfrm>
              <a:off x="5241" y="2600"/>
              <a:ext cx="127" cy="128"/>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 name="Google Shape;81;p90"/>
            <p:cNvSpPr/>
            <p:nvPr/>
          </p:nvSpPr>
          <p:spPr>
            <a:xfrm>
              <a:off x="5420" y="2600"/>
              <a:ext cx="127" cy="128"/>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 name="Google Shape;82;p90"/>
            <p:cNvSpPr/>
            <p:nvPr/>
          </p:nvSpPr>
          <p:spPr>
            <a:xfrm>
              <a:off x="4704" y="2779"/>
              <a:ext cx="127" cy="12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 name="Google Shape;83;p90"/>
            <p:cNvSpPr/>
            <p:nvPr/>
          </p:nvSpPr>
          <p:spPr>
            <a:xfrm>
              <a:off x="4883" y="2779"/>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4" name="Google Shape;84;p90"/>
            <p:cNvSpPr/>
            <p:nvPr/>
          </p:nvSpPr>
          <p:spPr>
            <a:xfrm>
              <a:off x="5062" y="2779"/>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5" name="Google Shape;85;p90"/>
            <p:cNvSpPr/>
            <p:nvPr/>
          </p:nvSpPr>
          <p:spPr>
            <a:xfrm>
              <a:off x="5241" y="2779"/>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 name="Google Shape;86;p90"/>
            <p:cNvSpPr/>
            <p:nvPr/>
          </p:nvSpPr>
          <p:spPr>
            <a:xfrm>
              <a:off x="4704" y="2958"/>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 name="Google Shape;87;p90"/>
            <p:cNvSpPr/>
            <p:nvPr/>
          </p:nvSpPr>
          <p:spPr>
            <a:xfrm>
              <a:off x="4883" y="2958"/>
              <a:ext cx="127" cy="127"/>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 name="Google Shape;88;p90"/>
            <p:cNvSpPr/>
            <p:nvPr/>
          </p:nvSpPr>
          <p:spPr>
            <a:xfrm>
              <a:off x="5062" y="2958"/>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 name="Google Shape;89;p90"/>
            <p:cNvSpPr/>
            <p:nvPr/>
          </p:nvSpPr>
          <p:spPr>
            <a:xfrm>
              <a:off x="5241" y="2958"/>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 name="Google Shape;90;p90"/>
            <p:cNvSpPr/>
            <p:nvPr/>
          </p:nvSpPr>
          <p:spPr>
            <a:xfrm>
              <a:off x="4883" y="3137"/>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 name="Google Shape;91;p90"/>
            <p:cNvSpPr/>
            <p:nvPr/>
          </p:nvSpPr>
          <p:spPr>
            <a:xfrm>
              <a:off x="5241" y="3137"/>
              <a:ext cx="127" cy="127"/>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cxnSp>
        <p:nvCxnSpPr>
          <p:cNvPr id="92" name="Google Shape;92;p90"/>
          <p:cNvCxnSpPr/>
          <p:nvPr/>
        </p:nvCxnSpPr>
        <p:spPr>
          <a:xfrm>
            <a:off x="304800" y="2819400"/>
            <a:ext cx="8229600" cy="0"/>
          </a:xfrm>
          <a:prstGeom prst="straightConnector1">
            <a:avLst/>
          </a:prstGeom>
          <a:noFill/>
          <a:ln w="9525" cap="flat" cmpd="sng">
            <a:solidFill>
              <a:schemeClr val="dk1"/>
            </a:solidFill>
            <a:prstDash val="solid"/>
            <a:round/>
            <a:headEnd type="none" w="med" len="med"/>
            <a:tailEnd type="none" w="med" len="med"/>
          </a:ln>
        </p:spPr>
      </p:cxnSp>
      <p:sp>
        <p:nvSpPr>
          <p:cNvPr id="93" name="Google Shape;93;p90"/>
          <p:cNvSpPr txBox="1">
            <a:spLocks noGrp="1"/>
          </p:cNvSpPr>
          <p:nvPr>
            <p:ph type="ctrTitle"/>
          </p:nvPr>
        </p:nvSpPr>
        <p:spPr>
          <a:xfrm>
            <a:off x="315913" y="466725"/>
            <a:ext cx="6781800" cy="213360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90"/>
          <p:cNvSpPr txBox="1">
            <a:spLocks noGrp="1"/>
          </p:cNvSpPr>
          <p:nvPr>
            <p:ph type="subTitle" idx="1"/>
          </p:nvPr>
        </p:nvSpPr>
        <p:spPr>
          <a:xfrm>
            <a:off x="849313" y="3049588"/>
            <a:ext cx="6248400" cy="2362200"/>
          </a:xfrm>
          <a:prstGeom prst="rect">
            <a:avLst/>
          </a:prstGeom>
          <a:noFill/>
          <a:ln>
            <a:noFill/>
          </a:ln>
        </p:spPr>
        <p:txBody>
          <a:bodyPr spcFirstLastPara="1" wrap="square" lIns="91425" tIns="45700" rIns="91425" bIns="45700" anchor="t" anchorCtr="0">
            <a:noAutofit/>
          </a:bodyPr>
          <a:lstStyle>
            <a:lvl1pPr lvl="0" algn="r">
              <a:spcBef>
                <a:spcPts val="640"/>
              </a:spcBef>
              <a:spcAft>
                <a:spcPts val="0"/>
              </a:spcAft>
              <a:buSzPts val="2240"/>
              <a:buFont typeface="Noto Sans Symbols"/>
              <a:buNone/>
              <a:defRPr sz="3200"/>
            </a:lvl1pPr>
            <a:lvl2pPr lvl="1" algn="l">
              <a:spcBef>
                <a:spcPts val="360"/>
              </a:spcBef>
              <a:spcAft>
                <a:spcPts val="0"/>
              </a:spcAft>
              <a:buSzPts val="1260"/>
              <a:buChar char="●"/>
              <a:defRPr/>
            </a:lvl2pPr>
            <a:lvl3pPr lvl="2" algn="l">
              <a:spcBef>
                <a:spcPts val="360"/>
              </a:spcBef>
              <a:spcAft>
                <a:spcPts val="0"/>
              </a:spcAft>
              <a:buSzPts val="1260"/>
              <a:buChar char="●"/>
              <a:defRPr/>
            </a:lvl3pPr>
            <a:lvl4pPr lvl="3" algn="l">
              <a:spcBef>
                <a:spcPts val="360"/>
              </a:spcBef>
              <a:spcAft>
                <a:spcPts val="0"/>
              </a:spcAft>
              <a:buSzPts val="1350"/>
              <a:buChar char="▪"/>
              <a:defRPr/>
            </a:lvl4pPr>
            <a:lvl5pPr lvl="4" algn="l">
              <a:spcBef>
                <a:spcPts val="360"/>
              </a:spcBef>
              <a:spcAft>
                <a:spcPts val="0"/>
              </a:spcAft>
              <a:buSzPts val="1440"/>
              <a:buChar char="▪"/>
              <a:defRPr/>
            </a:lvl5pPr>
            <a:lvl6pPr lvl="5" algn="l">
              <a:spcBef>
                <a:spcPts val="360"/>
              </a:spcBef>
              <a:spcAft>
                <a:spcPts val="0"/>
              </a:spcAft>
              <a:buSzPts val="1440"/>
              <a:buChar char="▪"/>
              <a:defRPr/>
            </a:lvl6pPr>
            <a:lvl7pPr lvl="6" algn="l">
              <a:spcBef>
                <a:spcPts val="360"/>
              </a:spcBef>
              <a:spcAft>
                <a:spcPts val="0"/>
              </a:spcAft>
              <a:buSzPts val="1440"/>
              <a:buChar char="▪"/>
              <a:defRPr/>
            </a:lvl7pPr>
            <a:lvl8pPr lvl="7" algn="l">
              <a:spcBef>
                <a:spcPts val="360"/>
              </a:spcBef>
              <a:spcAft>
                <a:spcPts val="0"/>
              </a:spcAft>
              <a:buSzPts val="1440"/>
              <a:buChar char="▪"/>
              <a:defRPr/>
            </a:lvl8pPr>
            <a:lvl9pPr lvl="8" algn="l">
              <a:spcBef>
                <a:spcPts val="360"/>
              </a:spcBef>
              <a:spcAft>
                <a:spcPts val="0"/>
              </a:spcAft>
              <a:buSzPts val="1440"/>
              <a:buChar char="▪"/>
              <a:defRPr/>
            </a:lvl9pPr>
          </a:lstStyle>
          <a:p>
            <a:endParaRPr/>
          </a:p>
        </p:txBody>
      </p:sp>
      <p:sp>
        <p:nvSpPr>
          <p:cNvPr id="95" name="Google Shape;95;p90"/>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9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90"/>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8"/>
        <p:cNvGrpSpPr/>
        <p:nvPr/>
      </p:nvGrpSpPr>
      <p:grpSpPr>
        <a:xfrm>
          <a:off x="0" y="0"/>
          <a:ext cx="0" cy="0"/>
          <a:chOff x="0" y="0"/>
          <a:chExt cx="0" cy="0"/>
        </a:xfrm>
      </p:grpSpPr>
      <p:sp>
        <p:nvSpPr>
          <p:cNvPr id="99" name="Google Shape;99;p91"/>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91"/>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1400"/>
              <a:buNone/>
              <a:defRPr sz="2000"/>
            </a:lvl1pPr>
            <a:lvl2pPr marL="914400" lvl="1" indent="-228600" algn="l">
              <a:spcBef>
                <a:spcPts val="360"/>
              </a:spcBef>
              <a:spcAft>
                <a:spcPts val="0"/>
              </a:spcAft>
              <a:buSzPts val="1260"/>
              <a:buNone/>
              <a:defRPr sz="1800"/>
            </a:lvl2pPr>
            <a:lvl3pPr marL="1371600" lvl="2" indent="-228600" algn="l">
              <a:spcBef>
                <a:spcPts val="320"/>
              </a:spcBef>
              <a:spcAft>
                <a:spcPts val="0"/>
              </a:spcAft>
              <a:buSzPts val="1120"/>
              <a:buNone/>
              <a:defRPr sz="1600"/>
            </a:lvl3pPr>
            <a:lvl4pPr marL="1828800" lvl="3" indent="-228600" algn="l">
              <a:spcBef>
                <a:spcPts val="280"/>
              </a:spcBef>
              <a:spcAft>
                <a:spcPts val="0"/>
              </a:spcAft>
              <a:buSzPts val="1050"/>
              <a:buNone/>
              <a:defRPr sz="1400"/>
            </a:lvl4pPr>
            <a:lvl5pPr marL="2286000" lvl="4" indent="-228600" algn="l">
              <a:spcBef>
                <a:spcPts val="280"/>
              </a:spcBef>
              <a:spcAft>
                <a:spcPts val="0"/>
              </a:spcAft>
              <a:buSzPts val="1120"/>
              <a:buNone/>
              <a:defRPr sz="1400"/>
            </a:lvl5pPr>
            <a:lvl6pPr marL="2743200" lvl="5" indent="-228600" algn="l">
              <a:spcBef>
                <a:spcPts val="280"/>
              </a:spcBef>
              <a:spcAft>
                <a:spcPts val="0"/>
              </a:spcAft>
              <a:buSzPts val="1120"/>
              <a:buNone/>
              <a:defRPr sz="1400"/>
            </a:lvl6pPr>
            <a:lvl7pPr marL="3200400" lvl="6" indent="-228600" algn="l">
              <a:spcBef>
                <a:spcPts val="280"/>
              </a:spcBef>
              <a:spcAft>
                <a:spcPts val="0"/>
              </a:spcAft>
              <a:buSzPts val="1120"/>
              <a:buNone/>
              <a:defRPr sz="1400"/>
            </a:lvl7pPr>
            <a:lvl8pPr marL="3657600" lvl="7" indent="-228600" algn="l">
              <a:spcBef>
                <a:spcPts val="280"/>
              </a:spcBef>
              <a:spcAft>
                <a:spcPts val="0"/>
              </a:spcAft>
              <a:buSzPts val="1120"/>
              <a:buNone/>
              <a:defRPr sz="1400"/>
            </a:lvl8pPr>
            <a:lvl9pPr marL="4114800" lvl="8" indent="-228600" algn="l">
              <a:spcBef>
                <a:spcPts val="280"/>
              </a:spcBef>
              <a:spcAft>
                <a:spcPts val="0"/>
              </a:spcAft>
              <a:buSzPts val="1120"/>
              <a:buNone/>
              <a:defRPr sz="1400"/>
            </a:lvl9pPr>
          </a:lstStyle>
          <a:p>
            <a:endParaRPr/>
          </a:p>
        </p:txBody>
      </p:sp>
      <p:sp>
        <p:nvSpPr>
          <p:cNvPr id="101" name="Google Shape;101;p91"/>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9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91"/>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4"/>
        <p:cNvGrpSpPr/>
        <p:nvPr/>
      </p:nvGrpSpPr>
      <p:grpSpPr>
        <a:xfrm>
          <a:off x="0" y="0"/>
          <a:ext cx="0" cy="0"/>
          <a:chOff x="0" y="0"/>
          <a:chExt cx="0" cy="0"/>
        </a:xfrm>
      </p:grpSpPr>
      <p:sp>
        <p:nvSpPr>
          <p:cNvPr id="105" name="Google Shape;105;p92"/>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92"/>
          <p:cNvSpPr txBox="1">
            <a:spLocks noGrp="1"/>
          </p:cNvSpPr>
          <p:nvPr>
            <p:ph type="body" idx="1"/>
          </p:nvPr>
        </p:nvSpPr>
        <p:spPr>
          <a:xfrm>
            <a:off x="457200" y="1719263"/>
            <a:ext cx="4038600" cy="4411662"/>
          </a:xfrm>
          <a:prstGeom prst="rect">
            <a:avLst/>
          </a:prstGeom>
          <a:noFill/>
          <a:ln>
            <a:noFill/>
          </a:ln>
        </p:spPr>
        <p:txBody>
          <a:bodyPr spcFirstLastPara="1" wrap="square" lIns="91425" tIns="45700" rIns="91425" bIns="45700" anchor="t" anchorCtr="0">
            <a:noAutofit/>
          </a:bodyPr>
          <a:lstStyle>
            <a:lvl1pPr marL="457200" lvl="0" indent="-353060" algn="l">
              <a:spcBef>
                <a:spcPts val="560"/>
              </a:spcBef>
              <a:spcAft>
                <a:spcPts val="0"/>
              </a:spcAft>
              <a:buSzPts val="1960"/>
              <a:buChar char="●"/>
              <a:defRPr sz="2800"/>
            </a:lvl1pPr>
            <a:lvl2pPr marL="914400" lvl="1" indent="-335280" algn="l">
              <a:spcBef>
                <a:spcPts val="480"/>
              </a:spcBef>
              <a:spcAft>
                <a:spcPts val="0"/>
              </a:spcAft>
              <a:buSzPts val="1680"/>
              <a:buChar char="●"/>
              <a:defRPr sz="2400"/>
            </a:lvl2pPr>
            <a:lvl3pPr marL="1371600" lvl="2" indent="-317500" algn="l">
              <a:spcBef>
                <a:spcPts val="400"/>
              </a:spcBef>
              <a:spcAft>
                <a:spcPts val="0"/>
              </a:spcAft>
              <a:buSzPts val="1400"/>
              <a:buChar char="●"/>
              <a:defRPr sz="2000"/>
            </a:lvl3pPr>
            <a:lvl4pPr marL="1828800" lvl="3" indent="-314325" algn="l">
              <a:spcBef>
                <a:spcPts val="360"/>
              </a:spcBef>
              <a:spcAft>
                <a:spcPts val="0"/>
              </a:spcAft>
              <a:buSzPts val="1350"/>
              <a:buChar char="▪"/>
              <a:defRPr sz="1800"/>
            </a:lvl4pPr>
            <a:lvl5pPr marL="2286000" lvl="4" indent="-320040" algn="l">
              <a:spcBef>
                <a:spcPts val="360"/>
              </a:spcBef>
              <a:spcAft>
                <a:spcPts val="0"/>
              </a:spcAft>
              <a:buSzPts val="1440"/>
              <a:buChar char="▪"/>
              <a:defRPr sz="1800"/>
            </a:lvl5pPr>
            <a:lvl6pPr marL="2743200" lvl="5" indent="-320040" algn="l">
              <a:spcBef>
                <a:spcPts val="360"/>
              </a:spcBef>
              <a:spcAft>
                <a:spcPts val="0"/>
              </a:spcAft>
              <a:buSzPts val="1440"/>
              <a:buChar char="▪"/>
              <a:defRPr sz="1800"/>
            </a:lvl6pPr>
            <a:lvl7pPr marL="3200400" lvl="6" indent="-320040" algn="l">
              <a:spcBef>
                <a:spcPts val="360"/>
              </a:spcBef>
              <a:spcAft>
                <a:spcPts val="0"/>
              </a:spcAft>
              <a:buSzPts val="1440"/>
              <a:buChar char="▪"/>
              <a:defRPr sz="1800"/>
            </a:lvl7pPr>
            <a:lvl8pPr marL="3657600" lvl="7" indent="-320040" algn="l">
              <a:spcBef>
                <a:spcPts val="360"/>
              </a:spcBef>
              <a:spcAft>
                <a:spcPts val="0"/>
              </a:spcAft>
              <a:buSzPts val="1440"/>
              <a:buChar char="▪"/>
              <a:defRPr sz="1800"/>
            </a:lvl8pPr>
            <a:lvl9pPr marL="4114800" lvl="8" indent="-320040" algn="l">
              <a:spcBef>
                <a:spcPts val="360"/>
              </a:spcBef>
              <a:spcAft>
                <a:spcPts val="0"/>
              </a:spcAft>
              <a:buSzPts val="1440"/>
              <a:buChar char="▪"/>
              <a:defRPr sz="1800"/>
            </a:lvl9pPr>
          </a:lstStyle>
          <a:p>
            <a:endParaRPr/>
          </a:p>
        </p:txBody>
      </p:sp>
      <p:sp>
        <p:nvSpPr>
          <p:cNvPr id="107" name="Google Shape;107;p92"/>
          <p:cNvSpPr txBox="1">
            <a:spLocks noGrp="1"/>
          </p:cNvSpPr>
          <p:nvPr>
            <p:ph type="body" idx="2"/>
          </p:nvPr>
        </p:nvSpPr>
        <p:spPr>
          <a:xfrm>
            <a:off x="4648200" y="1719263"/>
            <a:ext cx="4038600" cy="4411662"/>
          </a:xfrm>
          <a:prstGeom prst="rect">
            <a:avLst/>
          </a:prstGeom>
          <a:noFill/>
          <a:ln>
            <a:noFill/>
          </a:ln>
        </p:spPr>
        <p:txBody>
          <a:bodyPr spcFirstLastPara="1" wrap="square" lIns="91425" tIns="45700" rIns="91425" bIns="45700" anchor="t" anchorCtr="0">
            <a:noAutofit/>
          </a:bodyPr>
          <a:lstStyle>
            <a:lvl1pPr marL="457200" lvl="0" indent="-353060" algn="l">
              <a:spcBef>
                <a:spcPts val="560"/>
              </a:spcBef>
              <a:spcAft>
                <a:spcPts val="0"/>
              </a:spcAft>
              <a:buSzPts val="1960"/>
              <a:buChar char="●"/>
              <a:defRPr sz="2800"/>
            </a:lvl1pPr>
            <a:lvl2pPr marL="914400" lvl="1" indent="-335280" algn="l">
              <a:spcBef>
                <a:spcPts val="480"/>
              </a:spcBef>
              <a:spcAft>
                <a:spcPts val="0"/>
              </a:spcAft>
              <a:buSzPts val="1680"/>
              <a:buChar char="●"/>
              <a:defRPr sz="2400"/>
            </a:lvl2pPr>
            <a:lvl3pPr marL="1371600" lvl="2" indent="-317500" algn="l">
              <a:spcBef>
                <a:spcPts val="400"/>
              </a:spcBef>
              <a:spcAft>
                <a:spcPts val="0"/>
              </a:spcAft>
              <a:buSzPts val="1400"/>
              <a:buChar char="●"/>
              <a:defRPr sz="2000"/>
            </a:lvl3pPr>
            <a:lvl4pPr marL="1828800" lvl="3" indent="-314325" algn="l">
              <a:spcBef>
                <a:spcPts val="360"/>
              </a:spcBef>
              <a:spcAft>
                <a:spcPts val="0"/>
              </a:spcAft>
              <a:buSzPts val="1350"/>
              <a:buChar char="▪"/>
              <a:defRPr sz="1800"/>
            </a:lvl4pPr>
            <a:lvl5pPr marL="2286000" lvl="4" indent="-320040" algn="l">
              <a:spcBef>
                <a:spcPts val="360"/>
              </a:spcBef>
              <a:spcAft>
                <a:spcPts val="0"/>
              </a:spcAft>
              <a:buSzPts val="1440"/>
              <a:buChar char="▪"/>
              <a:defRPr sz="1800"/>
            </a:lvl5pPr>
            <a:lvl6pPr marL="2743200" lvl="5" indent="-320040" algn="l">
              <a:spcBef>
                <a:spcPts val="360"/>
              </a:spcBef>
              <a:spcAft>
                <a:spcPts val="0"/>
              </a:spcAft>
              <a:buSzPts val="1440"/>
              <a:buChar char="▪"/>
              <a:defRPr sz="1800"/>
            </a:lvl6pPr>
            <a:lvl7pPr marL="3200400" lvl="6" indent="-320040" algn="l">
              <a:spcBef>
                <a:spcPts val="360"/>
              </a:spcBef>
              <a:spcAft>
                <a:spcPts val="0"/>
              </a:spcAft>
              <a:buSzPts val="1440"/>
              <a:buChar char="▪"/>
              <a:defRPr sz="1800"/>
            </a:lvl7pPr>
            <a:lvl8pPr marL="3657600" lvl="7" indent="-320040" algn="l">
              <a:spcBef>
                <a:spcPts val="360"/>
              </a:spcBef>
              <a:spcAft>
                <a:spcPts val="0"/>
              </a:spcAft>
              <a:buSzPts val="1440"/>
              <a:buChar char="▪"/>
              <a:defRPr sz="1800"/>
            </a:lvl8pPr>
            <a:lvl9pPr marL="4114800" lvl="8" indent="-320040" algn="l">
              <a:spcBef>
                <a:spcPts val="360"/>
              </a:spcBef>
              <a:spcAft>
                <a:spcPts val="0"/>
              </a:spcAft>
              <a:buSzPts val="1440"/>
              <a:buChar char="▪"/>
              <a:defRPr sz="1800"/>
            </a:lvl9pPr>
          </a:lstStyle>
          <a:p>
            <a:endParaRPr/>
          </a:p>
        </p:txBody>
      </p:sp>
      <p:sp>
        <p:nvSpPr>
          <p:cNvPr id="108" name="Google Shape;108;p92"/>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9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92"/>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1"/>
        <p:cNvGrpSpPr/>
        <p:nvPr/>
      </p:nvGrpSpPr>
      <p:grpSpPr>
        <a:xfrm>
          <a:off x="0" y="0"/>
          <a:ext cx="0" cy="0"/>
          <a:chOff x="0" y="0"/>
          <a:chExt cx="0" cy="0"/>
        </a:xfrm>
      </p:grpSpPr>
      <p:sp>
        <p:nvSpPr>
          <p:cNvPr id="112" name="Google Shape;112;p9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93"/>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680"/>
              <a:buNone/>
              <a:defRPr sz="2400" b="1"/>
            </a:lvl1pPr>
            <a:lvl2pPr marL="914400" lvl="1" indent="-228600" algn="l">
              <a:spcBef>
                <a:spcPts val="400"/>
              </a:spcBef>
              <a:spcAft>
                <a:spcPts val="0"/>
              </a:spcAft>
              <a:buSzPts val="14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280"/>
              <a:buNone/>
              <a:defRPr sz="1600" b="1"/>
            </a:lvl5pPr>
            <a:lvl6pPr marL="2743200" lvl="5" indent="-228600" algn="l">
              <a:spcBef>
                <a:spcPts val="320"/>
              </a:spcBef>
              <a:spcAft>
                <a:spcPts val="0"/>
              </a:spcAft>
              <a:buSzPts val="1280"/>
              <a:buNone/>
              <a:defRPr sz="1600" b="1"/>
            </a:lvl6pPr>
            <a:lvl7pPr marL="3200400" lvl="6" indent="-228600" algn="l">
              <a:spcBef>
                <a:spcPts val="320"/>
              </a:spcBef>
              <a:spcAft>
                <a:spcPts val="0"/>
              </a:spcAft>
              <a:buSzPts val="1280"/>
              <a:buNone/>
              <a:defRPr sz="1600" b="1"/>
            </a:lvl7pPr>
            <a:lvl8pPr marL="3657600" lvl="7" indent="-228600" algn="l">
              <a:spcBef>
                <a:spcPts val="320"/>
              </a:spcBef>
              <a:spcAft>
                <a:spcPts val="0"/>
              </a:spcAft>
              <a:buSzPts val="1280"/>
              <a:buNone/>
              <a:defRPr sz="1600" b="1"/>
            </a:lvl8pPr>
            <a:lvl9pPr marL="4114800" lvl="8" indent="-228600" algn="l">
              <a:spcBef>
                <a:spcPts val="320"/>
              </a:spcBef>
              <a:spcAft>
                <a:spcPts val="0"/>
              </a:spcAft>
              <a:buSzPts val="1280"/>
              <a:buNone/>
              <a:defRPr sz="1600" b="1"/>
            </a:lvl9pPr>
          </a:lstStyle>
          <a:p>
            <a:endParaRPr/>
          </a:p>
        </p:txBody>
      </p:sp>
      <p:sp>
        <p:nvSpPr>
          <p:cNvPr id="114" name="Google Shape;114;p93"/>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35280" algn="l">
              <a:spcBef>
                <a:spcPts val="480"/>
              </a:spcBef>
              <a:spcAft>
                <a:spcPts val="0"/>
              </a:spcAft>
              <a:buSzPts val="1680"/>
              <a:buChar char="●"/>
              <a:defRPr sz="2400"/>
            </a:lvl1pPr>
            <a:lvl2pPr marL="914400" lvl="1" indent="-317500" algn="l">
              <a:spcBef>
                <a:spcPts val="400"/>
              </a:spcBef>
              <a:spcAft>
                <a:spcPts val="0"/>
              </a:spcAft>
              <a:buSzPts val="1400"/>
              <a:buChar char="●"/>
              <a:defRPr sz="2000"/>
            </a:lvl2pPr>
            <a:lvl3pPr marL="1371600" lvl="2" indent="-308610" algn="l">
              <a:spcBef>
                <a:spcPts val="360"/>
              </a:spcBef>
              <a:spcAft>
                <a:spcPts val="0"/>
              </a:spcAft>
              <a:buSzPts val="1260"/>
              <a:buChar char="●"/>
              <a:defRPr sz="1800"/>
            </a:lvl3pPr>
            <a:lvl4pPr marL="1828800" lvl="3" indent="-304800" algn="l">
              <a:spcBef>
                <a:spcPts val="320"/>
              </a:spcBef>
              <a:spcAft>
                <a:spcPts val="0"/>
              </a:spcAft>
              <a:buSzPts val="1200"/>
              <a:buChar char="▪"/>
              <a:defRPr sz="1600"/>
            </a:lvl4pPr>
            <a:lvl5pPr marL="2286000" lvl="4" indent="-309880" algn="l">
              <a:spcBef>
                <a:spcPts val="320"/>
              </a:spcBef>
              <a:spcAft>
                <a:spcPts val="0"/>
              </a:spcAft>
              <a:buSzPts val="1280"/>
              <a:buChar char="▪"/>
              <a:defRPr sz="1600"/>
            </a:lvl5pPr>
            <a:lvl6pPr marL="2743200" lvl="5" indent="-309880" algn="l">
              <a:spcBef>
                <a:spcPts val="320"/>
              </a:spcBef>
              <a:spcAft>
                <a:spcPts val="0"/>
              </a:spcAft>
              <a:buSzPts val="1280"/>
              <a:buChar char="▪"/>
              <a:defRPr sz="1600"/>
            </a:lvl6pPr>
            <a:lvl7pPr marL="3200400" lvl="6" indent="-309880" algn="l">
              <a:spcBef>
                <a:spcPts val="320"/>
              </a:spcBef>
              <a:spcAft>
                <a:spcPts val="0"/>
              </a:spcAft>
              <a:buSzPts val="1280"/>
              <a:buChar char="▪"/>
              <a:defRPr sz="1600"/>
            </a:lvl7pPr>
            <a:lvl8pPr marL="3657600" lvl="7" indent="-309880" algn="l">
              <a:spcBef>
                <a:spcPts val="320"/>
              </a:spcBef>
              <a:spcAft>
                <a:spcPts val="0"/>
              </a:spcAft>
              <a:buSzPts val="1280"/>
              <a:buChar char="▪"/>
              <a:defRPr sz="1600"/>
            </a:lvl8pPr>
            <a:lvl9pPr marL="4114800" lvl="8" indent="-309880" algn="l">
              <a:spcBef>
                <a:spcPts val="320"/>
              </a:spcBef>
              <a:spcAft>
                <a:spcPts val="0"/>
              </a:spcAft>
              <a:buSzPts val="1280"/>
              <a:buChar char="▪"/>
              <a:defRPr sz="1600"/>
            </a:lvl9pPr>
          </a:lstStyle>
          <a:p>
            <a:endParaRPr/>
          </a:p>
        </p:txBody>
      </p:sp>
      <p:sp>
        <p:nvSpPr>
          <p:cNvPr id="115" name="Google Shape;115;p93"/>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680"/>
              <a:buNone/>
              <a:defRPr sz="2400" b="1"/>
            </a:lvl1pPr>
            <a:lvl2pPr marL="914400" lvl="1" indent="-228600" algn="l">
              <a:spcBef>
                <a:spcPts val="400"/>
              </a:spcBef>
              <a:spcAft>
                <a:spcPts val="0"/>
              </a:spcAft>
              <a:buSzPts val="14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280"/>
              <a:buNone/>
              <a:defRPr sz="1600" b="1"/>
            </a:lvl5pPr>
            <a:lvl6pPr marL="2743200" lvl="5" indent="-228600" algn="l">
              <a:spcBef>
                <a:spcPts val="320"/>
              </a:spcBef>
              <a:spcAft>
                <a:spcPts val="0"/>
              </a:spcAft>
              <a:buSzPts val="1280"/>
              <a:buNone/>
              <a:defRPr sz="1600" b="1"/>
            </a:lvl6pPr>
            <a:lvl7pPr marL="3200400" lvl="6" indent="-228600" algn="l">
              <a:spcBef>
                <a:spcPts val="320"/>
              </a:spcBef>
              <a:spcAft>
                <a:spcPts val="0"/>
              </a:spcAft>
              <a:buSzPts val="1280"/>
              <a:buNone/>
              <a:defRPr sz="1600" b="1"/>
            </a:lvl7pPr>
            <a:lvl8pPr marL="3657600" lvl="7" indent="-228600" algn="l">
              <a:spcBef>
                <a:spcPts val="320"/>
              </a:spcBef>
              <a:spcAft>
                <a:spcPts val="0"/>
              </a:spcAft>
              <a:buSzPts val="1280"/>
              <a:buNone/>
              <a:defRPr sz="1600" b="1"/>
            </a:lvl8pPr>
            <a:lvl9pPr marL="4114800" lvl="8" indent="-228600" algn="l">
              <a:spcBef>
                <a:spcPts val="320"/>
              </a:spcBef>
              <a:spcAft>
                <a:spcPts val="0"/>
              </a:spcAft>
              <a:buSzPts val="1280"/>
              <a:buNone/>
              <a:defRPr sz="1600" b="1"/>
            </a:lvl9pPr>
          </a:lstStyle>
          <a:p>
            <a:endParaRPr/>
          </a:p>
        </p:txBody>
      </p:sp>
      <p:sp>
        <p:nvSpPr>
          <p:cNvPr id="116" name="Google Shape;116;p93"/>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35280" algn="l">
              <a:spcBef>
                <a:spcPts val="480"/>
              </a:spcBef>
              <a:spcAft>
                <a:spcPts val="0"/>
              </a:spcAft>
              <a:buSzPts val="1680"/>
              <a:buChar char="●"/>
              <a:defRPr sz="2400"/>
            </a:lvl1pPr>
            <a:lvl2pPr marL="914400" lvl="1" indent="-317500" algn="l">
              <a:spcBef>
                <a:spcPts val="400"/>
              </a:spcBef>
              <a:spcAft>
                <a:spcPts val="0"/>
              </a:spcAft>
              <a:buSzPts val="1400"/>
              <a:buChar char="●"/>
              <a:defRPr sz="2000"/>
            </a:lvl2pPr>
            <a:lvl3pPr marL="1371600" lvl="2" indent="-308610" algn="l">
              <a:spcBef>
                <a:spcPts val="360"/>
              </a:spcBef>
              <a:spcAft>
                <a:spcPts val="0"/>
              </a:spcAft>
              <a:buSzPts val="1260"/>
              <a:buChar char="●"/>
              <a:defRPr sz="1800"/>
            </a:lvl3pPr>
            <a:lvl4pPr marL="1828800" lvl="3" indent="-304800" algn="l">
              <a:spcBef>
                <a:spcPts val="320"/>
              </a:spcBef>
              <a:spcAft>
                <a:spcPts val="0"/>
              </a:spcAft>
              <a:buSzPts val="1200"/>
              <a:buChar char="▪"/>
              <a:defRPr sz="1600"/>
            </a:lvl4pPr>
            <a:lvl5pPr marL="2286000" lvl="4" indent="-309880" algn="l">
              <a:spcBef>
                <a:spcPts val="320"/>
              </a:spcBef>
              <a:spcAft>
                <a:spcPts val="0"/>
              </a:spcAft>
              <a:buSzPts val="1280"/>
              <a:buChar char="▪"/>
              <a:defRPr sz="1600"/>
            </a:lvl5pPr>
            <a:lvl6pPr marL="2743200" lvl="5" indent="-309880" algn="l">
              <a:spcBef>
                <a:spcPts val="320"/>
              </a:spcBef>
              <a:spcAft>
                <a:spcPts val="0"/>
              </a:spcAft>
              <a:buSzPts val="1280"/>
              <a:buChar char="▪"/>
              <a:defRPr sz="1600"/>
            </a:lvl6pPr>
            <a:lvl7pPr marL="3200400" lvl="6" indent="-309880" algn="l">
              <a:spcBef>
                <a:spcPts val="320"/>
              </a:spcBef>
              <a:spcAft>
                <a:spcPts val="0"/>
              </a:spcAft>
              <a:buSzPts val="1280"/>
              <a:buChar char="▪"/>
              <a:defRPr sz="1600"/>
            </a:lvl7pPr>
            <a:lvl8pPr marL="3657600" lvl="7" indent="-309880" algn="l">
              <a:spcBef>
                <a:spcPts val="320"/>
              </a:spcBef>
              <a:spcAft>
                <a:spcPts val="0"/>
              </a:spcAft>
              <a:buSzPts val="1280"/>
              <a:buChar char="▪"/>
              <a:defRPr sz="1600"/>
            </a:lvl8pPr>
            <a:lvl9pPr marL="4114800" lvl="8" indent="-309880" algn="l">
              <a:spcBef>
                <a:spcPts val="320"/>
              </a:spcBef>
              <a:spcAft>
                <a:spcPts val="0"/>
              </a:spcAft>
              <a:buSzPts val="1280"/>
              <a:buChar char="▪"/>
              <a:defRPr sz="1600"/>
            </a:lvl9pPr>
          </a:lstStyle>
          <a:p>
            <a:endParaRPr/>
          </a:p>
        </p:txBody>
      </p:sp>
      <p:sp>
        <p:nvSpPr>
          <p:cNvPr id="117" name="Google Shape;117;p93"/>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9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93"/>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0"/>
        <p:cNvGrpSpPr/>
        <p:nvPr/>
      </p:nvGrpSpPr>
      <p:grpSpPr>
        <a:xfrm>
          <a:off x="0" y="0"/>
          <a:ext cx="0" cy="0"/>
          <a:chOff x="0" y="0"/>
          <a:chExt cx="0" cy="0"/>
        </a:xfrm>
      </p:grpSpPr>
      <p:sp>
        <p:nvSpPr>
          <p:cNvPr id="121" name="Google Shape;121;p94"/>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94"/>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9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94"/>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25"/>
        <p:cNvGrpSpPr/>
        <p:nvPr/>
      </p:nvGrpSpPr>
      <p:grpSpPr>
        <a:xfrm>
          <a:off x="0" y="0"/>
          <a:ext cx="0" cy="0"/>
          <a:chOff x="0" y="0"/>
          <a:chExt cx="0" cy="0"/>
        </a:xfrm>
      </p:grpSpPr>
      <p:sp>
        <p:nvSpPr>
          <p:cNvPr id="126" name="Google Shape;126;p95"/>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95"/>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370840" algn="l">
              <a:spcBef>
                <a:spcPts val="640"/>
              </a:spcBef>
              <a:spcAft>
                <a:spcPts val="0"/>
              </a:spcAft>
              <a:buSzPts val="2240"/>
              <a:buChar char="●"/>
              <a:defRPr sz="3200"/>
            </a:lvl1pPr>
            <a:lvl2pPr marL="914400" lvl="1" indent="-353060" algn="l">
              <a:spcBef>
                <a:spcPts val="560"/>
              </a:spcBef>
              <a:spcAft>
                <a:spcPts val="0"/>
              </a:spcAft>
              <a:buSzPts val="1960"/>
              <a:buChar char="●"/>
              <a:defRPr sz="2800"/>
            </a:lvl2pPr>
            <a:lvl3pPr marL="1371600" lvl="2" indent="-335280" algn="l">
              <a:spcBef>
                <a:spcPts val="480"/>
              </a:spcBef>
              <a:spcAft>
                <a:spcPts val="0"/>
              </a:spcAft>
              <a:buSzPts val="1680"/>
              <a:buChar char="●"/>
              <a:defRPr sz="2400"/>
            </a:lvl3pPr>
            <a:lvl4pPr marL="1828800" lvl="3" indent="-323850" algn="l">
              <a:spcBef>
                <a:spcPts val="400"/>
              </a:spcBef>
              <a:spcAft>
                <a:spcPts val="0"/>
              </a:spcAft>
              <a:buSzPts val="1500"/>
              <a:buChar char="▪"/>
              <a:defRPr sz="2000"/>
            </a:lvl4pPr>
            <a:lvl5pPr marL="2286000" lvl="4" indent="-330200" algn="l">
              <a:spcBef>
                <a:spcPts val="400"/>
              </a:spcBef>
              <a:spcAft>
                <a:spcPts val="0"/>
              </a:spcAft>
              <a:buSzPts val="1600"/>
              <a:buChar char="▪"/>
              <a:defRPr sz="2000"/>
            </a:lvl5pPr>
            <a:lvl6pPr marL="2743200" lvl="5" indent="-330200" algn="l">
              <a:spcBef>
                <a:spcPts val="400"/>
              </a:spcBef>
              <a:spcAft>
                <a:spcPts val="0"/>
              </a:spcAft>
              <a:buSzPts val="1600"/>
              <a:buChar char="▪"/>
              <a:defRPr sz="2000"/>
            </a:lvl6pPr>
            <a:lvl7pPr marL="3200400" lvl="6" indent="-330200" algn="l">
              <a:spcBef>
                <a:spcPts val="400"/>
              </a:spcBef>
              <a:spcAft>
                <a:spcPts val="0"/>
              </a:spcAft>
              <a:buSzPts val="1600"/>
              <a:buChar char="▪"/>
              <a:defRPr sz="2000"/>
            </a:lvl7pPr>
            <a:lvl8pPr marL="3657600" lvl="7" indent="-330200" algn="l">
              <a:spcBef>
                <a:spcPts val="400"/>
              </a:spcBef>
              <a:spcAft>
                <a:spcPts val="0"/>
              </a:spcAft>
              <a:buSzPts val="1600"/>
              <a:buChar char="▪"/>
              <a:defRPr sz="2000"/>
            </a:lvl8pPr>
            <a:lvl9pPr marL="4114800" lvl="8" indent="-330200" algn="l">
              <a:spcBef>
                <a:spcPts val="400"/>
              </a:spcBef>
              <a:spcAft>
                <a:spcPts val="0"/>
              </a:spcAft>
              <a:buSzPts val="1600"/>
              <a:buChar char="▪"/>
              <a:defRPr sz="2000"/>
            </a:lvl9pPr>
          </a:lstStyle>
          <a:p>
            <a:endParaRPr/>
          </a:p>
        </p:txBody>
      </p:sp>
      <p:sp>
        <p:nvSpPr>
          <p:cNvPr id="128" name="Google Shape;128;p95"/>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80"/>
              <a:buNone/>
              <a:defRPr sz="1400"/>
            </a:lvl1pPr>
            <a:lvl2pPr marL="914400" lvl="1" indent="-228600" algn="l">
              <a:spcBef>
                <a:spcPts val="240"/>
              </a:spcBef>
              <a:spcAft>
                <a:spcPts val="0"/>
              </a:spcAft>
              <a:buSzPts val="84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720"/>
              <a:buNone/>
              <a:defRPr sz="900"/>
            </a:lvl5pPr>
            <a:lvl6pPr marL="2743200" lvl="5" indent="-228600" algn="l">
              <a:spcBef>
                <a:spcPts val="180"/>
              </a:spcBef>
              <a:spcAft>
                <a:spcPts val="0"/>
              </a:spcAft>
              <a:buSzPts val="720"/>
              <a:buNone/>
              <a:defRPr sz="900"/>
            </a:lvl6pPr>
            <a:lvl7pPr marL="3200400" lvl="6" indent="-228600" algn="l">
              <a:spcBef>
                <a:spcPts val="180"/>
              </a:spcBef>
              <a:spcAft>
                <a:spcPts val="0"/>
              </a:spcAft>
              <a:buSzPts val="720"/>
              <a:buNone/>
              <a:defRPr sz="900"/>
            </a:lvl7pPr>
            <a:lvl8pPr marL="3657600" lvl="7" indent="-228600" algn="l">
              <a:spcBef>
                <a:spcPts val="180"/>
              </a:spcBef>
              <a:spcAft>
                <a:spcPts val="0"/>
              </a:spcAft>
              <a:buSzPts val="720"/>
              <a:buNone/>
              <a:defRPr sz="900"/>
            </a:lvl8pPr>
            <a:lvl9pPr marL="4114800" lvl="8" indent="-228600" algn="l">
              <a:spcBef>
                <a:spcPts val="180"/>
              </a:spcBef>
              <a:spcAft>
                <a:spcPts val="0"/>
              </a:spcAft>
              <a:buSzPts val="720"/>
              <a:buNone/>
              <a:defRPr sz="900"/>
            </a:lvl9pPr>
          </a:lstStyle>
          <a:p>
            <a:endParaRPr/>
          </a:p>
        </p:txBody>
      </p:sp>
      <p:sp>
        <p:nvSpPr>
          <p:cNvPr id="129" name="Google Shape;129;p95"/>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9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95"/>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2"/>
        <p:cNvGrpSpPr/>
        <p:nvPr/>
      </p:nvGrpSpPr>
      <p:grpSpPr>
        <a:xfrm>
          <a:off x="0" y="0"/>
          <a:ext cx="0" cy="0"/>
          <a:chOff x="0" y="0"/>
          <a:chExt cx="0" cy="0"/>
        </a:xfrm>
      </p:grpSpPr>
      <p:sp>
        <p:nvSpPr>
          <p:cNvPr id="133" name="Google Shape;133;p96"/>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96"/>
          <p:cNvSpPr>
            <a:spLocks noGrp="1"/>
          </p:cNvSpPr>
          <p:nvPr>
            <p:ph type="pic" idx="2"/>
          </p:nvPr>
        </p:nvSpPr>
        <p:spPr>
          <a:xfrm>
            <a:off x="1792288" y="612775"/>
            <a:ext cx="5486400" cy="4114800"/>
          </a:xfrm>
          <a:prstGeom prst="rect">
            <a:avLst/>
          </a:prstGeom>
          <a:noFill/>
          <a:ln>
            <a:noFill/>
          </a:ln>
        </p:spPr>
      </p:sp>
      <p:sp>
        <p:nvSpPr>
          <p:cNvPr id="135" name="Google Shape;135;p96"/>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80"/>
              <a:buNone/>
              <a:defRPr sz="1400"/>
            </a:lvl1pPr>
            <a:lvl2pPr marL="914400" lvl="1" indent="-228600" algn="l">
              <a:spcBef>
                <a:spcPts val="240"/>
              </a:spcBef>
              <a:spcAft>
                <a:spcPts val="0"/>
              </a:spcAft>
              <a:buSzPts val="84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720"/>
              <a:buNone/>
              <a:defRPr sz="900"/>
            </a:lvl5pPr>
            <a:lvl6pPr marL="2743200" lvl="5" indent="-228600" algn="l">
              <a:spcBef>
                <a:spcPts val="180"/>
              </a:spcBef>
              <a:spcAft>
                <a:spcPts val="0"/>
              </a:spcAft>
              <a:buSzPts val="720"/>
              <a:buNone/>
              <a:defRPr sz="900"/>
            </a:lvl6pPr>
            <a:lvl7pPr marL="3200400" lvl="6" indent="-228600" algn="l">
              <a:spcBef>
                <a:spcPts val="180"/>
              </a:spcBef>
              <a:spcAft>
                <a:spcPts val="0"/>
              </a:spcAft>
              <a:buSzPts val="720"/>
              <a:buNone/>
              <a:defRPr sz="900"/>
            </a:lvl7pPr>
            <a:lvl8pPr marL="3657600" lvl="7" indent="-228600" algn="l">
              <a:spcBef>
                <a:spcPts val="180"/>
              </a:spcBef>
              <a:spcAft>
                <a:spcPts val="0"/>
              </a:spcAft>
              <a:buSzPts val="720"/>
              <a:buNone/>
              <a:defRPr sz="900"/>
            </a:lvl8pPr>
            <a:lvl9pPr marL="4114800" lvl="8" indent="-228600" algn="l">
              <a:spcBef>
                <a:spcPts val="180"/>
              </a:spcBef>
              <a:spcAft>
                <a:spcPts val="0"/>
              </a:spcAft>
              <a:buSzPts val="720"/>
              <a:buNone/>
              <a:defRPr sz="900"/>
            </a:lvl9pPr>
          </a:lstStyle>
          <a:p>
            <a:endParaRPr/>
          </a:p>
        </p:txBody>
      </p:sp>
      <p:sp>
        <p:nvSpPr>
          <p:cNvPr id="136" name="Google Shape;136;p96"/>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9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96"/>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dk1"/>
                </a:solidFill>
                <a:latin typeface="Arial"/>
                <a:ea typeface="Arial"/>
                <a:cs typeface="Arial"/>
                <a:sym typeface="Arial"/>
              </a:defRPr>
            </a:lvl1pPr>
            <a:lvl2pPr marL="0" marR="0" lvl="1" indent="0" algn="r">
              <a:spcBef>
                <a:spcPts val="0"/>
              </a:spcBef>
              <a:spcAft>
                <a:spcPts val="0"/>
              </a:spcAft>
              <a:buNone/>
              <a:defRPr sz="1000">
                <a:solidFill>
                  <a:schemeClr val="dk1"/>
                </a:solidFill>
                <a:latin typeface="Arial"/>
                <a:ea typeface="Arial"/>
                <a:cs typeface="Arial"/>
                <a:sym typeface="Arial"/>
              </a:defRPr>
            </a:lvl2pPr>
            <a:lvl3pPr marL="0" marR="0" lvl="2" indent="0" algn="r">
              <a:spcBef>
                <a:spcPts val="0"/>
              </a:spcBef>
              <a:spcAft>
                <a:spcPts val="0"/>
              </a:spcAft>
              <a:buNone/>
              <a:defRPr sz="1000">
                <a:solidFill>
                  <a:schemeClr val="dk1"/>
                </a:solidFill>
                <a:latin typeface="Arial"/>
                <a:ea typeface="Arial"/>
                <a:cs typeface="Arial"/>
                <a:sym typeface="Arial"/>
              </a:defRPr>
            </a:lvl3pPr>
            <a:lvl4pPr marL="0" marR="0" lvl="3" indent="0" algn="r">
              <a:spcBef>
                <a:spcPts val="0"/>
              </a:spcBef>
              <a:spcAft>
                <a:spcPts val="0"/>
              </a:spcAft>
              <a:buNone/>
              <a:defRPr sz="1000">
                <a:solidFill>
                  <a:schemeClr val="dk1"/>
                </a:solidFill>
                <a:latin typeface="Arial"/>
                <a:ea typeface="Arial"/>
                <a:cs typeface="Arial"/>
                <a:sym typeface="Arial"/>
              </a:defRPr>
            </a:lvl4pPr>
            <a:lvl5pPr marL="0" marR="0" lvl="4" indent="0" algn="r">
              <a:spcBef>
                <a:spcPts val="0"/>
              </a:spcBef>
              <a:spcAft>
                <a:spcPts val="0"/>
              </a:spcAft>
              <a:buNone/>
              <a:defRPr sz="1000">
                <a:solidFill>
                  <a:schemeClr val="dk1"/>
                </a:solidFill>
                <a:latin typeface="Arial"/>
                <a:ea typeface="Arial"/>
                <a:cs typeface="Arial"/>
                <a:sym typeface="Arial"/>
              </a:defRPr>
            </a:lvl5pPr>
            <a:lvl6pPr marL="0" marR="0" lvl="5" indent="0" algn="r">
              <a:spcBef>
                <a:spcPts val="0"/>
              </a:spcBef>
              <a:spcAft>
                <a:spcPts val="0"/>
              </a:spcAft>
              <a:buNone/>
              <a:defRPr sz="1000">
                <a:solidFill>
                  <a:schemeClr val="dk1"/>
                </a:solidFill>
                <a:latin typeface="Arial"/>
                <a:ea typeface="Arial"/>
                <a:cs typeface="Arial"/>
                <a:sym typeface="Arial"/>
              </a:defRPr>
            </a:lvl6pPr>
            <a:lvl7pPr marL="0" marR="0" lvl="6" indent="0" algn="r">
              <a:spcBef>
                <a:spcPts val="0"/>
              </a:spcBef>
              <a:spcAft>
                <a:spcPts val="0"/>
              </a:spcAft>
              <a:buNone/>
              <a:defRPr sz="1000">
                <a:solidFill>
                  <a:schemeClr val="dk1"/>
                </a:solidFill>
                <a:latin typeface="Arial"/>
                <a:ea typeface="Arial"/>
                <a:cs typeface="Arial"/>
                <a:sym typeface="Arial"/>
              </a:defRPr>
            </a:lvl7pPr>
            <a:lvl8pPr marL="0" marR="0" lvl="7" indent="0" algn="r">
              <a:spcBef>
                <a:spcPts val="0"/>
              </a:spcBef>
              <a:spcAft>
                <a:spcPts val="0"/>
              </a:spcAft>
              <a:buNone/>
              <a:defRPr sz="1000">
                <a:solidFill>
                  <a:schemeClr val="dk1"/>
                </a:solidFill>
                <a:latin typeface="Arial"/>
                <a:ea typeface="Arial"/>
                <a:cs typeface="Arial"/>
                <a:sym typeface="Arial"/>
              </a:defRPr>
            </a:lvl8pPr>
            <a:lvl9pPr marL="0" marR="0" lvl="8" indent="0" algn="r">
              <a:spcBef>
                <a:spcPts val="0"/>
              </a:spcBef>
              <a:spcAft>
                <a:spcPts val="0"/>
              </a:spcAft>
              <a:buNone/>
              <a:defRPr sz="100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87"/>
          <p:cNvCxnSpPr/>
          <p:nvPr/>
        </p:nvCxnSpPr>
        <p:spPr>
          <a:xfrm>
            <a:off x="7962900" y="152400"/>
            <a:ext cx="0" cy="1524000"/>
          </a:xfrm>
          <a:prstGeom prst="straightConnector1">
            <a:avLst/>
          </a:prstGeom>
          <a:noFill/>
          <a:ln w="9525" cap="flat" cmpd="sng">
            <a:solidFill>
              <a:schemeClr val="dk1"/>
            </a:solidFill>
            <a:prstDash val="solid"/>
            <a:round/>
            <a:headEnd type="none" w="med" len="med"/>
            <a:tailEnd type="none" w="med" len="med"/>
          </a:ln>
        </p:spPr>
      </p:cxnSp>
      <p:sp>
        <p:nvSpPr>
          <p:cNvPr id="11" name="Google Shape;11;p87"/>
          <p:cNvSpPr txBox="1">
            <a:spLocks noGrp="1"/>
          </p:cNvSpPr>
          <p:nvPr>
            <p:ph type="title"/>
          </p:nvPr>
        </p:nvSpPr>
        <p:spPr>
          <a:xfrm>
            <a:off x="457200" y="122238"/>
            <a:ext cx="7543800" cy="12954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3900" b="1" i="0" u="none" strike="noStrike" cap="none">
                <a:solidFill>
                  <a:schemeClr val="dk2"/>
                </a:solidFill>
                <a:latin typeface="Arial"/>
                <a:ea typeface="Arial"/>
                <a:cs typeface="Arial"/>
                <a:sym typeface="Arial"/>
              </a:defRPr>
            </a:lvl1pPr>
            <a:lvl2pPr marR="0" lvl="1" algn="l" rtl="0">
              <a:spcBef>
                <a:spcPts val="0"/>
              </a:spcBef>
              <a:spcAft>
                <a:spcPts val="0"/>
              </a:spcAft>
              <a:buSzPts val="1400"/>
              <a:buNone/>
              <a:defRPr sz="3900" b="1" i="0" u="none" strike="noStrike" cap="none">
                <a:solidFill>
                  <a:schemeClr val="dk2"/>
                </a:solidFill>
                <a:latin typeface="Arial"/>
                <a:ea typeface="Arial"/>
                <a:cs typeface="Arial"/>
                <a:sym typeface="Arial"/>
              </a:defRPr>
            </a:lvl2pPr>
            <a:lvl3pPr marR="0" lvl="2" algn="l" rtl="0">
              <a:spcBef>
                <a:spcPts val="0"/>
              </a:spcBef>
              <a:spcAft>
                <a:spcPts val="0"/>
              </a:spcAft>
              <a:buSzPts val="1400"/>
              <a:buNone/>
              <a:defRPr sz="3900" b="1" i="0" u="none" strike="noStrike" cap="none">
                <a:solidFill>
                  <a:schemeClr val="dk2"/>
                </a:solidFill>
                <a:latin typeface="Arial"/>
                <a:ea typeface="Arial"/>
                <a:cs typeface="Arial"/>
                <a:sym typeface="Arial"/>
              </a:defRPr>
            </a:lvl3pPr>
            <a:lvl4pPr marR="0" lvl="3" algn="l" rtl="0">
              <a:spcBef>
                <a:spcPts val="0"/>
              </a:spcBef>
              <a:spcAft>
                <a:spcPts val="0"/>
              </a:spcAft>
              <a:buSzPts val="1400"/>
              <a:buNone/>
              <a:defRPr sz="3900" b="1" i="0" u="none" strike="noStrike" cap="none">
                <a:solidFill>
                  <a:schemeClr val="dk2"/>
                </a:solidFill>
                <a:latin typeface="Arial"/>
                <a:ea typeface="Arial"/>
                <a:cs typeface="Arial"/>
                <a:sym typeface="Arial"/>
              </a:defRPr>
            </a:lvl4pPr>
            <a:lvl5pPr marR="0" lvl="4" algn="l" rtl="0">
              <a:spcBef>
                <a:spcPts val="0"/>
              </a:spcBef>
              <a:spcAft>
                <a:spcPts val="0"/>
              </a:spcAft>
              <a:buSzPts val="1400"/>
              <a:buNone/>
              <a:defRPr sz="3900" b="1" i="0" u="none" strike="noStrike" cap="none">
                <a:solidFill>
                  <a:schemeClr val="dk2"/>
                </a:solidFill>
                <a:latin typeface="Arial"/>
                <a:ea typeface="Arial"/>
                <a:cs typeface="Arial"/>
                <a:sym typeface="Arial"/>
              </a:defRPr>
            </a:lvl5pPr>
            <a:lvl6pPr marR="0" lvl="5" algn="l" rtl="0">
              <a:spcBef>
                <a:spcPts val="0"/>
              </a:spcBef>
              <a:spcAft>
                <a:spcPts val="0"/>
              </a:spcAft>
              <a:buSzPts val="1400"/>
              <a:buNone/>
              <a:defRPr sz="3900" b="1" i="0" u="none" strike="noStrike" cap="none">
                <a:solidFill>
                  <a:schemeClr val="dk2"/>
                </a:solidFill>
                <a:latin typeface="Arial"/>
                <a:ea typeface="Arial"/>
                <a:cs typeface="Arial"/>
                <a:sym typeface="Arial"/>
              </a:defRPr>
            </a:lvl6pPr>
            <a:lvl7pPr marR="0" lvl="6" algn="l" rtl="0">
              <a:spcBef>
                <a:spcPts val="0"/>
              </a:spcBef>
              <a:spcAft>
                <a:spcPts val="0"/>
              </a:spcAft>
              <a:buSzPts val="1400"/>
              <a:buNone/>
              <a:defRPr sz="3900" b="1" i="0" u="none" strike="noStrike" cap="none">
                <a:solidFill>
                  <a:schemeClr val="dk2"/>
                </a:solidFill>
                <a:latin typeface="Arial"/>
                <a:ea typeface="Arial"/>
                <a:cs typeface="Arial"/>
                <a:sym typeface="Arial"/>
              </a:defRPr>
            </a:lvl7pPr>
            <a:lvl8pPr marR="0" lvl="7" algn="l" rtl="0">
              <a:spcBef>
                <a:spcPts val="0"/>
              </a:spcBef>
              <a:spcAft>
                <a:spcPts val="0"/>
              </a:spcAft>
              <a:buSzPts val="1400"/>
              <a:buNone/>
              <a:defRPr sz="3900" b="1" i="0" u="none" strike="noStrike" cap="none">
                <a:solidFill>
                  <a:schemeClr val="dk2"/>
                </a:solidFill>
                <a:latin typeface="Arial"/>
                <a:ea typeface="Arial"/>
                <a:cs typeface="Arial"/>
                <a:sym typeface="Arial"/>
              </a:defRPr>
            </a:lvl8pPr>
            <a:lvl9pPr marR="0" lvl="8" algn="l" rtl="0">
              <a:spcBef>
                <a:spcPts val="0"/>
              </a:spcBef>
              <a:spcAft>
                <a:spcPts val="0"/>
              </a:spcAft>
              <a:buSzPts val="1400"/>
              <a:buNone/>
              <a:defRPr sz="3900" b="1" i="0" u="none" strike="noStrike" cap="none">
                <a:solidFill>
                  <a:schemeClr val="dk2"/>
                </a:solidFill>
                <a:latin typeface="Arial"/>
                <a:ea typeface="Arial"/>
                <a:cs typeface="Arial"/>
                <a:sym typeface="Arial"/>
              </a:defRPr>
            </a:lvl9pPr>
          </a:lstStyle>
          <a:p>
            <a:endParaRPr/>
          </a:p>
        </p:txBody>
      </p:sp>
      <p:sp>
        <p:nvSpPr>
          <p:cNvPr id="12" name="Google Shape;12;p87"/>
          <p:cNvSpPr txBox="1">
            <a:spLocks noGrp="1"/>
          </p:cNvSpPr>
          <p:nvPr>
            <p:ph type="body" idx="1"/>
          </p:nvPr>
        </p:nvSpPr>
        <p:spPr>
          <a:xfrm>
            <a:off x="457200" y="1719263"/>
            <a:ext cx="8229600" cy="4411662"/>
          </a:xfrm>
          <a:prstGeom prst="rect">
            <a:avLst/>
          </a:prstGeom>
          <a:noFill/>
          <a:ln>
            <a:noFill/>
          </a:ln>
        </p:spPr>
        <p:txBody>
          <a:bodyPr spcFirstLastPara="1" wrap="square" lIns="91425" tIns="45700" rIns="91425" bIns="45700" anchor="t" anchorCtr="0">
            <a:noAutofit/>
          </a:bodyPr>
          <a:lstStyle>
            <a:lvl1pPr marL="457200" marR="0" lvl="0" indent="-361950" algn="l" rtl="0">
              <a:spcBef>
                <a:spcPts val="600"/>
              </a:spcBef>
              <a:spcAft>
                <a:spcPts val="0"/>
              </a:spcAft>
              <a:buClr>
                <a:schemeClr val="dk2"/>
              </a:buClr>
              <a:buSzPts val="2100"/>
              <a:buFont typeface="Noto Sans Symbols"/>
              <a:buChar char="●"/>
              <a:defRPr sz="3000" b="0" i="0" u="none" strike="noStrike" cap="none">
                <a:solidFill>
                  <a:schemeClr val="dk1"/>
                </a:solidFill>
                <a:latin typeface="Arial"/>
                <a:ea typeface="Arial"/>
                <a:cs typeface="Arial"/>
                <a:sym typeface="Arial"/>
              </a:defRPr>
            </a:lvl1pPr>
            <a:lvl2pPr marL="914400" marR="0" lvl="1" indent="-344170" algn="l" rtl="0">
              <a:spcBef>
                <a:spcPts val="520"/>
              </a:spcBef>
              <a:spcAft>
                <a:spcPts val="0"/>
              </a:spcAft>
              <a:buClr>
                <a:schemeClr val="accent2"/>
              </a:buClr>
              <a:buSzPts val="1820"/>
              <a:buFont typeface="Noto Sans Symbols"/>
              <a:buChar char="●"/>
              <a:defRPr sz="2600" b="0" i="0" u="none" strike="noStrike" cap="none">
                <a:solidFill>
                  <a:schemeClr val="dk1"/>
                </a:solidFill>
                <a:latin typeface="Arial"/>
                <a:ea typeface="Arial"/>
                <a:cs typeface="Arial"/>
                <a:sym typeface="Arial"/>
              </a:defRPr>
            </a:lvl2pPr>
            <a:lvl3pPr marL="1371600" marR="0" lvl="2" indent="-330835" algn="l" rtl="0">
              <a:spcBef>
                <a:spcPts val="460"/>
              </a:spcBef>
              <a:spcAft>
                <a:spcPts val="0"/>
              </a:spcAft>
              <a:buClr>
                <a:schemeClr val="accent1"/>
              </a:buClr>
              <a:buSzPts val="1610"/>
              <a:buFont typeface="Noto Sans Symbols"/>
              <a:buChar char="●"/>
              <a:defRPr sz="2300" b="0" i="0" u="none" strike="noStrike" cap="none">
                <a:solidFill>
                  <a:schemeClr val="dk1"/>
                </a:solidFill>
                <a:latin typeface="Arial"/>
                <a:ea typeface="Arial"/>
                <a:cs typeface="Arial"/>
                <a:sym typeface="Arial"/>
              </a:defRPr>
            </a:lvl3pPr>
            <a:lvl4pPr marL="1828800" marR="0" lvl="3" indent="-323850" algn="l" rtl="0">
              <a:spcBef>
                <a:spcPts val="400"/>
              </a:spcBef>
              <a:spcAft>
                <a:spcPts val="0"/>
              </a:spcAft>
              <a:buClr>
                <a:schemeClr val="dk2"/>
              </a:buClr>
              <a:buSzPts val="1500"/>
              <a:buFont typeface="Noto Sans Symbols"/>
              <a:buChar char="▪"/>
              <a:defRPr sz="2000" b="0" i="0" u="none" strike="noStrike" cap="none">
                <a:solidFill>
                  <a:schemeClr val="dk1"/>
                </a:solidFill>
                <a:latin typeface="Arial"/>
                <a:ea typeface="Arial"/>
                <a:cs typeface="Arial"/>
                <a:sym typeface="Arial"/>
              </a:defRPr>
            </a:lvl4pPr>
            <a:lvl5pPr marL="2286000" marR="0" lvl="4"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5pPr>
            <a:lvl6pPr marL="2743200" marR="0" lvl="5"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6pPr>
            <a:lvl7pPr marL="3200400" marR="0" lvl="6"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7pPr>
            <a:lvl8pPr marL="3657600" marR="0" lvl="7"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8pPr>
            <a:lvl9pPr marL="4114800" marR="0" lvl="8" indent="-330200" algn="l" rtl="0">
              <a:spcBef>
                <a:spcPts val="400"/>
              </a:spcBef>
              <a:spcAft>
                <a:spcPts val="0"/>
              </a:spcAft>
              <a:buClr>
                <a:schemeClr val="folHlink"/>
              </a:buClr>
              <a:buSzPts val="1600"/>
              <a:buFont typeface="Noto Sans Symbols"/>
              <a:buChar char="▪"/>
              <a:defRPr sz="2000" b="0" i="0" u="none" strike="noStrike" cap="none">
                <a:solidFill>
                  <a:schemeClr val="dk1"/>
                </a:solidFill>
                <a:latin typeface="Arial"/>
                <a:ea typeface="Arial"/>
                <a:cs typeface="Arial"/>
                <a:sym typeface="Arial"/>
              </a:defRPr>
            </a:lvl9pPr>
          </a:lstStyle>
          <a:p>
            <a:endParaRPr/>
          </a:p>
        </p:txBody>
      </p:sp>
      <p:sp>
        <p:nvSpPr>
          <p:cNvPr id="13" name="Google Shape;13;p87"/>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8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0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 name="Google Shape;15;p87"/>
          <p:cNvSpPr txBox="1">
            <a:spLocks noGrp="1"/>
          </p:cNvSpPr>
          <p:nvPr>
            <p:ph type="sldNum" idx="12"/>
          </p:nvPr>
        </p:nvSpPr>
        <p:spPr>
          <a:xfrm>
            <a:off x="7010400" y="0"/>
            <a:ext cx="2133600" cy="4572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0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10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10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10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10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10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10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10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grpSp>
        <p:nvGrpSpPr>
          <p:cNvPr id="16" name="Google Shape;16;p87"/>
          <p:cNvGrpSpPr/>
          <p:nvPr/>
        </p:nvGrpSpPr>
        <p:grpSpPr>
          <a:xfrm>
            <a:off x="8153400" y="152400"/>
            <a:ext cx="792163" cy="1295400"/>
            <a:chOff x="5136" y="960"/>
            <a:chExt cx="528" cy="864"/>
          </a:xfrm>
        </p:grpSpPr>
        <p:sp>
          <p:nvSpPr>
            <p:cNvPr id="17" name="Google Shape;17;p87"/>
            <p:cNvSpPr/>
            <p:nvPr/>
          </p:nvSpPr>
          <p:spPr>
            <a:xfrm>
              <a:off x="5136" y="960"/>
              <a:ext cx="80"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8" name="Google Shape;18;p87"/>
            <p:cNvSpPr/>
            <p:nvPr/>
          </p:nvSpPr>
          <p:spPr>
            <a:xfrm>
              <a:off x="5248" y="960"/>
              <a:ext cx="79"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9" name="Google Shape;19;p87"/>
            <p:cNvSpPr/>
            <p:nvPr/>
          </p:nvSpPr>
          <p:spPr>
            <a:xfrm>
              <a:off x="5360" y="960"/>
              <a:ext cx="76"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0" name="Google Shape;20;p87"/>
            <p:cNvSpPr/>
            <p:nvPr/>
          </p:nvSpPr>
          <p:spPr>
            <a:xfrm>
              <a:off x="5136" y="1072"/>
              <a:ext cx="80" cy="7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1" name="Google Shape;21;p87"/>
            <p:cNvSpPr/>
            <p:nvPr/>
          </p:nvSpPr>
          <p:spPr>
            <a:xfrm>
              <a:off x="5248" y="1072"/>
              <a:ext cx="79" cy="7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2" name="Google Shape;22;p87"/>
            <p:cNvSpPr/>
            <p:nvPr/>
          </p:nvSpPr>
          <p:spPr>
            <a:xfrm>
              <a:off x="5360" y="1072"/>
              <a:ext cx="76" cy="77"/>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3" name="Google Shape;23;p87"/>
            <p:cNvSpPr/>
            <p:nvPr/>
          </p:nvSpPr>
          <p:spPr>
            <a:xfrm>
              <a:off x="5472" y="1072"/>
              <a:ext cx="73" cy="77"/>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4" name="Google Shape;24;p87"/>
            <p:cNvSpPr/>
            <p:nvPr/>
          </p:nvSpPr>
          <p:spPr>
            <a:xfrm>
              <a:off x="5136" y="1184"/>
              <a:ext cx="80" cy="73"/>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5" name="Google Shape;25;p87"/>
            <p:cNvSpPr/>
            <p:nvPr/>
          </p:nvSpPr>
          <p:spPr>
            <a:xfrm>
              <a:off x="5248" y="1184"/>
              <a:ext cx="79" cy="73"/>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6" name="Google Shape;26;p87"/>
            <p:cNvSpPr/>
            <p:nvPr/>
          </p:nvSpPr>
          <p:spPr>
            <a:xfrm>
              <a:off x="5360" y="1184"/>
              <a:ext cx="76" cy="73"/>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7" name="Google Shape;27;p87"/>
            <p:cNvSpPr/>
            <p:nvPr/>
          </p:nvSpPr>
          <p:spPr>
            <a:xfrm>
              <a:off x="5472" y="1184"/>
              <a:ext cx="73" cy="73"/>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8" name="Google Shape;28;p87"/>
            <p:cNvSpPr/>
            <p:nvPr/>
          </p:nvSpPr>
          <p:spPr>
            <a:xfrm>
              <a:off x="5584" y="1184"/>
              <a:ext cx="80" cy="73"/>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29" name="Google Shape;29;p87"/>
            <p:cNvSpPr/>
            <p:nvPr/>
          </p:nvSpPr>
          <p:spPr>
            <a:xfrm>
              <a:off x="5136" y="1296"/>
              <a:ext cx="80" cy="8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0" name="Google Shape;30;p87"/>
            <p:cNvSpPr/>
            <p:nvPr/>
          </p:nvSpPr>
          <p:spPr>
            <a:xfrm>
              <a:off x="5248" y="1296"/>
              <a:ext cx="79"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1" name="Google Shape;31;p87"/>
            <p:cNvSpPr/>
            <p:nvPr/>
          </p:nvSpPr>
          <p:spPr>
            <a:xfrm>
              <a:off x="5360" y="1296"/>
              <a:ext cx="76"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2" name="Google Shape;32;p87"/>
            <p:cNvSpPr/>
            <p:nvPr/>
          </p:nvSpPr>
          <p:spPr>
            <a:xfrm>
              <a:off x="5472" y="1296"/>
              <a:ext cx="73"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3" name="Google Shape;33;p87"/>
            <p:cNvSpPr/>
            <p:nvPr/>
          </p:nvSpPr>
          <p:spPr>
            <a:xfrm>
              <a:off x="5136" y="1408"/>
              <a:ext cx="80"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4" name="Google Shape;34;p87"/>
            <p:cNvSpPr/>
            <p:nvPr/>
          </p:nvSpPr>
          <p:spPr>
            <a:xfrm>
              <a:off x="5248" y="1408"/>
              <a:ext cx="79" cy="80"/>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5" name="Google Shape;35;p87"/>
            <p:cNvSpPr/>
            <p:nvPr/>
          </p:nvSpPr>
          <p:spPr>
            <a:xfrm>
              <a:off x="5360" y="1408"/>
              <a:ext cx="76"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6" name="Google Shape;36;p87"/>
            <p:cNvSpPr/>
            <p:nvPr/>
          </p:nvSpPr>
          <p:spPr>
            <a:xfrm>
              <a:off x="5472" y="1408"/>
              <a:ext cx="73" cy="8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7" name="Google Shape;37;p87"/>
            <p:cNvSpPr/>
            <p:nvPr/>
          </p:nvSpPr>
          <p:spPr>
            <a:xfrm>
              <a:off x="5584" y="1408"/>
              <a:ext cx="80"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8" name="Google Shape;38;p87"/>
            <p:cNvSpPr/>
            <p:nvPr/>
          </p:nvSpPr>
          <p:spPr>
            <a:xfrm>
              <a:off x="5136" y="1520"/>
              <a:ext cx="80" cy="79"/>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39" name="Google Shape;39;p87"/>
            <p:cNvSpPr/>
            <p:nvPr/>
          </p:nvSpPr>
          <p:spPr>
            <a:xfrm>
              <a:off x="5248" y="1520"/>
              <a:ext cx="79"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0" name="Google Shape;40;p87"/>
            <p:cNvSpPr/>
            <p:nvPr/>
          </p:nvSpPr>
          <p:spPr>
            <a:xfrm>
              <a:off x="5360" y="1520"/>
              <a:ext cx="76" cy="79"/>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1" name="Google Shape;41;p87"/>
            <p:cNvSpPr/>
            <p:nvPr/>
          </p:nvSpPr>
          <p:spPr>
            <a:xfrm>
              <a:off x="5472" y="1520"/>
              <a:ext cx="73" cy="79"/>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2" name="Google Shape;42;p87"/>
            <p:cNvSpPr/>
            <p:nvPr/>
          </p:nvSpPr>
          <p:spPr>
            <a:xfrm>
              <a:off x="5136" y="1632"/>
              <a:ext cx="80" cy="75"/>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3" name="Google Shape;43;p87"/>
            <p:cNvSpPr/>
            <p:nvPr/>
          </p:nvSpPr>
          <p:spPr>
            <a:xfrm>
              <a:off x="5248" y="1632"/>
              <a:ext cx="79" cy="75"/>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4" name="Google Shape;44;p87"/>
            <p:cNvSpPr/>
            <p:nvPr/>
          </p:nvSpPr>
          <p:spPr>
            <a:xfrm>
              <a:off x="5360" y="1632"/>
              <a:ext cx="76" cy="75"/>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5" name="Google Shape;45;p87"/>
            <p:cNvSpPr/>
            <p:nvPr/>
          </p:nvSpPr>
          <p:spPr>
            <a:xfrm>
              <a:off x="5472" y="1632"/>
              <a:ext cx="73" cy="75"/>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6" name="Google Shape;46;p87"/>
            <p:cNvSpPr/>
            <p:nvPr/>
          </p:nvSpPr>
          <p:spPr>
            <a:xfrm>
              <a:off x="5248" y="1744"/>
              <a:ext cx="79"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7" name="Google Shape;47;p87"/>
            <p:cNvSpPr/>
            <p:nvPr/>
          </p:nvSpPr>
          <p:spPr>
            <a:xfrm>
              <a:off x="5472" y="1744"/>
              <a:ext cx="73" cy="80"/>
            </a:xfrm>
            <a:prstGeom prst="ellipse">
              <a:avLst/>
            </a:prstGeom>
            <a:solidFill>
              <a:schemeClr val="folHlink"/>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gr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56" name="Google Shape;156;p1"/>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t>Basierend auf dem </a:t>
            </a:r>
            <a:r>
              <a:rPr lang="en-US" sz="1200" i="1"/>
              <a:t>Imbert-Fick-Prinzip</a:t>
            </a:r>
            <a:r>
              <a:rPr lang="en-US" sz="1200"/>
              <a:t>: </a:t>
            </a:r>
            <a:r>
              <a:rPr lang="en-US" sz="1200" b="1"/>
              <a:t>P = F / A</a:t>
            </a:r>
            <a:endParaRPr>
              <a:solidFill>
                <a:schemeClr val="lt1"/>
              </a:solidFill>
            </a:endParaRPr>
          </a:p>
        </p:txBody>
      </p:sp>
      <p:sp>
        <p:nvSpPr>
          <p:cNvPr id="157" name="Google Shape;157;p1"/>
          <p:cNvSpPr/>
          <p:nvPr/>
        </p:nvSpPr>
        <p:spPr>
          <a:xfrm>
            <a:off x="1881130" y="1295400"/>
            <a:ext cx="1308158" cy="457200"/>
          </a:xfrm>
          <a:prstGeom prst="rect">
            <a:avLst/>
          </a:prstGeom>
          <a:solidFill>
            <a:srgbClr val="FFFF99"/>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rPr>
              <a:t>Zwei-Namen</a:t>
            </a:r>
            <a:r>
              <a:rPr lang="en-US" sz="1200" b="0" i="0" u="none" strike="noStrike" cap="none">
                <a:solidFill>
                  <a:schemeClr val="dk1"/>
                </a:solidFill>
                <a:latin typeface="Arial"/>
                <a:ea typeface="Arial"/>
                <a:cs typeface="Arial"/>
                <a:sym typeface="Arial"/>
              </a:rPr>
              <a:t> Eponym</a:t>
            </a:r>
            <a:endParaRPr/>
          </a:p>
        </p:txBody>
      </p:sp>
      <p:sp>
        <p:nvSpPr>
          <p:cNvPr id="158" name="Google Shape;158;p1"/>
          <p:cNvSpPr/>
          <p:nvPr/>
        </p:nvSpPr>
        <p:spPr>
          <a:xfrm>
            <a:off x="3530352" y="1295400"/>
            <a:ext cx="149282" cy="202894"/>
          </a:xfrm>
          <a:prstGeom prst="rect">
            <a:avLst/>
          </a:prstGeom>
          <a:solidFill>
            <a:srgbClr val="FFFF99"/>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59" name="Google Shape;159;p1"/>
          <p:cNvSpPr/>
          <p:nvPr/>
        </p:nvSpPr>
        <p:spPr>
          <a:xfrm>
            <a:off x="3781145" y="1295400"/>
            <a:ext cx="152400" cy="202894"/>
          </a:xfrm>
          <a:prstGeom prst="rect">
            <a:avLst/>
          </a:prstGeom>
          <a:solidFill>
            <a:srgbClr val="FFFF99"/>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160" name="Google Shape;160;p1"/>
          <p:cNvSpPr txBox="1"/>
          <p:nvPr/>
        </p:nvSpPr>
        <p:spPr>
          <a:xfrm>
            <a:off x="5775325" y="874713"/>
            <a:ext cx="2025600" cy="2103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0" i="1" u="none" strike="noStrike" cap="none">
                <a:solidFill>
                  <a:schemeClr val="dk1"/>
                </a:solidFill>
                <a:latin typeface="Arial"/>
                <a:ea typeface="Arial"/>
                <a:cs typeface="Arial"/>
                <a:sym typeface="Arial"/>
              </a:rPr>
              <a:t>(P </a:t>
            </a:r>
            <a:r>
              <a:rPr lang="en-US" sz="1200" b="0" i="0" u="none" strike="noStrike" cap="none">
                <a:solidFill>
                  <a:schemeClr val="dk1"/>
                </a:solidFill>
                <a:latin typeface="Arial"/>
                <a:ea typeface="Arial"/>
                <a:cs typeface="Arial"/>
                <a:sym typeface="Arial"/>
              </a:rPr>
              <a:t>steht für Pressure, </a:t>
            </a:r>
            <a:r>
              <a:rPr lang="en-US" sz="1200" b="0" i="1" u="none" strike="noStrike" cap="none">
                <a:solidFill>
                  <a:schemeClr val="dk1"/>
                </a:solidFill>
                <a:latin typeface="Arial"/>
                <a:ea typeface="Arial"/>
                <a:cs typeface="Arial"/>
                <a:sym typeface="Arial"/>
              </a:rPr>
              <a:t>Druck)</a:t>
            </a:r>
            <a:endParaRPr/>
          </a:p>
        </p:txBody>
      </p:sp>
      <p:sp>
        <p:nvSpPr>
          <p:cNvPr id="161" name="Google Shape;161;p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a:t>
            </a:fld>
            <a:endParaRPr sz="1000" b="0" i="0" u="none" strike="noStrike" cap="none">
              <a:solidFill>
                <a:schemeClr val="dk1"/>
              </a:solidFill>
              <a:latin typeface="Arial"/>
              <a:ea typeface="Arial"/>
              <a:cs typeface="Arial"/>
              <a:sym typeface="Arial"/>
            </a:endParaRPr>
          </a:p>
        </p:txBody>
      </p:sp>
      <p:sp>
        <p:nvSpPr>
          <p:cNvPr id="162" name="Google Shape;162;p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163" name="Google Shape;163;p1"/>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Arial"/>
                <a:ea typeface="Arial"/>
                <a:cs typeface="Arial"/>
                <a:sym typeface="Arial"/>
              </a:rPr>
              <a:t>Applanationstonometrie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12" name="Google Shape;312;p10"/>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316" name="Google Shape;316;p10"/>
          <p:cNvSpPr txBox="1">
            <a:spLocks noGrp="1"/>
          </p:cNvSpPr>
          <p:nvPr>
            <p:ph type="body" idx="1"/>
          </p:nvPr>
        </p:nvSpPr>
        <p:spPr>
          <a:xfrm>
            <a:off x="228600" y="1295400"/>
            <a:ext cx="88392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t>Basierend auf dem </a:t>
            </a:r>
            <a:r>
              <a:rPr lang="en-US" sz="1200" i="1"/>
              <a:t>Imbert-Fick-Prinzip</a:t>
            </a:r>
            <a:r>
              <a:rPr lang="en-US" sz="1200"/>
              <a:t>: </a:t>
            </a:r>
            <a:r>
              <a:rPr lang="en-US" sz="1200" b="1"/>
              <a:t>P = F / A</a:t>
            </a:r>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Der Druck innerhalb einer Kugel ist gleich der Kraft, die zum Abflachen ihrer Oberfläche benötigt wird, dividiert durch die Fläche, über die die Abflachung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erfolgt</a:t>
            </a:r>
            <a:r>
              <a:rPr lang="en-US" sz="1200">
                <a:solidFill>
                  <a:srgbClr val="BFBFBF"/>
                </a:solidFill>
              </a:rPr>
              <a:t>.</a:t>
            </a:r>
            <a:endParaRPr>
              <a:solidFill>
                <a:srgbClr val="BFBFBF"/>
              </a:solidFill>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Das Modell geht davon aus, dass die Oberfläche unendlich dünn und trocken ist – die Hornhaut ist jedoch weder das eine noch das andere.</a:t>
            </a:r>
            <a:endParaRPr sz="1200">
              <a:solidFill>
                <a:srgbClr val="BFBFBF"/>
              </a:solidFill>
            </a:endParaRPr>
          </a:p>
          <a:p>
            <a:pPr marL="987425" lvl="2" indent="-267018" algn="l" rtl="0">
              <a:lnSpc>
                <a:spcPct val="90000"/>
              </a:lnSpc>
              <a:spcBef>
                <a:spcPts val="240"/>
              </a:spcBef>
              <a:spcAft>
                <a:spcPts val="0"/>
              </a:spcAft>
              <a:buSzPts val="840"/>
              <a:buChar char="●"/>
            </a:pPr>
            <a:r>
              <a:rPr lang="en-US" sz="1200"/>
              <a:t>größere Hornhaut-Dicke </a:t>
            </a:r>
            <a:r>
              <a:rPr lang="en-US" sz="1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a:t>
            </a:r>
            <a:r>
              <a:rPr lang="en-US" sz="1200"/>
              <a:t>&gt; höherer Widerstand gegen die Applanation </a:t>
            </a:r>
            <a:r>
              <a:rPr lang="en-US" sz="1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6"/>
                  </a:ext>
                </a:extLst>
              </a:rPr>
              <a:t>-</a:t>
            </a:r>
            <a:r>
              <a:rPr lang="en-US" sz="1200"/>
              <a:t>&gt; </a:t>
            </a:r>
            <a:r>
              <a:rPr lang="en-US" sz="1200" i="1">
                <a:solidFill>
                  <a:srgbClr val="0000FF"/>
                </a:solidFill>
              </a:rPr>
              <a:t>höher</a:t>
            </a:r>
            <a:r>
              <a:rPr lang="en-US" sz="1200" i="1"/>
              <a:t> gemessener </a:t>
            </a:r>
            <a:r>
              <a:rPr lang="en-US" sz="1200"/>
              <a:t>Augendruck</a:t>
            </a:r>
            <a:endParaRPr sz="1200">
              <a:solidFill>
                <a:srgbClr val="BFBFBF"/>
              </a:solidFill>
            </a:endParaRPr>
          </a:p>
          <a:p>
            <a:pPr marL="692150" lvl="1" indent="-370523" algn="l" rtl="0">
              <a:lnSpc>
                <a:spcPct val="90000"/>
              </a:lnSpc>
              <a:spcBef>
                <a:spcPts val="240"/>
              </a:spcBef>
              <a:spcAft>
                <a:spcPts val="0"/>
              </a:spcAft>
              <a:buClr>
                <a:srgbClr val="BFBFBF"/>
              </a:buClr>
              <a:buSzPts val="1200"/>
              <a:buChar char="●"/>
            </a:pPr>
            <a:endParaRPr sz="1200">
              <a:solidFill>
                <a:srgbClr val="BFBFBF"/>
              </a:solidFill>
            </a:endParaRPr>
          </a:p>
        </p:txBody>
      </p:sp>
      <p:sp>
        <p:nvSpPr>
          <p:cNvPr id="317" name="Google Shape;317;p1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10</a:t>
            </a:fld>
            <a:endParaRPr sz="1000" b="0" i="0" u="none" strike="noStrike" cap="none">
              <a:solidFill>
                <a:schemeClr val="dk1"/>
              </a:solidFill>
              <a:latin typeface="Arial"/>
              <a:ea typeface="Arial"/>
              <a:cs typeface="Arial"/>
              <a:sym typeface="Arial"/>
            </a:endParaRPr>
          </a:p>
        </p:txBody>
      </p:sp>
      <p:sp>
        <p:nvSpPr>
          <p:cNvPr id="318" name="Google Shape;318;p10"/>
          <p:cNvSpPr txBox="1"/>
          <p:nvPr/>
        </p:nvSpPr>
        <p:spPr>
          <a:xfrm>
            <a:off x="73025" y="4108450"/>
            <a:ext cx="8994900" cy="9492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a:solidFill>
                  <a:srgbClr val="0000FF"/>
                </a:solidFill>
              </a:rPr>
              <a:t>Damit das Imbert-Fick-Prinzip exakt anwendbar ist, sollte der </a:t>
            </a:r>
            <a:r>
              <a:rPr lang="en-US" sz="1200" b="1">
                <a:solidFill>
                  <a:srgbClr val="0000FF"/>
                </a:solidFill>
              </a:rPr>
              <a:t>einzige</a:t>
            </a:r>
            <a:r>
              <a:rPr lang="en-US" sz="1200">
                <a:solidFill>
                  <a:srgbClr val="0000FF"/>
                </a:solidFill>
              </a:rPr>
              <a:t> Widerstand gegen die Abflachung der Innendruck der Kugel sein. Die Hornhaut ist jedoch kein ideales Modell: Sie besitzt aufgrund ihrer Materialeigenschaften eine eigene Festigkeit und widersetzt sich daher der Verformung. </a:t>
            </a:r>
            <a:r>
              <a:rPr lang="en-US" sz="1200">
                <a:solidFill>
                  <a:schemeClr val="dk1"/>
                </a:solidFill>
              </a:rPr>
              <a:t>Die natürliche Eigensteifigkeit der Hornhaut erhöht den Widerstand gegen die Applanation zusätzlich zum tatsächlichen Augeninnendruck. Dadurch wird der gemessene Augeninnendruck </a:t>
            </a:r>
            <a:r>
              <a:rPr lang="en-US" sz="1200" b="1">
                <a:solidFill>
                  <a:schemeClr val="dk1"/>
                </a:solidFill>
              </a:rPr>
              <a:t>überschätzt</a:t>
            </a:r>
            <a:r>
              <a:rPr lang="en-US" sz="1200">
                <a:solidFill>
                  <a:schemeClr val="dk1"/>
                </a:solidFill>
              </a:rPr>
              <a:t>. Je dicker die Hornhaut, desto stärker ist dieser Effekt.</a:t>
            </a:r>
            <a:endParaRPr/>
          </a:p>
        </p:txBody>
      </p:sp>
      <p:sp>
        <p:nvSpPr>
          <p:cNvPr id="319" name="Google Shape;319;p10"/>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Arial"/>
                <a:ea typeface="Arial"/>
                <a:cs typeface="Arial"/>
                <a:sym typeface="Arial"/>
              </a:rPr>
              <a:t>Applanationstonometrie</a:t>
            </a:r>
            <a:endParaRPr/>
          </a:p>
        </p:txBody>
      </p:sp>
      <p:sp>
        <p:nvSpPr>
          <p:cNvPr id="320" name="Google Shape;320;p10"/>
          <p:cNvSpPr txBox="1"/>
          <p:nvPr/>
        </p:nvSpPr>
        <p:spPr>
          <a:xfrm>
            <a:off x="3298269" y="6477000"/>
            <a:ext cx="2544286" cy="27699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0" i="1" u="none" strike="noStrike" cap="none">
                <a:solidFill>
                  <a:schemeClr val="dk1"/>
                </a:solidFill>
                <a:latin typeface="Arial"/>
                <a:ea typeface="Arial"/>
                <a:cs typeface="Arial"/>
                <a:sym typeface="Arial"/>
              </a:rPr>
              <a:t>Keine Frage – fahren Sie fort, wenn Sie bereit sind</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31" name="Google Shape;331;p11"/>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335" name="Google Shape;335;p11"/>
          <p:cNvSpPr txBox="1">
            <a:spLocks noGrp="1"/>
          </p:cNvSpPr>
          <p:nvPr>
            <p:ph type="body" idx="1"/>
          </p:nvPr>
        </p:nvSpPr>
        <p:spPr>
          <a:xfrm>
            <a:off x="228600" y="1295400"/>
            <a:ext cx="89154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t>Basierend auf dem </a:t>
            </a:r>
            <a:r>
              <a:rPr lang="en-US" sz="1200" i="1"/>
              <a:t>Imbert-Fick-Prinzip</a:t>
            </a:r>
            <a:r>
              <a:rPr lang="en-US" sz="1200"/>
              <a:t>: </a:t>
            </a:r>
            <a:r>
              <a:rPr lang="en-US" sz="1200" b="1"/>
              <a:t>P = F / A</a:t>
            </a:r>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Der Druck innerhalb einer Kugel ist gleich der Kraft, die zum Abflachen ihrer Oberfläche benötigt wird, dividiert durch die Fläche, über die die Abflachung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erfolgt</a:t>
            </a:r>
            <a:r>
              <a:rPr lang="en-US" sz="1200">
                <a:solidFill>
                  <a:srgbClr val="BFBFBF"/>
                </a:solidFill>
              </a:rPr>
              <a:t>.</a:t>
            </a:r>
            <a:endParaRPr>
              <a:solidFill>
                <a:srgbClr val="BFBFBF"/>
              </a:solidFill>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Das Modell geht davon aus, dass die Oberfläche unendlich dünn und trocken ist – die Hornhaut ist jedoch weder das eine noch das andere.</a:t>
            </a:r>
            <a:endParaRPr sz="1200">
              <a:solidFill>
                <a:srgbClr val="BFBFBF"/>
              </a:solidFill>
            </a:endParaRPr>
          </a:p>
          <a:p>
            <a:pPr marL="987425" lvl="2" indent="-267018" algn="l" rtl="0">
              <a:lnSpc>
                <a:spcPct val="90000"/>
              </a:lnSpc>
              <a:spcBef>
                <a:spcPts val="240"/>
              </a:spcBef>
              <a:spcAft>
                <a:spcPts val="0"/>
              </a:spcAft>
              <a:buSzPts val="840"/>
              <a:buChar char="●"/>
            </a:pPr>
            <a:r>
              <a:rPr lang="en-US" sz="1200"/>
              <a:t>größere Hornhaut-Dicke </a:t>
            </a:r>
            <a:r>
              <a:rPr lang="en-US" sz="1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8"/>
                  </a:ext>
                </a:extLst>
              </a:rPr>
              <a:t>-</a:t>
            </a:r>
            <a:r>
              <a:rPr lang="en-US" sz="1200"/>
              <a:t>&gt; höherer Widerstand gegen die Applanation </a:t>
            </a:r>
            <a:r>
              <a:rPr lang="en-US" sz="1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9"/>
                  </a:ext>
                </a:extLst>
              </a:rPr>
              <a:t>-</a:t>
            </a:r>
            <a:r>
              <a:rPr lang="en-US" sz="1200"/>
              <a:t>&gt; </a:t>
            </a:r>
            <a:r>
              <a:rPr lang="en-US" sz="1200" i="1">
                <a:solidFill>
                  <a:srgbClr val="0000FF"/>
                </a:solidFill>
              </a:rPr>
              <a:t>höher</a:t>
            </a:r>
            <a:r>
              <a:rPr lang="en-US" sz="1200" i="1"/>
              <a:t> gemessener </a:t>
            </a:r>
            <a:r>
              <a:rPr lang="en-US" sz="1200"/>
              <a:t>Augendruck</a:t>
            </a:r>
            <a:endParaRPr sz="1200"/>
          </a:p>
          <a:p>
            <a:pPr marL="987425" lvl="2" indent="-293688" algn="l" rtl="0">
              <a:lnSpc>
                <a:spcPct val="90000"/>
              </a:lnSpc>
              <a:spcBef>
                <a:spcPts val="240"/>
              </a:spcBef>
              <a:spcAft>
                <a:spcPts val="0"/>
              </a:spcAft>
              <a:buSzPts val="840"/>
              <a:buChar char="●"/>
            </a:pPr>
            <a:r>
              <a:rPr lang="en-US" sz="1200"/>
              <a:t>Tränenfilm -&gt; Kapillarwirkung -&gt; </a:t>
            </a:r>
            <a:r>
              <a:rPr lang="en-US" sz="1200" i="1">
                <a:solidFill>
                  <a:srgbClr val="0000FF"/>
                </a:solidFill>
              </a:rPr>
              <a:t>niedriger</a:t>
            </a:r>
            <a:r>
              <a:rPr lang="en-US" sz="1200" i="1"/>
              <a:t> </a:t>
            </a:r>
            <a:r>
              <a:rPr lang="en-US" sz="1200"/>
              <a:t>gemessener Augeninnendruck</a:t>
            </a:r>
            <a:endParaRPr>
              <a:solidFill>
                <a:schemeClr val="lt1"/>
              </a:solidFill>
            </a:endParaRPr>
          </a:p>
        </p:txBody>
      </p:sp>
      <p:sp>
        <p:nvSpPr>
          <p:cNvPr id="336" name="Google Shape;336;p11"/>
          <p:cNvSpPr/>
          <p:nvPr/>
        </p:nvSpPr>
        <p:spPr>
          <a:xfrm>
            <a:off x="3353355" y="2400759"/>
            <a:ext cx="1582202" cy="381000"/>
          </a:xfrm>
          <a:prstGeom prst="rect">
            <a:avLst/>
          </a:prstGeom>
          <a:solidFill>
            <a:srgbClr val="FFFF99"/>
          </a:solidFill>
          <a:ln w="9525" cap="flat" cmpd="sng">
            <a:solidFill>
              <a:schemeClr val="dk1"/>
            </a:solidFill>
            <a:prstDash val="solid"/>
            <a:miter lim="8000"/>
            <a:headEnd type="none" w="sm" len="sm"/>
            <a:tailEnd type="none" w="sm" len="sm"/>
          </a:ln>
        </p:spPr>
        <p:txBody>
          <a:bodyPr spcFirstLastPara="1" wrap="square" lIns="25400" tIns="12700" rIns="25400" bIns="12700" anchor="b" anchorCtr="0">
            <a:noAutofit/>
          </a:bodyPr>
          <a:lstStyle/>
          <a:p>
            <a:pPr marL="0" marR="0" lvl="0" indent="0" algn="ctr" rtl="0">
              <a:lnSpc>
                <a:spcPct val="75000"/>
              </a:lnSpc>
              <a:spcBef>
                <a:spcPts val="0"/>
              </a:spcBef>
              <a:spcAft>
                <a:spcPts val="0"/>
              </a:spcAft>
              <a:buClr>
                <a:schemeClr val="dk1"/>
              </a:buClr>
              <a:buSzPts val="1200"/>
              <a:buFont typeface="Noto Sans Symbols"/>
              <a:buNone/>
            </a:pPr>
            <a:r>
              <a:rPr lang="en-US" sz="1200">
                <a:solidFill>
                  <a:schemeClr val="dk1"/>
                </a:solidFill>
              </a:rPr>
              <a:t>höher vs. niedriger</a:t>
            </a:r>
            <a:endParaRPr/>
          </a:p>
          <a:p>
            <a:pPr marL="0" marR="0" lvl="0" indent="0" algn="ctr" rtl="0">
              <a:lnSpc>
                <a:spcPct val="75000"/>
              </a:lnSpc>
              <a:spcBef>
                <a:spcPts val="0"/>
              </a:spcBef>
              <a:spcAft>
                <a:spcPts val="0"/>
              </a:spcAft>
              <a:buClr>
                <a:schemeClr val="dk1"/>
              </a:buClr>
              <a:buSzPts val="1200"/>
              <a:buFont typeface="Noto Sans Symbols"/>
              <a:buNone/>
            </a:pPr>
            <a:endParaRPr/>
          </a:p>
        </p:txBody>
      </p:sp>
      <p:sp>
        <p:nvSpPr>
          <p:cNvPr id="337" name="Google Shape;337;p1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11</a:t>
            </a:fld>
            <a:endParaRPr sz="1000" b="0" i="0" u="none" strike="noStrike" cap="none">
              <a:solidFill>
                <a:schemeClr val="dk1"/>
              </a:solidFill>
              <a:latin typeface="Arial"/>
              <a:ea typeface="Arial"/>
              <a:cs typeface="Arial"/>
              <a:sym typeface="Arial"/>
            </a:endParaRPr>
          </a:p>
        </p:txBody>
      </p:sp>
      <p:sp>
        <p:nvSpPr>
          <p:cNvPr id="338" name="Google Shape;338;p1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339" name="Google Shape;339;p11"/>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Arial"/>
                <a:ea typeface="Arial"/>
                <a:cs typeface="Arial"/>
                <a:sym typeface="Arial"/>
              </a:rPr>
              <a:t>Applanationstonometrie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52" name="Google Shape;352;p12"/>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356" name="Google Shape;356;p12"/>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t>Basierend auf dem </a:t>
            </a:r>
            <a:r>
              <a:rPr lang="en-US" sz="1200" i="1"/>
              <a:t>Imbert-Fick-Prinzip</a:t>
            </a:r>
            <a:r>
              <a:rPr lang="en-US" sz="1200"/>
              <a:t>: </a:t>
            </a:r>
            <a:r>
              <a:rPr lang="en-US" sz="1200" b="1"/>
              <a:t>P = F / A</a:t>
            </a:r>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Der Druck innerhalb einer Kugel ist gleich der Kraft, die zum Abflachen ihrer Oberfläche benötigt wird, dividiert durch die Fläche, über die die Abflachung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0"/>
                  </a:ext>
                </a:extLst>
              </a:rPr>
              <a:t>erfolgt</a:t>
            </a:r>
            <a:r>
              <a:rPr lang="en-US" sz="1200">
                <a:solidFill>
                  <a:srgbClr val="BFBFBF"/>
                </a:solidFill>
              </a:rPr>
              <a:t>.</a:t>
            </a:r>
            <a:endParaRPr>
              <a:solidFill>
                <a:srgbClr val="BFBFBF"/>
              </a:solidFill>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Das Modell geht davon aus, dass die Oberfläche unendlich dünn und trocken ist – die Hornhaut ist jedoch weder das eine noch das andere.</a:t>
            </a:r>
            <a:endParaRPr sz="1200"/>
          </a:p>
          <a:p>
            <a:pPr marL="987425" lvl="2" indent="-267018" algn="l" rtl="0">
              <a:lnSpc>
                <a:spcPct val="90000"/>
              </a:lnSpc>
              <a:spcBef>
                <a:spcPts val="240"/>
              </a:spcBef>
              <a:spcAft>
                <a:spcPts val="0"/>
              </a:spcAft>
              <a:buSzPts val="840"/>
              <a:buChar char="●"/>
            </a:pPr>
            <a:r>
              <a:rPr lang="en-US" sz="1200"/>
              <a:t>größere Hornhaut-Dicke </a:t>
            </a:r>
            <a:r>
              <a:rPr lang="en-US" sz="1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1"/>
                  </a:ext>
                </a:extLst>
              </a:rPr>
              <a:t>-</a:t>
            </a:r>
            <a:r>
              <a:rPr lang="en-US" sz="1200"/>
              <a:t>&gt; höherer Widerstand gegen die Applanation </a:t>
            </a:r>
            <a:r>
              <a:rPr lang="en-US" sz="1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2"/>
                  </a:ext>
                </a:extLst>
              </a:rPr>
              <a:t>-</a:t>
            </a:r>
            <a:r>
              <a:rPr lang="en-US" sz="1200"/>
              <a:t>&gt; </a:t>
            </a:r>
            <a:r>
              <a:rPr lang="en-US" sz="1200" i="1">
                <a:solidFill>
                  <a:srgbClr val="0000FF"/>
                </a:solidFill>
              </a:rPr>
              <a:t>höher</a:t>
            </a:r>
            <a:r>
              <a:rPr lang="en-US" sz="1200" i="1"/>
              <a:t> gemessener </a:t>
            </a:r>
            <a:r>
              <a:rPr lang="en-US" sz="1200"/>
              <a:t>Augendruck</a:t>
            </a:r>
            <a:endParaRPr sz="1200"/>
          </a:p>
          <a:p>
            <a:pPr marL="987425" lvl="2" indent="-267018" algn="l" rtl="0">
              <a:lnSpc>
                <a:spcPct val="90000"/>
              </a:lnSpc>
              <a:spcBef>
                <a:spcPts val="240"/>
              </a:spcBef>
              <a:spcAft>
                <a:spcPts val="0"/>
              </a:spcAft>
              <a:buSzPts val="840"/>
              <a:buChar char="●"/>
            </a:pPr>
            <a:r>
              <a:rPr lang="en-US" sz="1200"/>
              <a:t>Tränenfilm -&gt; Kapillarwirkung -&gt; </a:t>
            </a:r>
            <a:r>
              <a:rPr lang="en-US" sz="1200" i="1">
                <a:solidFill>
                  <a:srgbClr val="0000FF"/>
                </a:solidFill>
              </a:rPr>
              <a:t>niedriger</a:t>
            </a:r>
            <a:r>
              <a:rPr lang="en-US" sz="1200" i="1"/>
              <a:t> </a:t>
            </a:r>
            <a:r>
              <a:rPr lang="en-US" sz="1200"/>
              <a:t>gemessener Augeninnendruck</a:t>
            </a:r>
            <a:endParaRPr sz="1200"/>
          </a:p>
        </p:txBody>
      </p:sp>
      <p:sp>
        <p:nvSpPr>
          <p:cNvPr id="357" name="Google Shape;357;p1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12</a:t>
            </a:fld>
            <a:endParaRPr sz="1000" b="0" i="0" u="none" strike="noStrike" cap="none">
              <a:solidFill>
                <a:schemeClr val="dk1"/>
              </a:solidFill>
              <a:latin typeface="Arial"/>
              <a:ea typeface="Arial"/>
              <a:cs typeface="Arial"/>
              <a:sym typeface="Arial"/>
            </a:endParaRPr>
          </a:p>
        </p:txBody>
      </p:sp>
      <p:sp>
        <p:nvSpPr>
          <p:cNvPr id="358" name="Google Shape;358;p1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359" name="Google Shape;359;p12"/>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Arial"/>
                <a:ea typeface="Arial"/>
                <a:cs typeface="Arial"/>
                <a:sym typeface="Arial"/>
              </a:rPr>
              <a:t>Applanationstonometrie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72" name="Google Shape;372;p13"/>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376" name="Google Shape;376;p13"/>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t>Basierend auf dem </a:t>
            </a:r>
            <a:r>
              <a:rPr lang="en-US" sz="1200" i="1"/>
              <a:t>Imbert-Fick-Prinzip</a:t>
            </a:r>
            <a:r>
              <a:rPr lang="en-US" sz="1200"/>
              <a:t>: </a:t>
            </a:r>
            <a:r>
              <a:rPr lang="en-US" sz="1200" b="1"/>
              <a:t>P = F / A</a:t>
            </a:r>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Der Druck innerhalb einer Kugel ist gleich der Kraft, die zum Abflachen ihrer Oberfläche benötigt wird, dividiert durch die Fläche, über die die Abflachung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rPr>
              <a:t>erfolgt</a:t>
            </a:r>
            <a:r>
              <a:rPr lang="en-US" sz="1200">
                <a:solidFill>
                  <a:srgbClr val="BFBFBF"/>
                </a:solidFill>
              </a:rPr>
              <a:t>.</a:t>
            </a:r>
            <a:endParaRPr>
              <a:solidFill>
                <a:srgbClr val="BFBFBF"/>
              </a:solidFill>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Das Modell geht davon aus, dass die Oberfläche unendlich dünn und trocken ist – die Hornhaut ist jedoch weder das eine noch das andere.</a:t>
            </a:r>
            <a:endParaRPr sz="1200"/>
          </a:p>
          <a:p>
            <a:pPr marL="987425" lvl="2" indent="-267018" algn="l" rtl="0">
              <a:lnSpc>
                <a:spcPct val="90000"/>
              </a:lnSpc>
              <a:spcBef>
                <a:spcPts val="240"/>
              </a:spcBef>
              <a:spcAft>
                <a:spcPts val="0"/>
              </a:spcAft>
              <a:buClr>
                <a:srgbClr val="BFBFBF"/>
              </a:buClr>
              <a:buSzPts val="840"/>
              <a:buChar char="●"/>
            </a:pPr>
            <a:r>
              <a:rPr lang="en-US" sz="1200">
                <a:solidFill>
                  <a:srgbClr val="BFBFBF"/>
                </a:solidFill>
              </a:rPr>
              <a:t>größere Hornhaut-Dicke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
                  </a:ext>
                </a:extLst>
              </a:rPr>
              <a:t>-</a:t>
            </a:r>
            <a:r>
              <a:rPr lang="en-US" sz="1200">
                <a:solidFill>
                  <a:srgbClr val="BFBFBF"/>
                </a:solidFill>
              </a:rPr>
              <a:t>&gt; höherer Widerstand gegen die Applanation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
                  </a:ext>
                </a:extLst>
              </a:rPr>
              <a:t>-</a:t>
            </a:r>
            <a:r>
              <a:rPr lang="en-US" sz="1200">
                <a:solidFill>
                  <a:srgbClr val="BFBFBF"/>
                </a:solidFill>
              </a:rPr>
              <a:t>&gt; </a:t>
            </a:r>
            <a:r>
              <a:rPr lang="en-US" sz="1200" i="1">
                <a:solidFill>
                  <a:srgbClr val="BFBFBF"/>
                </a:solidFill>
              </a:rPr>
              <a:t>höher gemessener </a:t>
            </a:r>
            <a:r>
              <a:rPr lang="en-US" sz="1200">
                <a:solidFill>
                  <a:srgbClr val="BFBFBF"/>
                </a:solidFill>
              </a:rPr>
              <a:t>Augendruck</a:t>
            </a:r>
            <a:endParaRPr sz="1200">
              <a:solidFill>
                <a:srgbClr val="BFBFBF"/>
              </a:solidFill>
            </a:endParaRPr>
          </a:p>
          <a:p>
            <a:pPr marL="987425" lvl="2" indent="-267018" algn="l" rtl="0">
              <a:lnSpc>
                <a:spcPct val="90000"/>
              </a:lnSpc>
              <a:spcBef>
                <a:spcPts val="240"/>
              </a:spcBef>
              <a:spcAft>
                <a:spcPts val="0"/>
              </a:spcAft>
              <a:buSzPts val="840"/>
              <a:buChar char="●"/>
            </a:pPr>
            <a:r>
              <a:rPr lang="en-US" sz="1200"/>
              <a:t>Tränenfilm -&gt; Kapillarwirkung -&gt; </a:t>
            </a:r>
            <a:r>
              <a:rPr lang="en-US" sz="1200" i="1">
                <a:solidFill>
                  <a:srgbClr val="0000FF"/>
                </a:solidFill>
              </a:rPr>
              <a:t>niedriger</a:t>
            </a:r>
            <a:r>
              <a:rPr lang="en-US" sz="1200" i="1"/>
              <a:t> </a:t>
            </a:r>
            <a:r>
              <a:rPr lang="en-US" sz="1200"/>
              <a:t>gemessener Augeninnendruck</a:t>
            </a:r>
            <a:endParaRPr>
              <a:solidFill>
                <a:schemeClr val="lt1"/>
              </a:solidFill>
            </a:endParaRPr>
          </a:p>
        </p:txBody>
      </p:sp>
      <p:sp>
        <p:nvSpPr>
          <p:cNvPr id="377" name="Google Shape;377;p1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13</a:t>
            </a:fld>
            <a:endParaRPr sz="1000" b="0" i="0" u="none" strike="noStrike" cap="none">
              <a:solidFill>
                <a:schemeClr val="dk1"/>
              </a:solidFill>
              <a:latin typeface="Arial"/>
              <a:ea typeface="Arial"/>
              <a:cs typeface="Arial"/>
              <a:sym typeface="Arial"/>
            </a:endParaRPr>
          </a:p>
        </p:txBody>
      </p:sp>
      <p:sp>
        <p:nvSpPr>
          <p:cNvPr id="378" name="Google Shape;378;p13"/>
          <p:cNvSpPr txBox="1"/>
          <p:nvPr/>
        </p:nvSpPr>
        <p:spPr>
          <a:xfrm>
            <a:off x="177800" y="4379913"/>
            <a:ext cx="8763000" cy="9492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i="1">
                <a:solidFill>
                  <a:schemeClr val="dk1"/>
                </a:solidFill>
              </a:rPr>
              <a:t>Andererseits: </a:t>
            </a:r>
            <a:r>
              <a:rPr lang="en-US" sz="1200" i="1">
                <a:solidFill>
                  <a:srgbClr val="0000FF"/>
                </a:solidFill>
              </a:rPr>
              <a:t>Die erste Augenstruktur, auf die die Spitze des Applanationstonometers trifft, ist der Tränenfilm. Sobald Kontakt mit dem Tränenfilm entsteht, bildet sich eine Flüssigkeitsbrücke zwischen der Hornhaut und der Tonometerspitze. Die Oberflächenspannung des Wassers in dieser Flüssigkeitsbrücke erzeugt eine Kapillaranziehung, die einen leichten ‚Zug‘ auf die Tonometerspitze ausübt und sie zur Hornhaut hinzieht.</a:t>
            </a:r>
            <a:r>
              <a:rPr lang="en-US" sz="1200" b="0" i="0" u="none" strike="noStrike" cap="none">
                <a:solidFill>
                  <a:srgbClr val="FFFF00"/>
                </a:solidFill>
                <a:latin typeface="Arial"/>
                <a:ea typeface="Arial"/>
                <a:cs typeface="Arial"/>
                <a:sym typeface="Arial"/>
              </a:rPr>
              <a:t>Da diese Kraft die Applanatorspitze nach vorne zieht, führt dies zu einem fälschlicherweise zu </a:t>
            </a:r>
            <a:r>
              <a:rPr lang="en-US" sz="1200" b="1" i="0" u="none" strike="noStrike" cap="none">
                <a:solidFill>
                  <a:srgbClr val="FFFF00"/>
                </a:solidFill>
                <a:latin typeface="Arial"/>
                <a:ea typeface="Arial"/>
                <a:cs typeface="Arial"/>
                <a:sym typeface="Arial"/>
              </a:rPr>
              <a:t>niedrigen</a:t>
            </a:r>
            <a:r>
              <a:rPr lang="en-US" sz="1200" b="0" i="0" u="none" strike="noStrike" cap="none">
                <a:solidFill>
                  <a:srgbClr val="FFFF00"/>
                </a:solidFill>
                <a:latin typeface="Arial"/>
                <a:ea typeface="Arial"/>
                <a:cs typeface="Arial"/>
                <a:sym typeface="Arial"/>
              </a:rPr>
              <a:t> Druckwert.</a:t>
            </a:r>
            <a:endParaRPr/>
          </a:p>
        </p:txBody>
      </p:sp>
      <p:sp>
        <p:nvSpPr>
          <p:cNvPr id="379" name="Google Shape;379;p13"/>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Arial"/>
                <a:ea typeface="Arial"/>
                <a:cs typeface="Arial"/>
                <a:sym typeface="Arial"/>
              </a:rPr>
              <a:t>Applanationstonometrie</a:t>
            </a:r>
            <a:endParaRPr/>
          </a:p>
        </p:txBody>
      </p:sp>
      <p:sp>
        <p:nvSpPr>
          <p:cNvPr id="380" name="Google Shape;380;p13"/>
          <p:cNvSpPr txBox="1"/>
          <p:nvPr/>
        </p:nvSpPr>
        <p:spPr>
          <a:xfrm>
            <a:off x="3298269" y="6477000"/>
            <a:ext cx="2544286" cy="27699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0" i="1" u="none" strike="noStrike" cap="none">
                <a:solidFill>
                  <a:schemeClr val="dk1"/>
                </a:solidFill>
                <a:latin typeface="Arial"/>
                <a:ea typeface="Arial"/>
                <a:cs typeface="Arial"/>
                <a:sym typeface="Arial"/>
              </a:rPr>
              <a:t>Keine Frage – fahren Sie fort, wenn Sie bereit sind</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93" name="Google Shape;393;p14"/>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397" name="Google Shape;397;p14"/>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t>Basierend auf dem </a:t>
            </a:r>
            <a:r>
              <a:rPr lang="en-US" sz="1200" i="1"/>
              <a:t>Imbert-Fick-Prinzip</a:t>
            </a:r>
            <a:r>
              <a:rPr lang="en-US" sz="1200"/>
              <a:t>: </a:t>
            </a:r>
            <a:r>
              <a:rPr lang="en-US" sz="1200" b="1"/>
              <a:t>P = F / A</a:t>
            </a:r>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Der Druck innerhalb einer Kugel ist gleich der Kraft, die zum Abflachen ihrer Oberfläche benötigt wird, dividiert durch die Fläche, über die die Abflachung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
                  </a:ext>
                </a:extLst>
              </a:rPr>
              <a:t>erfolgt</a:t>
            </a:r>
            <a:r>
              <a:rPr lang="en-US" sz="1200">
                <a:solidFill>
                  <a:srgbClr val="BFBFBF"/>
                </a:solidFill>
              </a:rPr>
              <a:t>.</a:t>
            </a:r>
            <a:endParaRPr>
              <a:solidFill>
                <a:srgbClr val="BFBFBF"/>
              </a:solidFill>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Das Modell geht davon aus, dass die Oberfläche unendlich dünn und trocken ist – die Hornhaut ist jedoch weder das eine noch das andere.</a:t>
            </a:r>
            <a:endParaRPr sz="1200"/>
          </a:p>
          <a:p>
            <a:pPr marL="987425" lvl="2" indent="-267018" algn="l" rtl="0">
              <a:lnSpc>
                <a:spcPct val="90000"/>
              </a:lnSpc>
              <a:spcBef>
                <a:spcPts val="240"/>
              </a:spcBef>
              <a:spcAft>
                <a:spcPts val="0"/>
              </a:spcAft>
              <a:buClr>
                <a:srgbClr val="BFBFBF"/>
              </a:buClr>
              <a:buSzPts val="840"/>
              <a:buChar char="●"/>
            </a:pPr>
            <a:r>
              <a:rPr lang="en-US" sz="1200">
                <a:solidFill>
                  <a:srgbClr val="BFBFBF"/>
                </a:solidFill>
              </a:rPr>
              <a:t>größere Hornhaut-Dicke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
                  </a:ext>
                </a:extLst>
              </a:rPr>
              <a:t>-</a:t>
            </a:r>
            <a:r>
              <a:rPr lang="en-US" sz="1200">
                <a:solidFill>
                  <a:srgbClr val="BFBFBF"/>
                </a:solidFill>
              </a:rPr>
              <a:t>&gt; höherer Widerstand gegen die Applanation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
                  </a:ext>
                </a:extLst>
              </a:rPr>
              <a:t>-</a:t>
            </a:r>
            <a:r>
              <a:rPr lang="en-US" sz="1200">
                <a:solidFill>
                  <a:srgbClr val="BFBFBF"/>
                </a:solidFill>
              </a:rPr>
              <a:t>&gt; </a:t>
            </a:r>
            <a:r>
              <a:rPr lang="en-US" sz="1200" i="1">
                <a:solidFill>
                  <a:srgbClr val="BFBFBF"/>
                </a:solidFill>
              </a:rPr>
              <a:t>höher gemessener </a:t>
            </a:r>
            <a:r>
              <a:rPr lang="en-US" sz="1200">
                <a:solidFill>
                  <a:srgbClr val="BFBFBF"/>
                </a:solidFill>
              </a:rPr>
              <a:t>Augendruck</a:t>
            </a:r>
            <a:endParaRPr sz="1200">
              <a:solidFill>
                <a:srgbClr val="BFBFBF"/>
              </a:solidFill>
            </a:endParaRPr>
          </a:p>
          <a:p>
            <a:pPr marL="987425" lvl="2" indent="-267018" algn="l" rtl="0">
              <a:lnSpc>
                <a:spcPct val="90000"/>
              </a:lnSpc>
              <a:spcBef>
                <a:spcPts val="240"/>
              </a:spcBef>
              <a:spcAft>
                <a:spcPts val="0"/>
              </a:spcAft>
              <a:buSzPts val="840"/>
              <a:buChar char="●"/>
            </a:pPr>
            <a:r>
              <a:rPr lang="en-US" sz="1200"/>
              <a:t>Tränenfilm -&gt; Kapillarwirkung -&gt; </a:t>
            </a:r>
            <a:r>
              <a:rPr lang="en-US" sz="1200" i="1">
                <a:solidFill>
                  <a:srgbClr val="0000FF"/>
                </a:solidFill>
              </a:rPr>
              <a:t>niedriger</a:t>
            </a:r>
            <a:r>
              <a:rPr lang="en-US" sz="1200" i="1"/>
              <a:t> </a:t>
            </a:r>
            <a:r>
              <a:rPr lang="en-US" sz="1200"/>
              <a:t>gemessener Augeninnendruck</a:t>
            </a:r>
            <a:endParaRPr>
              <a:solidFill>
                <a:schemeClr val="lt1"/>
              </a:solidFill>
            </a:endParaRPr>
          </a:p>
        </p:txBody>
      </p:sp>
      <p:sp>
        <p:nvSpPr>
          <p:cNvPr id="398" name="Google Shape;398;p1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14</a:t>
            </a:fld>
            <a:endParaRPr sz="1000" b="0" i="0" u="none" strike="noStrike" cap="none">
              <a:solidFill>
                <a:schemeClr val="dk1"/>
              </a:solidFill>
              <a:latin typeface="Arial"/>
              <a:ea typeface="Arial"/>
              <a:cs typeface="Arial"/>
              <a:sym typeface="Arial"/>
            </a:endParaRPr>
          </a:p>
        </p:txBody>
      </p:sp>
      <p:sp>
        <p:nvSpPr>
          <p:cNvPr id="399" name="Google Shape;399;p14"/>
          <p:cNvSpPr txBox="1"/>
          <p:nvPr/>
        </p:nvSpPr>
        <p:spPr>
          <a:xfrm>
            <a:off x="177800" y="4379913"/>
            <a:ext cx="8763000" cy="9492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chemeClr val="dk1"/>
              </a:buClr>
              <a:buSzPts val="1200"/>
              <a:buFont typeface="Noto Sans Symbols"/>
              <a:buNone/>
            </a:pPr>
            <a:r>
              <a:rPr lang="en-US" sz="1200" b="0" i="1" u="none" strike="noStrike" cap="none">
                <a:solidFill>
                  <a:schemeClr val="dk1"/>
                </a:solidFill>
                <a:latin typeface="Arial"/>
                <a:ea typeface="Arial"/>
                <a:cs typeface="Arial"/>
                <a:sym typeface="Arial"/>
              </a:rPr>
              <a:t>Andererseits</a:t>
            </a:r>
            <a:r>
              <a:rPr lang="en-US" sz="1200" b="0" i="0" u="none" strike="noStrike" cap="none">
                <a:solidFill>
                  <a:schemeClr val="dk1"/>
                </a:solidFill>
                <a:latin typeface="Arial"/>
                <a:ea typeface="Arial"/>
                <a:cs typeface="Arial"/>
                <a:sym typeface="Arial"/>
              </a:rPr>
              <a:t>: </a:t>
            </a:r>
            <a:r>
              <a:rPr lang="en-US" sz="1200" i="1">
                <a:solidFill>
                  <a:srgbClr val="0000FF"/>
                </a:solidFill>
              </a:rPr>
              <a:t>Die erste Augenstruktur, auf die die Spitze des Applanationstonometers trifft, ist der Tränenfilm. Sobald Kontakt mit dem Tränenfilm entsteht, bildet sich eine Flüssigkeitsbrücke zwischen der Hornhaut und der Tonometerspitze. Die Oberflächenspannung des Wassers in dieser Flüssigkeitsbrücke erzeugt eine Kapillaranziehung, die einen leichten ‚Zug‘ auf die Tonometerspitze ausübt und sie zur Hornhaut hinzieht. </a:t>
            </a:r>
            <a:r>
              <a:rPr lang="en-US" sz="1200" b="0" i="0" u="none" strike="noStrike" cap="none">
                <a:solidFill>
                  <a:schemeClr val="dk1"/>
                </a:solidFill>
                <a:latin typeface="Arial"/>
                <a:ea typeface="Arial"/>
                <a:cs typeface="Arial"/>
                <a:sym typeface="Arial"/>
              </a:rPr>
              <a:t>Da diese Kraft die Applanatorspitze nach vorne zieht, führt dies zu einem fälschlicherweise zu </a:t>
            </a:r>
            <a:r>
              <a:rPr lang="en-US" sz="1200" b="1" i="0" u="none" strike="noStrike" cap="none">
                <a:solidFill>
                  <a:schemeClr val="dk1"/>
                </a:solidFill>
                <a:latin typeface="Arial"/>
                <a:ea typeface="Arial"/>
                <a:cs typeface="Arial"/>
                <a:sym typeface="Arial"/>
              </a:rPr>
              <a:t>niedrigen</a:t>
            </a:r>
            <a:r>
              <a:rPr lang="en-US" sz="1200" b="0" i="0" u="none" strike="noStrike" cap="none">
                <a:solidFill>
                  <a:schemeClr val="dk1"/>
                </a:solidFill>
                <a:latin typeface="Arial"/>
                <a:ea typeface="Arial"/>
                <a:cs typeface="Arial"/>
                <a:sym typeface="Arial"/>
              </a:rPr>
              <a:t> Druckwert.</a:t>
            </a:r>
            <a:endParaRPr/>
          </a:p>
        </p:txBody>
      </p:sp>
      <p:sp>
        <p:nvSpPr>
          <p:cNvPr id="400" name="Google Shape;400;p14"/>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Arial"/>
                <a:ea typeface="Arial"/>
                <a:cs typeface="Arial"/>
                <a:sym typeface="Arial"/>
              </a:rPr>
              <a:t>Applanationstonometrie</a:t>
            </a:r>
            <a:endParaRPr/>
          </a:p>
        </p:txBody>
      </p:sp>
      <p:sp>
        <p:nvSpPr>
          <p:cNvPr id="401" name="Google Shape;401;p14"/>
          <p:cNvSpPr txBox="1"/>
          <p:nvPr/>
        </p:nvSpPr>
        <p:spPr>
          <a:xfrm>
            <a:off x="3298269" y="6477000"/>
            <a:ext cx="2544286" cy="27699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0" i="1" u="none" strike="noStrike" cap="none">
                <a:solidFill>
                  <a:schemeClr val="dk1"/>
                </a:solidFill>
                <a:latin typeface="Arial"/>
                <a:ea typeface="Arial"/>
                <a:cs typeface="Arial"/>
                <a:sym typeface="Arial"/>
              </a:rPr>
              <a:t>Keine Frage – fahren Sie fort, wenn Sie bereit sind</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17" name="Google Shape;417;p15"/>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421" name="Google Shape;421;p15"/>
          <p:cNvSpPr txBox="1">
            <a:spLocks noGrp="1"/>
          </p:cNvSpPr>
          <p:nvPr>
            <p:ph type="body" idx="1"/>
          </p:nvPr>
        </p:nvSpPr>
        <p:spPr>
          <a:xfrm>
            <a:off x="228600" y="1295400"/>
            <a:ext cx="8686800" cy="42630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t>Basierend auf dem </a:t>
            </a:r>
            <a:r>
              <a:rPr lang="en-US" sz="1200" i="1"/>
              <a:t>Imbert-Fick-Prinzip</a:t>
            </a:r>
            <a:r>
              <a:rPr lang="en-US" sz="1200"/>
              <a:t>: </a:t>
            </a:r>
            <a:r>
              <a:rPr lang="en-US" sz="1200" b="1"/>
              <a:t>P = F / A</a:t>
            </a:r>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Der Druck innerhalb einer Kugel ist gleich der Kraft, die zum Abflachen ihrer Oberfläche benötigt wird, dividiert durch die Fläche, über die die Abflachung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erfolgt</a:t>
            </a:r>
            <a:r>
              <a:rPr lang="en-US" sz="1200">
                <a:solidFill>
                  <a:srgbClr val="BFBFBF"/>
                </a:solidFill>
              </a:rPr>
              <a:t>.</a:t>
            </a:r>
            <a:endParaRPr>
              <a:solidFill>
                <a:srgbClr val="BFBFBF"/>
              </a:solidFill>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Das Modell geht davon aus, dass die Oberfläche unendlich dünn und trocken ist – die Hornhaut ist jedoch weder das eine noch das andere.</a:t>
            </a:r>
            <a:endParaRPr sz="1200"/>
          </a:p>
          <a:p>
            <a:pPr marL="987425" lvl="2" indent="-267018" algn="l" rtl="0">
              <a:lnSpc>
                <a:spcPct val="90000"/>
              </a:lnSpc>
              <a:spcBef>
                <a:spcPts val="240"/>
              </a:spcBef>
              <a:spcAft>
                <a:spcPts val="0"/>
              </a:spcAft>
              <a:buClr>
                <a:srgbClr val="BFBFBF"/>
              </a:buClr>
              <a:buSzPts val="840"/>
              <a:buChar char="●"/>
            </a:pPr>
            <a:r>
              <a:rPr lang="en-US" sz="1200">
                <a:solidFill>
                  <a:srgbClr val="BFBFBF"/>
                </a:solidFill>
              </a:rPr>
              <a:t>größere Hornhaut-Dicke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0"/>
                  </a:ext>
                </a:extLst>
              </a:rPr>
              <a:t>-</a:t>
            </a:r>
            <a:r>
              <a:rPr lang="en-US" sz="1200">
                <a:solidFill>
                  <a:srgbClr val="BFBFBF"/>
                </a:solidFill>
              </a:rPr>
              <a:t>&gt; höherer Widerstand gegen die Applanation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1"/>
                  </a:ext>
                </a:extLst>
              </a:rPr>
              <a:t>-</a:t>
            </a:r>
            <a:r>
              <a:rPr lang="en-US" sz="1200">
                <a:solidFill>
                  <a:srgbClr val="BFBFBF"/>
                </a:solidFill>
              </a:rPr>
              <a:t>&gt; </a:t>
            </a:r>
            <a:r>
              <a:rPr lang="en-US" sz="1200" i="1">
                <a:solidFill>
                  <a:srgbClr val="BFBFBF"/>
                </a:solidFill>
              </a:rPr>
              <a:t>höher gemessener </a:t>
            </a:r>
            <a:r>
              <a:rPr lang="en-US" sz="1200">
                <a:solidFill>
                  <a:srgbClr val="BFBFBF"/>
                </a:solidFill>
              </a:rPr>
              <a:t>Augendruck</a:t>
            </a:r>
            <a:endParaRPr sz="1200">
              <a:solidFill>
                <a:srgbClr val="BFBFBF"/>
              </a:solidFill>
            </a:endParaRPr>
          </a:p>
          <a:p>
            <a:pPr marL="987425" lvl="2" indent="-267018" algn="l" rtl="0">
              <a:lnSpc>
                <a:spcPct val="90000"/>
              </a:lnSpc>
              <a:spcBef>
                <a:spcPts val="240"/>
              </a:spcBef>
              <a:spcAft>
                <a:spcPts val="0"/>
              </a:spcAft>
              <a:buSzPts val="840"/>
              <a:buChar char="●"/>
            </a:pPr>
            <a:r>
              <a:rPr lang="en-US" sz="1200"/>
              <a:t>Tränenfilm -&gt; Kapillarwirkung -&gt; </a:t>
            </a:r>
            <a:r>
              <a:rPr lang="en-US" sz="1200" i="1">
                <a:solidFill>
                  <a:srgbClr val="0000FF"/>
                </a:solidFill>
              </a:rPr>
              <a:t>niedriger</a:t>
            </a:r>
            <a:r>
              <a:rPr lang="en-US" sz="1200" i="1"/>
              <a:t> </a:t>
            </a:r>
            <a:r>
              <a:rPr lang="en-US" sz="1200"/>
              <a:t>gemessener Augeninnendruck</a:t>
            </a:r>
            <a:endParaRPr>
              <a:solidFill>
                <a:schemeClr val="lt1"/>
              </a:solidFill>
            </a:endParaRPr>
          </a:p>
          <a:p>
            <a:pPr marL="692150" lvl="1" indent="-343853" algn="l" rtl="0">
              <a:lnSpc>
                <a:spcPct val="90000"/>
              </a:lnSpc>
              <a:spcBef>
                <a:spcPts val="240"/>
              </a:spcBef>
              <a:spcAft>
                <a:spcPts val="0"/>
              </a:spcAft>
              <a:buClr>
                <a:srgbClr val="BFBFBF"/>
              </a:buClr>
              <a:buSzPts val="1200"/>
              <a:buChar char="●"/>
            </a:pPr>
            <a:endParaRPr sz="1200">
              <a:solidFill>
                <a:srgbClr val="BFBFBF"/>
              </a:solidFill>
            </a:endParaRPr>
          </a:p>
        </p:txBody>
      </p:sp>
      <p:sp>
        <p:nvSpPr>
          <p:cNvPr id="422" name="Google Shape;422;p1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15</a:t>
            </a:fld>
            <a:endParaRPr sz="1000" b="0" i="0" u="none" strike="noStrike" cap="none">
              <a:solidFill>
                <a:schemeClr val="dk1"/>
              </a:solidFill>
              <a:latin typeface="Arial"/>
              <a:ea typeface="Arial"/>
              <a:cs typeface="Arial"/>
              <a:sym typeface="Arial"/>
            </a:endParaRPr>
          </a:p>
        </p:txBody>
      </p:sp>
      <p:sp>
        <p:nvSpPr>
          <p:cNvPr id="423" name="Google Shape;423;p15"/>
          <p:cNvSpPr txBox="1"/>
          <p:nvPr/>
        </p:nvSpPr>
        <p:spPr>
          <a:xfrm>
            <a:off x="601650" y="2761170"/>
            <a:ext cx="8474100" cy="395100"/>
          </a:xfrm>
          <a:prstGeom prst="rect">
            <a:avLst/>
          </a:prstGeom>
          <a:solidFill>
            <a:srgbClr val="C8C860"/>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chemeClr val="dk1"/>
                </a:solidFill>
              </a:rPr>
              <a:t>Damit ein Applanationsgerät zuverlässige Messwerte liefert, muss es diese Einflüsse mit einbeziehen.</a:t>
            </a:r>
            <a:r>
              <a:rPr lang="en-US" sz="1200" b="0" i="1" u="none" strike="noStrike" cap="none">
                <a:solidFill>
                  <a:schemeClr val="dk1"/>
                </a:solidFill>
                <a:latin typeface="Arial"/>
                <a:ea typeface="Arial"/>
                <a:cs typeface="Arial"/>
                <a:sym typeface="Arial"/>
              </a:rPr>
              <a:t> </a:t>
            </a:r>
            <a:r>
              <a:rPr lang="en-US" sz="1200" b="0" i="0" u="none" strike="noStrike" cap="none">
                <a:solidFill>
                  <a:srgbClr val="C8C860"/>
                </a:solidFill>
                <a:latin typeface="Arial"/>
                <a:ea typeface="Arial"/>
                <a:cs typeface="Arial"/>
                <a:sym typeface="Arial"/>
              </a:rPr>
              <a:t>Glücklicherweise war der brillante Dr. Goldmann dieser Herausforderung (größtenteils) gewachsen…</a:t>
            </a:r>
            <a:endParaRPr/>
          </a:p>
        </p:txBody>
      </p:sp>
      <p:sp>
        <p:nvSpPr>
          <p:cNvPr id="424" name="Google Shape;424;p15"/>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Arial"/>
                <a:ea typeface="Arial"/>
                <a:cs typeface="Arial"/>
                <a:sym typeface="Arial"/>
              </a:rPr>
              <a:t>Applanationstonometrie</a:t>
            </a:r>
            <a:endParaRPr/>
          </a:p>
        </p:txBody>
      </p:sp>
      <p:sp>
        <p:nvSpPr>
          <p:cNvPr id="426" name="Google Shape;426;p15"/>
          <p:cNvSpPr txBox="1"/>
          <p:nvPr/>
        </p:nvSpPr>
        <p:spPr>
          <a:xfrm>
            <a:off x="3298269" y="6477000"/>
            <a:ext cx="2544286" cy="27699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0" i="1" u="none" strike="noStrike" cap="none">
                <a:solidFill>
                  <a:schemeClr val="dk1"/>
                </a:solidFill>
                <a:latin typeface="Arial"/>
                <a:ea typeface="Arial"/>
                <a:cs typeface="Arial"/>
                <a:sym typeface="Arial"/>
              </a:rPr>
              <a:t>Keine Frage – fahren Sie fort, wenn Sie bereit sind</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pic>
        <p:nvPicPr>
          <p:cNvPr id="432" name="Google Shape;432;p16" descr="Salute Meme Template : r/MemeTemplatesOfficial"/>
          <p:cNvPicPr preferRelativeResize="0"/>
          <p:nvPr/>
        </p:nvPicPr>
        <p:blipFill rotWithShape="1">
          <a:blip r:embed="rId3">
            <a:alphaModFix/>
          </a:blip>
          <a:srcRect/>
          <a:stretch/>
        </p:blipFill>
        <p:spPr>
          <a:xfrm>
            <a:off x="2158520" y="3549330"/>
            <a:ext cx="2778301" cy="2895600"/>
          </a:xfrm>
          <a:prstGeom prst="rect">
            <a:avLst/>
          </a:prstGeom>
          <a:noFill/>
          <a:ln>
            <a:noFill/>
          </a:ln>
        </p:spPr>
      </p:pic>
      <p:sp>
        <p:nvSpPr>
          <p:cNvPr id="433" name="Google Shape;433;p16"/>
          <p:cNvSpPr txBox="1"/>
          <p:nvPr/>
        </p:nvSpPr>
        <p:spPr>
          <a:xfrm>
            <a:off x="2419258" y="5074884"/>
            <a:ext cx="2321468" cy="46166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0" i="0" u="none" strike="noStrike" cap="none">
                <a:solidFill>
                  <a:schemeClr val="lt1"/>
                </a:solidFill>
                <a:latin typeface="Impact"/>
                <a:ea typeface="Impact"/>
                <a:cs typeface="Impact"/>
                <a:sym typeface="Impact"/>
              </a:rPr>
              <a:t>Stan, der König der Augen!</a:t>
            </a:r>
            <a:endParaRPr/>
          </a:p>
        </p:txBody>
      </p:sp>
      <p:sp>
        <p:nvSpPr>
          <p:cNvPr id="434" name="Google Shape;434;p16"/>
          <p:cNvSpPr/>
          <p:nvPr/>
        </p:nvSpPr>
        <p:spPr>
          <a:xfrm>
            <a:off x="4126565" y="3777930"/>
            <a:ext cx="1343656" cy="368329"/>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b="0" i="0" u="none" strike="noStrike" cap="none">
              <a:solidFill>
                <a:schemeClr val="dk1"/>
              </a:solidFill>
              <a:latin typeface="Arial"/>
              <a:ea typeface="Arial"/>
              <a:cs typeface="Arial"/>
              <a:sym typeface="Arial"/>
            </a:endParaRPr>
          </a:p>
        </p:txBody>
      </p:sp>
      <p:sp>
        <p:nvSpPr>
          <p:cNvPr id="435" name="Google Shape;435;p16"/>
          <p:cNvSpPr/>
          <p:nvPr/>
        </p:nvSpPr>
        <p:spPr>
          <a:xfrm>
            <a:off x="4507565" y="3473130"/>
            <a:ext cx="1343656" cy="368329"/>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b="0" i="0" u="none" strike="noStrike" cap="none">
              <a:solidFill>
                <a:schemeClr val="dk1"/>
              </a:solidFill>
              <a:latin typeface="Arial"/>
              <a:ea typeface="Arial"/>
              <a:cs typeface="Arial"/>
              <a:sym typeface="Arial"/>
            </a:endParaRPr>
          </a:p>
        </p:txBody>
      </p:sp>
      <p:pic>
        <p:nvPicPr>
          <p:cNvPr id="436" name="Google Shape;436;p16" descr="Hans Goldmann | Ophthalmic Surgery, Lasers and Imaging Retina"/>
          <p:cNvPicPr preferRelativeResize="0"/>
          <p:nvPr/>
        </p:nvPicPr>
        <p:blipFill rotWithShape="1">
          <a:blip r:embed="rId4">
            <a:alphaModFix/>
          </a:blip>
          <a:srcRect/>
          <a:stretch/>
        </p:blipFill>
        <p:spPr>
          <a:xfrm>
            <a:off x="5184510" y="4343400"/>
            <a:ext cx="1765684" cy="2360540"/>
          </a:xfrm>
          <a:prstGeom prst="rect">
            <a:avLst/>
          </a:prstGeom>
          <a:noFill/>
          <a:ln>
            <a:noFill/>
          </a:ln>
        </p:spPr>
      </p:pic>
      <p:sp>
        <p:nvSpPr>
          <p:cNvPr id="437" name="Google Shape;437;p16"/>
          <p:cNvSpPr txBox="1"/>
          <p:nvPr/>
        </p:nvSpPr>
        <p:spPr>
          <a:xfrm>
            <a:off x="6885204" y="5186778"/>
            <a:ext cx="1981200" cy="528350"/>
          </a:xfrm>
          <a:prstGeom prst="rect">
            <a:avLst/>
          </a:prstGeom>
          <a:solidFill>
            <a:schemeClr val="lt1"/>
          </a:solidFill>
          <a:ln>
            <a:noFill/>
          </a:ln>
        </p:spPr>
        <p:txBody>
          <a:bodyPr spcFirstLastPara="1" wrap="square" lIns="25400" tIns="12700" rIns="25400" bIns="12700" anchor="t" anchorCtr="0">
            <a:spAutoFit/>
          </a:bodyPr>
          <a:lstStyle/>
          <a:p>
            <a:pPr marL="0" marR="0" lvl="0" indent="0" algn="ctr" rtl="0">
              <a:lnSpc>
                <a:spcPct val="141666"/>
              </a:lnSpc>
              <a:spcBef>
                <a:spcPts val="0"/>
              </a:spcBef>
              <a:spcAft>
                <a:spcPts val="0"/>
              </a:spcAft>
              <a:buNone/>
            </a:pPr>
            <a:r>
              <a:rPr lang="en-US" sz="1200" b="0" i="0" u="none" strike="noStrike" cap="none">
                <a:solidFill>
                  <a:schemeClr val="dk1"/>
                </a:solidFill>
                <a:latin typeface="Arial"/>
                <a:ea typeface="Arial"/>
                <a:cs typeface="Arial"/>
                <a:sym typeface="Arial"/>
              </a:rPr>
              <a:t>Hans Goldmann</a:t>
            </a:r>
            <a:endParaRPr sz="1600" b="0" i="0" u="none" strike="noStrike" cap="none">
              <a:solidFill>
                <a:schemeClr val="dk1"/>
              </a:solidFill>
              <a:latin typeface="Arial"/>
              <a:ea typeface="Arial"/>
              <a:cs typeface="Arial"/>
              <a:sym typeface="Arial"/>
            </a:endParaRPr>
          </a:p>
          <a:p>
            <a:pPr marL="0" marR="0" lvl="0" indent="0" algn="ctr" rtl="0">
              <a:lnSpc>
                <a:spcPct val="141666"/>
              </a:lnSpc>
              <a:spcBef>
                <a:spcPts val="0"/>
              </a:spcBef>
              <a:spcAft>
                <a:spcPts val="0"/>
              </a:spcAft>
              <a:buNone/>
            </a:pPr>
            <a:r>
              <a:rPr lang="en-US" sz="1200" b="0" i="0" u="none" strike="noStrike" cap="none">
                <a:solidFill>
                  <a:schemeClr val="dk1"/>
                </a:solidFill>
                <a:latin typeface="Arial"/>
                <a:ea typeface="Arial"/>
                <a:cs typeface="Arial"/>
                <a:sym typeface="Arial"/>
              </a:rPr>
              <a:t>1899–1991</a:t>
            </a:r>
            <a:endParaRPr/>
          </a:p>
        </p:txBody>
      </p:sp>
      <p:sp>
        <p:nvSpPr>
          <p:cNvPr id="438" name="Google Shape;438;p16"/>
          <p:cNvSpPr/>
          <p:nvPr/>
        </p:nvSpPr>
        <p:spPr>
          <a:xfrm>
            <a:off x="1219200" y="3352800"/>
            <a:ext cx="7646504" cy="883990"/>
          </a:xfrm>
          <a:prstGeom prst="rect">
            <a:avLst/>
          </a:prstGeom>
          <a:solidFill>
            <a:srgbClr val="FEFF83"/>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39" name="Google Shape;439;p16"/>
          <p:cNvSpPr/>
          <p:nvPr/>
        </p:nvSpPr>
        <p:spPr>
          <a:xfrm>
            <a:off x="5361944" y="3657600"/>
            <a:ext cx="1343656" cy="368329"/>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b="0" i="0" u="none" strike="noStrike" cap="none">
              <a:solidFill>
                <a:schemeClr val="dk1"/>
              </a:solidFill>
              <a:latin typeface="Arial"/>
              <a:ea typeface="Arial"/>
              <a:cs typeface="Arial"/>
              <a:sym typeface="Arial"/>
            </a:endParaRPr>
          </a:p>
        </p:txBody>
      </p:sp>
      <p:sp>
        <p:nvSpPr>
          <p:cNvPr id="440" name="Google Shape;440;p16"/>
          <p:cNvSpPr/>
          <p:nvPr/>
        </p:nvSpPr>
        <p:spPr>
          <a:xfrm>
            <a:off x="5742944" y="3352800"/>
            <a:ext cx="1343656" cy="368329"/>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b="0" i="0" u="none" strike="noStrike" cap="none">
              <a:solidFill>
                <a:schemeClr val="dk1"/>
              </a:solidFill>
              <a:latin typeface="Arial"/>
              <a:ea typeface="Arial"/>
              <a:cs typeface="Arial"/>
              <a:sym typeface="Arial"/>
            </a:endParaRPr>
          </a:p>
        </p:txBody>
      </p:sp>
      <p:sp>
        <p:nvSpPr>
          <p:cNvPr id="446" name="Google Shape;446;p16"/>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450" name="Google Shape;450;p16"/>
          <p:cNvSpPr txBox="1">
            <a:spLocks noGrp="1"/>
          </p:cNvSpPr>
          <p:nvPr>
            <p:ph type="body" idx="1"/>
          </p:nvPr>
        </p:nvSpPr>
        <p:spPr>
          <a:xfrm>
            <a:off x="228600" y="1295400"/>
            <a:ext cx="8686800" cy="4263068"/>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t>Basierend auf dem </a:t>
            </a:r>
            <a:r>
              <a:rPr lang="en-US" sz="1200" i="1"/>
              <a:t>Imbert-Fick-Prinzip</a:t>
            </a:r>
            <a:r>
              <a:rPr lang="en-US" sz="1200"/>
              <a:t>: </a:t>
            </a:r>
            <a:r>
              <a:rPr lang="en-US" sz="1200" b="1"/>
              <a:t>P = F / A</a:t>
            </a:r>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Der Druck innerhalb einer Kugel ist gleich der Kraft, die zum Abflachen ihrer Oberfläche benötigt wird, dividiert durch die Fläche, über die die Abflachung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2"/>
                  </a:ext>
                </a:extLst>
              </a:rPr>
              <a:t>erfolgt</a:t>
            </a:r>
            <a:r>
              <a:rPr lang="en-US" sz="1200">
                <a:solidFill>
                  <a:srgbClr val="BFBFBF"/>
                </a:solidFill>
              </a:rPr>
              <a:t>.</a:t>
            </a:r>
            <a:endParaRPr>
              <a:solidFill>
                <a:srgbClr val="BFBFBF"/>
              </a:solidFill>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Das Modell geht davon aus, dass die Oberfläche unendlich dünn und trocken ist – die Hornhaut ist jedoch weder das eine noch das andere.</a:t>
            </a:r>
            <a:endParaRPr sz="1200"/>
          </a:p>
          <a:p>
            <a:pPr marL="987425" lvl="2" indent="-267018" algn="l" rtl="0">
              <a:lnSpc>
                <a:spcPct val="90000"/>
              </a:lnSpc>
              <a:spcBef>
                <a:spcPts val="240"/>
              </a:spcBef>
              <a:spcAft>
                <a:spcPts val="0"/>
              </a:spcAft>
              <a:buClr>
                <a:schemeClr val="dk1"/>
              </a:buClr>
              <a:buSzPts val="840"/>
              <a:buChar char="●"/>
            </a:pPr>
            <a:r>
              <a:rPr lang="en-US" sz="1200"/>
              <a:t>größere Hornhaut-Dicke </a:t>
            </a:r>
            <a:r>
              <a:rPr lang="en-US" sz="1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3"/>
                  </a:ext>
                </a:extLst>
              </a:rPr>
              <a:t>-</a:t>
            </a:r>
            <a:r>
              <a:rPr lang="en-US" sz="1200"/>
              <a:t>&gt; höherer Widerstand gegen die Applanation </a:t>
            </a:r>
            <a:r>
              <a:rPr lang="en-US" sz="1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4"/>
                  </a:ext>
                </a:extLst>
              </a:rPr>
              <a:t>-</a:t>
            </a:r>
            <a:r>
              <a:rPr lang="en-US" sz="1200"/>
              <a:t>&gt; </a:t>
            </a:r>
            <a:r>
              <a:rPr lang="en-US" sz="1200" i="1">
                <a:solidFill>
                  <a:srgbClr val="0000FF"/>
                </a:solidFill>
              </a:rPr>
              <a:t>höher </a:t>
            </a:r>
            <a:r>
              <a:rPr lang="en-US" sz="1200" i="1"/>
              <a:t>gemessener </a:t>
            </a:r>
            <a:r>
              <a:rPr lang="en-US" sz="1200"/>
              <a:t>Augendruck</a:t>
            </a:r>
            <a:endParaRPr sz="1200"/>
          </a:p>
          <a:p>
            <a:pPr marL="987425" lvl="2" indent="-267018" algn="l" rtl="0">
              <a:lnSpc>
                <a:spcPct val="90000"/>
              </a:lnSpc>
              <a:spcBef>
                <a:spcPts val="240"/>
              </a:spcBef>
              <a:spcAft>
                <a:spcPts val="0"/>
              </a:spcAft>
              <a:buClr>
                <a:srgbClr val="BFBFBF"/>
              </a:buClr>
              <a:buSzPts val="840"/>
              <a:buChar char="●"/>
            </a:pPr>
            <a:r>
              <a:rPr lang="en-US" sz="1200">
                <a:solidFill>
                  <a:srgbClr val="BFBFBF"/>
                </a:solidFill>
              </a:rPr>
              <a:t>Tränenfilm -&gt; Kapillarwirkung -&gt; </a:t>
            </a:r>
            <a:r>
              <a:rPr lang="en-US" sz="1200" i="1">
                <a:solidFill>
                  <a:srgbClr val="BFBFBF"/>
                </a:solidFill>
              </a:rPr>
              <a:t>niedriger </a:t>
            </a:r>
            <a:r>
              <a:rPr lang="en-US" sz="1200">
                <a:solidFill>
                  <a:srgbClr val="BFBFBF"/>
                </a:solidFill>
              </a:rPr>
              <a:t>gemessener Augeninnendruck</a:t>
            </a:r>
            <a:endParaRPr>
              <a:solidFill>
                <a:srgbClr val="BFBFBF"/>
              </a:solidFill>
            </a:endParaRPr>
          </a:p>
          <a:p>
            <a:pPr marL="692150" lvl="1" indent="-370523" algn="l" rtl="0">
              <a:lnSpc>
                <a:spcPct val="90000"/>
              </a:lnSpc>
              <a:spcBef>
                <a:spcPts val="240"/>
              </a:spcBef>
              <a:spcAft>
                <a:spcPts val="0"/>
              </a:spcAft>
              <a:buClr>
                <a:srgbClr val="BFBFBF"/>
              </a:buClr>
              <a:buSzPts val="1200"/>
              <a:buChar char="●"/>
            </a:pPr>
            <a:endParaRPr sz="1200">
              <a:solidFill>
                <a:srgbClr val="BFBFBF"/>
              </a:solidFill>
            </a:endParaRPr>
          </a:p>
        </p:txBody>
      </p:sp>
      <p:sp>
        <p:nvSpPr>
          <p:cNvPr id="451" name="Google Shape;451;p1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16</a:t>
            </a:fld>
            <a:endParaRPr sz="1000" b="0" i="0" u="none" strike="noStrike" cap="none">
              <a:solidFill>
                <a:schemeClr val="dk1"/>
              </a:solidFill>
              <a:latin typeface="Arial"/>
              <a:ea typeface="Arial"/>
              <a:cs typeface="Arial"/>
              <a:sym typeface="Arial"/>
            </a:endParaRPr>
          </a:p>
        </p:txBody>
      </p:sp>
      <p:sp>
        <p:nvSpPr>
          <p:cNvPr id="452" name="Google Shape;452;p16"/>
          <p:cNvSpPr txBox="1"/>
          <p:nvPr/>
        </p:nvSpPr>
        <p:spPr>
          <a:xfrm>
            <a:off x="1219199" y="3593823"/>
            <a:ext cx="7378479" cy="400036"/>
          </a:xfrm>
          <a:prstGeom prst="rect">
            <a:avLst/>
          </a:prstGeom>
          <a:solidFill>
            <a:srgbClr val="C8C860"/>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chemeClr val="dk1"/>
                </a:solidFill>
              </a:rPr>
              <a:t>Damit ein Applanationsgerät zuverlässige Messwerte liefert, muss es diese Einflüsse mit einbeziehen.</a:t>
            </a:r>
            <a:r>
              <a:rPr lang="en-US" sz="1200" b="0" i="1" u="none" strike="noStrike" cap="none">
                <a:solidFill>
                  <a:schemeClr val="dk1"/>
                </a:solidFill>
                <a:latin typeface="Arial"/>
                <a:ea typeface="Arial"/>
                <a:cs typeface="Arial"/>
                <a:sym typeface="Arial"/>
              </a:rPr>
              <a:t> </a:t>
            </a:r>
            <a:r>
              <a:rPr lang="en-US" sz="1200" b="0" i="0" u="none" strike="noStrike" cap="none">
                <a:solidFill>
                  <a:srgbClr val="0000FF"/>
                </a:solidFill>
                <a:latin typeface="Arial"/>
                <a:ea typeface="Arial"/>
                <a:cs typeface="Arial"/>
                <a:sym typeface="Arial"/>
              </a:rPr>
              <a:t>Glücklicherweise war der brillante Dr. Goldmann dieser Herausforderung (größtenteils) gewachsen…</a:t>
            </a:r>
            <a:endParaRPr/>
          </a:p>
        </p:txBody>
      </p:sp>
      <p:sp>
        <p:nvSpPr>
          <p:cNvPr id="453" name="Google Shape;453;p16"/>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Arial"/>
                <a:ea typeface="Arial"/>
                <a:cs typeface="Arial"/>
                <a:sym typeface="Arial"/>
              </a:rPr>
              <a:t>Applanationstonometrie</a:t>
            </a:r>
            <a:endParaRPr/>
          </a:p>
        </p:txBody>
      </p:sp>
      <p:sp>
        <p:nvSpPr>
          <p:cNvPr id="454" name="Google Shape;454;p16"/>
          <p:cNvSpPr/>
          <p:nvPr/>
        </p:nvSpPr>
        <p:spPr>
          <a:xfrm>
            <a:off x="1126434" y="3287712"/>
            <a:ext cx="7805530" cy="968377"/>
          </a:xfrm>
          <a:prstGeom prst="frame">
            <a:avLst>
              <a:gd name="adj1" fmla="val 7817"/>
            </a:avLst>
          </a:prstGeom>
          <a:solidFill>
            <a:schemeClr val="dk1"/>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55" name="Google Shape;455;p16"/>
          <p:cNvSpPr/>
          <p:nvPr/>
        </p:nvSpPr>
        <p:spPr>
          <a:xfrm>
            <a:off x="5181600" y="6278810"/>
            <a:ext cx="1768594" cy="38485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456" name="Google Shape;456;p16"/>
          <p:cNvSpPr txBox="1"/>
          <p:nvPr/>
        </p:nvSpPr>
        <p:spPr>
          <a:xfrm>
            <a:off x="3164201" y="6475430"/>
            <a:ext cx="3348995" cy="27699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0" i="1" u="none" strike="noStrike" cap="none">
                <a:solidFill>
                  <a:schemeClr val="dk1"/>
                </a:solidFill>
                <a:latin typeface="Arial"/>
                <a:ea typeface="Arial"/>
                <a:cs typeface="Arial"/>
                <a:sym typeface="Arial"/>
              </a:rPr>
              <a:t>Keine Frage – zollen Sie ihm Ihren Respekt, dann fahren Sie fort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8" name="Google Shape;468;p17"/>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472" name="Google Shape;472;p17"/>
          <p:cNvSpPr txBox="1">
            <a:spLocks noGrp="1"/>
          </p:cNvSpPr>
          <p:nvPr>
            <p:ph type="body" idx="1"/>
          </p:nvPr>
        </p:nvSpPr>
        <p:spPr>
          <a:xfrm>
            <a:off x="228600" y="1295400"/>
            <a:ext cx="8686800" cy="47244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t>Basierend auf dem </a:t>
            </a:r>
            <a:r>
              <a:rPr lang="en-US" sz="1200" i="1"/>
              <a:t>Imbert-Fick-Prinzip</a:t>
            </a:r>
            <a:r>
              <a:rPr lang="en-US" sz="1200"/>
              <a:t>: </a:t>
            </a:r>
            <a:r>
              <a:rPr lang="en-US" sz="1200" b="1"/>
              <a:t>P = F / A</a:t>
            </a:r>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Der Druck innerhalb einer Kugel ist gleich der Kraft, die zum Abflachen ihrer Oberfläche benötigt wird, dividiert durch die Fläche, über die die Abflachung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5"/>
                  </a:ext>
                </a:extLst>
              </a:rPr>
              <a:t>erfolgt</a:t>
            </a:r>
            <a:r>
              <a:rPr lang="en-US" sz="1200">
                <a:solidFill>
                  <a:srgbClr val="BFBFBF"/>
                </a:solidFill>
              </a:rPr>
              <a:t>.</a:t>
            </a:r>
            <a:endParaRPr>
              <a:solidFill>
                <a:srgbClr val="BFBFBF"/>
              </a:solidFill>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Das Modell geht davon aus, dass die Oberfläche unendlich dünn und trocken ist – die Hornhaut ist jedoch weder das eine noch das andere.</a:t>
            </a:r>
            <a:endParaRPr sz="1200"/>
          </a:p>
          <a:p>
            <a:pPr marL="987425" lvl="2" indent="-267018" algn="l" rtl="0">
              <a:lnSpc>
                <a:spcPct val="90000"/>
              </a:lnSpc>
              <a:spcBef>
                <a:spcPts val="240"/>
              </a:spcBef>
              <a:spcAft>
                <a:spcPts val="0"/>
              </a:spcAft>
              <a:buClr>
                <a:srgbClr val="BFBFBF"/>
              </a:buClr>
              <a:buSzPts val="840"/>
              <a:buChar char="●"/>
            </a:pPr>
            <a:r>
              <a:rPr lang="en-US" sz="1200">
                <a:solidFill>
                  <a:srgbClr val="BFBFBF"/>
                </a:solidFill>
              </a:rPr>
              <a:t>größere Hornhaut-Dicke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rPr>
              <a:t>-</a:t>
            </a:r>
            <a:r>
              <a:rPr lang="en-US" sz="1200">
                <a:solidFill>
                  <a:srgbClr val="BFBFBF"/>
                </a:solidFill>
              </a:rPr>
              <a:t>&gt; höherer Widerstand gegen die Applanation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a:t>
            </a:r>
            <a:r>
              <a:rPr lang="en-US" sz="1200">
                <a:solidFill>
                  <a:srgbClr val="BFBFBF"/>
                </a:solidFill>
              </a:rPr>
              <a:t>&gt; </a:t>
            </a:r>
            <a:r>
              <a:rPr lang="en-US" sz="1200" i="1">
                <a:solidFill>
                  <a:srgbClr val="BFBFBF"/>
                </a:solidFill>
              </a:rPr>
              <a:t>höher gemessener </a:t>
            </a:r>
            <a:r>
              <a:rPr lang="en-US" sz="1200">
                <a:solidFill>
                  <a:srgbClr val="BFBFBF"/>
                </a:solidFill>
              </a:rPr>
              <a:t>Augendruck</a:t>
            </a:r>
            <a:endParaRPr sz="1200">
              <a:solidFill>
                <a:srgbClr val="BFBFBF"/>
              </a:solidFill>
            </a:endParaRPr>
          </a:p>
          <a:p>
            <a:pPr marL="987425" lvl="2" indent="-267018" algn="l" rtl="0">
              <a:lnSpc>
                <a:spcPct val="90000"/>
              </a:lnSpc>
              <a:spcBef>
                <a:spcPts val="240"/>
              </a:spcBef>
              <a:spcAft>
                <a:spcPts val="0"/>
              </a:spcAft>
              <a:buClr>
                <a:srgbClr val="B2B2B2"/>
              </a:buClr>
              <a:buSzPts val="840"/>
              <a:buChar char="●"/>
            </a:pPr>
            <a:r>
              <a:rPr lang="en-US" sz="1200">
                <a:solidFill>
                  <a:srgbClr val="B2B2B2"/>
                </a:solidFill>
              </a:rPr>
              <a:t>Tränenfilm -&gt; Kapillarwirkung -&gt; </a:t>
            </a:r>
            <a:r>
              <a:rPr lang="en-US" sz="1200" i="1">
                <a:solidFill>
                  <a:srgbClr val="B2B2B2"/>
                </a:solidFill>
              </a:rPr>
              <a:t>niedriger </a:t>
            </a:r>
            <a:r>
              <a:rPr lang="en-US" sz="1200">
                <a:solidFill>
                  <a:srgbClr val="B2B2B2"/>
                </a:solidFill>
              </a:rPr>
              <a:t>gemessener Augeninnendruck</a:t>
            </a:r>
            <a:endParaRPr sz="1200">
              <a:solidFill>
                <a:srgbClr val="BFBFBF"/>
              </a:solidFill>
            </a:endParaRPr>
          </a:p>
          <a:p>
            <a:pPr marL="692150" lvl="1" indent="-347663" algn="l" rtl="0">
              <a:lnSpc>
                <a:spcPct val="90000"/>
              </a:lnSpc>
              <a:spcBef>
                <a:spcPts val="240"/>
              </a:spcBef>
              <a:spcAft>
                <a:spcPts val="0"/>
              </a:spcAft>
              <a:buSzPts val="840"/>
              <a:buChar char="●"/>
            </a:pPr>
            <a:r>
              <a:rPr lang="en-US" sz="1200"/>
              <a:t>Dr. Goldmann stellte fest, dass bei einem Applanationsdurchmesser von </a:t>
            </a:r>
            <a:r>
              <a:rPr lang="en-US" sz="1200">
                <a:solidFill>
                  <a:srgbClr val="0000FF"/>
                </a:solidFill>
              </a:rPr>
              <a:t>3,06 mm </a:t>
            </a:r>
            <a:r>
              <a:rPr lang="en-US" sz="1200"/>
              <a:t>die Effekte der Kapillaranziehung des Tränenfilms und des Widerstands durch die Hornhautdicke einander ausgleichen – vorausgesetzt, die zentrale Hornhautdicke beträgt </a:t>
            </a:r>
            <a:r>
              <a:rPr lang="en-US" sz="1200">
                <a:solidFill>
                  <a:srgbClr val="0000FF"/>
                </a:solidFill>
              </a:rPr>
              <a:t>520 µm</a:t>
            </a:r>
            <a:r>
              <a:rPr lang="en-US" sz="1200"/>
              <a:t>.</a:t>
            </a:r>
            <a:endParaRPr/>
          </a:p>
        </p:txBody>
      </p:sp>
      <p:sp>
        <p:nvSpPr>
          <p:cNvPr id="473" name="Google Shape;473;p1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17</a:t>
            </a:fld>
            <a:endParaRPr sz="1000" b="0" i="0" u="none" strike="noStrike" cap="none">
              <a:solidFill>
                <a:schemeClr val="dk1"/>
              </a:solidFill>
              <a:latin typeface="Arial"/>
              <a:ea typeface="Arial"/>
              <a:cs typeface="Arial"/>
              <a:sym typeface="Arial"/>
            </a:endParaRPr>
          </a:p>
        </p:txBody>
      </p:sp>
      <p:sp>
        <p:nvSpPr>
          <p:cNvPr id="474" name="Google Shape;474;p17"/>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Arial"/>
                <a:ea typeface="Arial"/>
                <a:cs typeface="Arial"/>
                <a:sym typeface="Arial"/>
              </a:rPr>
              <a:t>Applanationstonometrie</a:t>
            </a:r>
            <a:endParaRPr/>
          </a:p>
        </p:txBody>
      </p:sp>
      <p:sp>
        <p:nvSpPr>
          <p:cNvPr id="475" name="Google Shape;475;p17"/>
          <p:cNvSpPr/>
          <p:nvPr/>
        </p:nvSpPr>
        <p:spPr>
          <a:xfrm>
            <a:off x="5854547" y="2555913"/>
            <a:ext cx="358966" cy="209321"/>
          </a:xfrm>
          <a:prstGeom prst="rect">
            <a:avLst/>
          </a:prstGeom>
          <a:solidFill>
            <a:srgbClr val="FFFF99"/>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b="0" i="0" u="none" strike="noStrike" cap="none">
                <a:solidFill>
                  <a:schemeClr val="dk1"/>
                </a:solidFill>
                <a:latin typeface="Arial"/>
                <a:ea typeface="Arial"/>
                <a:cs typeface="Arial"/>
                <a:sym typeface="Arial"/>
              </a:rPr>
              <a:t>#.##</a:t>
            </a:r>
            <a:endParaRPr/>
          </a:p>
        </p:txBody>
      </p:sp>
      <p:sp>
        <p:nvSpPr>
          <p:cNvPr id="476" name="Google Shape;476;p17"/>
          <p:cNvSpPr/>
          <p:nvPr/>
        </p:nvSpPr>
        <p:spPr>
          <a:xfrm>
            <a:off x="2462652" y="2917271"/>
            <a:ext cx="313599" cy="266604"/>
          </a:xfrm>
          <a:prstGeom prst="rect">
            <a:avLst/>
          </a:prstGeom>
          <a:solidFill>
            <a:srgbClr val="FFFF99"/>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b="0" i="0" u="none" strike="noStrike" cap="none">
                <a:solidFill>
                  <a:schemeClr val="dk1"/>
                </a:solidFill>
                <a:latin typeface="Arial"/>
                <a:ea typeface="Arial"/>
                <a:cs typeface="Arial"/>
                <a:sym typeface="Arial"/>
              </a:rPr>
              <a:t>#</a:t>
            </a:r>
            <a:endParaRPr/>
          </a:p>
        </p:txBody>
      </p:sp>
      <p:sp>
        <p:nvSpPr>
          <p:cNvPr id="477" name="Google Shape;477;p1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91" name="Google Shape;491;p18"/>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495" name="Google Shape;495;p18"/>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t>Basierend auf dem </a:t>
            </a:r>
            <a:r>
              <a:rPr lang="en-US" sz="1200" i="1"/>
              <a:t>Imbert-Fick-Prinzip</a:t>
            </a:r>
            <a:r>
              <a:rPr lang="en-US" sz="1200"/>
              <a:t>: </a:t>
            </a:r>
            <a:r>
              <a:rPr lang="en-US" sz="1200" b="1"/>
              <a:t>P = F / A</a:t>
            </a:r>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Der Druck innerhalb einer Kugel ist gleich der Kraft, die zum Abflachen ihrer Oberfläche benötigt wird, dividiert durch die Fläche, über die die Abflachung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rPr>
              <a:t>erfolgt</a:t>
            </a:r>
            <a:r>
              <a:rPr lang="en-US" sz="1200">
                <a:solidFill>
                  <a:srgbClr val="BFBFBF"/>
                </a:solidFill>
              </a:rPr>
              <a:t>.</a:t>
            </a:r>
            <a:endParaRPr>
              <a:solidFill>
                <a:srgbClr val="BFBFBF"/>
              </a:solidFill>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Das Modell geht davon aus, dass die Oberfläche unendlich dünn und trocken ist – die Hornhaut ist jedoch weder das eine noch das andere.</a:t>
            </a:r>
            <a:endParaRPr sz="1200"/>
          </a:p>
          <a:p>
            <a:pPr marL="987425" lvl="2" indent="-267018" algn="l" rtl="0">
              <a:lnSpc>
                <a:spcPct val="90000"/>
              </a:lnSpc>
              <a:spcBef>
                <a:spcPts val="240"/>
              </a:spcBef>
              <a:spcAft>
                <a:spcPts val="0"/>
              </a:spcAft>
              <a:buClr>
                <a:srgbClr val="BFBFBF"/>
              </a:buClr>
              <a:buSzPts val="840"/>
              <a:buChar char="●"/>
            </a:pPr>
            <a:r>
              <a:rPr lang="en-US" sz="1200">
                <a:solidFill>
                  <a:srgbClr val="BFBFBF"/>
                </a:solidFill>
              </a:rPr>
              <a:t>größere Hornhaut-Dicke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9"/>
                  </a:ext>
                </a:extLst>
              </a:rPr>
              <a:t>-</a:t>
            </a:r>
            <a:r>
              <a:rPr lang="en-US" sz="1200">
                <a:solidFill>
                  <a:srgbClr val="BFBFBF"/>
                </a:solidFill>
              </a:rPr>
              <a:t>&gt; höherer Widerstand gegen die Applanation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0"/>
                  </a:ext>
                </a:extLst>
              </a:rPr>
              <a:t>-</a:t>
            </a:r>
            <a:r>
              <a:rPr lang="en-US" sz="1200">
                <a:solidFill>
                  <a:srgbClr val="BFBFBF"/>
                </a:solidFill>
              </a:rPr>
              <a:t>&gt; </a:t>
            </a:r>
            <a:r>
              <a:rPr lang="en-US" sz="1200" i="1">
                <a:solidFill>
                  <a:srgbClr val="BFBFBF"/>
                </a:solidFill>
              </a:rPr>
              <a:t>höher gemessener </a:t>
            </a:r>
            <a:r>
              <a:rPr lang="en-US" sz="1200">
                <a:solidFill>
                  <a:srgbClr val="BFBFBF"/>
                </a:solidFill>
              </a:rPr>
              <a:t>Augendruck</a:t>
            </a:r>
            <a:endParaRPr sz="1200">
              <a:solidFill>
                <a:srgbClr val="BFBFBF"/>
              </a:solidFill>
            </a:endParaRPr>
          </a:p>
          <a:p>
            <a:pPr marL="987425" lvl="2" indent="-267018" algn="l" rtl="0">
              <a:lnSpc>
                <a:spcPct val="90000"/>
              </a:lnSpc>
              <a:spcBef>
                <a:spcPts val="240"/>
              </a:spcBef>
              <a:spcAft>
                <a:spcPts val="0"/>
              </a:spcAft>
              <a:buClr>
                <a:srgbClr val="B2B2B2"/>
              </a:buClr>
              <a:buSzPts val="840"/>
              <a:buChar char="●"/>
            </a:pPr>
            <a:r>
              <a:rPr lang="en-US" sz="1200">
                <a:solidFill>
                  <a:srgbClr val="B2B2B2"/>
                </a:solidFill>
              </a:rPr>
              <a:t>Tränenfilm -&gt; Kapillarwirkung -&gt; </a:t>
            </a:r>
            <a:r>
              <a:rPr lang="en-US" sz="1200" i="1">
                <a:solidFill>
                  <a:srgbClr val="B2B2B2"/>
                </a:solidFill>
              </a:rPr>
              <a:t>niedriger </a:t>
            </a:r>
            <a:r>
              <a:rPr lang="en-US" sz="1200">
                <a:solidFill>
                  <a:srgbClr val="B2B2B2"/>
                </a:solidFill>
              </a:rPr>
              <a:t>gemessener Augeninnendruck</a:t>
            </a:r>
            <a:endParaRPr sz="1200">
              <a:solidFill>
                <a:srgbClr val="BFBFBF"/>
              </a:solidFill>
            </a:endParaRPr>
          </a:p>
          <a:p>
            <a:pPr marL="692150" lvl="1" indent="-320993" algn="l" rtl="0">
              <a:lnSpc>
                <a:spcPct val="90000"/>
              </a:lnSpc>
              <a:spcBef>
                <a:spcPts val="240"/>
              </a:spcBef>
              <a:spcAft>
                <a:spcPts val="0"/>
              </a:spcAft>
              <a:buSzPts val="840"/>
              <a:buChar char="●"/>
            </a:pPr>
            <a:r>
              <a:rPr lang="en-US" sz="1200"/>
              <a:t>Dr. Goldmann stellte fest, dass bei einem Applanationsdurchmesser von </a:t>
            </a:r>
            <a:r>
              <a:rPr lang="en-US" sz="1200">
                <a:solidFill>
                  <a:srgbClr val="0000FF"/>
                </a:solidFill>
              </a:rPr>
              <a:t>3,06 mm </a:t>
            </a:r>
            <a:r>
              <a:rPr lang="en-US" sz="1200"/>
              <a:t>die Effekte der Kapillaranziehung des Tränenfilms und des Widerstands durch die Hornhautdicke einander ausgleichen – vorausgesetzt, die zentrale Hornhautdicke beträgt </a:t>
            </a:r>
            <a:r>
              <a:rPr lang="en-US" sz="1200">
                <a:solidFill>
                  <a:srgbClr val="0000FF"/>
                </a:solidFill>
              </a:rPr>
              <a:t>520 µm</a:t>
            </a:r>
            <a:r>
              <a:rPr lang="en-US" sz="1200"/>
              <a:t>.</a:t>
            </a:r>
            <a:endParaRPr sz="1200">
              <a:solidFill>
                <a:srgbClr val="BFBFBF"/>
              </a:solidFill>
            </a:endParaRPr>
          </a:p>
        </p:txBody>
      </p:sp>
      <p:sp>
        <p:nvSpPr>
          <p:cNvPr id="496" name="Google Shape;496;p1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18</a:t>
            </a:fld>
            <a:endParaRPr sz="1000" b="0" i="0" u="none" strike="noStrike" cap="none">
              <a:solidFill>
                <a:schemeClr val="dk1"/>
              </a:solidFill>
              <a:latin typeface="Arial"/>
              <a:ea typeface="Arial"/>
              <a:cs typeface="Arial"/>
              <a:sym typeface="Arial"/>
            </a:endParaRPr>
          </a:p>
        </p:txBody>
      </p:sp>
      <p:sp>
        <p:nvSpPr>
          <p:cNvPr id="497" name="Google Shape;497;p18"/>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Arial"/>
                <a:ea typeface="Arial"/>
                <a:cs typeface="Arial"/>
                <a:sym typeface="Arial"/>
              </a:rPr>
              <a:t>Applanationstonometrie</a:t>
            </a:r>
            <a:endParaRPr/>
          </a:p>
        </p:txBody>
      </p:sp>
      <p:sp>
        <p:nvSpPr>
          <p:cNvPr id="498" name="Google Shape;498;p1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12" name="Google Shape;512;p19"/>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516" name="Google Shape;516;p19"/>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t>Basierend auf dem </a:t>
            </a:r>
            <a:r>
              <a:rPr lang="en-US" sz="1200" i="1"/>
              <a:t>Imbert-Fick-Prinzip</a:t>
            </a:r>
            <a:r>
              <a:rPr lang="en-US" sz="1200"/>
              <a:t>: </a:t>
            </a:r>
            <a:r>
              <a:rPr lang="en-US" sz="1200" b="1"/>
              <a:t>P = F / A</a:t>
            </a:r>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Der Druck innerhalb einer Kugel ist gleich der Kraft, die zum Abflachen ihrer Oberfläche benötigt wird, dividiert durch die Fläche, über die die Abflachung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1"/>
                  </a:ext>
                </a:extLst>
              </a:rPr>
              <a:t>erfolgt</a:t>
            </a:r>
            <a:r>
              <a:rPr lang="en-US" sz="1200">
                <a:solidFill>
                  <a:srgbClr val="BFBFBF"/>
                </a:solidFill>
              </a:rPr>
              <a:t>.</a:t>
            </a:r>
            <a:endParaRPr>
              <a:solidFill>
                <a:srgbClr val="BFBFBF"/>
              </a:solidFill>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Das Modell geht davon aus, dass die Oberfläche unendlich dünn und trocken ist – die Hornhaut ist jedoch weder das eine noch das andere.</a:t>
            </a:r>
            <a:endParaRPr sz="1200"/>
          </a:p>
          <a:p>
            <a:pPr marL="987425" lvl="2" indent="-267018" algn="l" rtl="0">
              <a:lnSpc>
                <a:spcPct val="90000"/>
              </a:lnSpc>
              <a:spcBef>
                <a:spcPts val="240"/>
              </a:spcBef>
              <a:spcAft>
                <a:spcPts val="0"/>
              </a:spcAft>
              <a:buClr>
                <a:srgbClr val="BFBFBF"/>
              </a:buClr>
              <a:buSzPts val="840"/>
              <a:buChar char="●"/>
            </a:pPr>
            <a:r>
              <a:rPr lang="en-US" sz="1200">
                <a:solidFill>
                  <a:srgbClr val="BFBFBF"/>
                </a:solidFill>
              </a:rPr>
              <a:t>größere Hornhaut-Dicke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2"/>
                  </a:ext>
                </a:extLst>
              </a:rPr>
              <a:t>-</a:t>
            </a:r>
            <a:r>
              <a:rPr lang="en-US" sz="1200">
                <a:solidFill>
                  <a:srgbClr val="BFBFBF"/>
                </a:solidFill>
              </a:rPr>
              <a:t>&gt; höherer Widerstand gegen die Applanation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3"/>
                  </a:ext>
                </a:extLst>
              </a:rPr>
              <a:t>-</a:t>
            </a:r>
            <a:r>
              <a:rPr lang="en-US" sz="1200">
                <a:solidFill>
                  <a:srgbClr val="BFBFBF"/>
                </a:solidFill>
              </a:rPr>
              <a:t>&gt; </a:t>
            </a:r>
            <a:r>
              <a:rPr lang="en-US" sz="1200" i="1">
                <a:solidFill>
                  <a:srgbClr val="BFBFBF"/>
                </a:solidFill>
              </a:rPr>
              <a:t>höher gemessener </a:t>
            </a:r>
            <a:r>
              <a:rPr lang="en-US" sz="1200">
                <a:solidFill>
                  <a:srgbClr val="BFBFBF"/>
                </a:solidFill>
              </a:rPr>
              <a:t>Augendruck</a:t>
            </a:r>
            <a:endParaRPr sz="1200">
              <a:solidFill>
                <a:srgbClr val="BFBFBF"/>
              </a:solidFill>
            </a:endParaRPr>
          </a:p>
          <a:p>
            <a:pPr marL="987425" lvl="2" indent="-267018" algn="l" rtl="0">
              <a:lnSpc>
                <a:spcPct val="90000"/>
              </a:lnSpc>
              <a:spcBef>
                <a:spcPts val="240"/>
              </a:spcBef>
              <a:spcAft>
                <a:spcPts val="0"/>
              </a:spcAft>
              <a:buClr>
                <a:srgbClr val="B2B2B2"/>
              </a:buClr>
              <a:buSzPts val="840"/>
              <a:buChar char="●"/>
            </a:pPr>
            <a:r>
              <a:rPr lang="en-US" sz="1200">
                <a:solidFill>
                  <a:srgbClr val="B2B2B2"/>
                </a:solidFill>
              </a:rPr>
              <a:t>Tränenfilm -&gt; Kapillarwirkung -&gt; </a:t>
            </a:r>
            <a:r>
              <a:rPr lang="en-US" sz="1200" i="1">
                <a:solidFill>
                  <a:srgbClr val="B2B2B2"/>
                </a:solidFill>
              </a:rPr>
              <a:t>niedriger </a:t>
            </a:r>
            <a:r>
              <a:rPr lang="en-US" sz="1200">
                <a:solidFill>
                  <a:srgbClr val="B2B2B2"/>
                </a:solidFill>
              </a:rPr>
              <a:t>gemessener Augeninnendruck</a:t>
            </a:r>
            <a:endParaRPr sz="1200">
              <a:solidFill>
                <a:srgbClr val="BFBFBF"/>
              </a:solidFill>
            </a:endParaRPr>
          </a:p>
          <a:p>
            <a:pPr marL="692150" lvl="1" indent="-320993" algn="l" rtl="0">
              <a:lnSpc>
                <a:spcPct val="90000"/>
              </a:lnSpc>
              <a:spcBef>
                <a:spcPts val="240"/>
              </a:spcBef>
              <a:spcAft>
                <a:spcPts val="0"/>
              </a:spcAft>
              <a:buSzPts val="840"/>
              <a:buChar char="●"/>
            </a:pPr>
            <a:r>
              <a:rPr lang="en-US" sz="1200"/>
              <a:t>Dr. Goldmann stellte fest, dass bei einem Applanationsdurchmesser von </a:t>
            </a:r>
            <a:r>
              <a:rPr lang="en-US" sz="1200">
                <a:solidFill>
                  <a:srgbClr val="0000FF"/>
                </a:solidFill>
              </a:rPr>
              <a:t>3,06 mm </a:t>
            </a:r>
            <a:r>
              <a:rPr lang="en-US" sz="1200"/>
              <a:t>die Effekte der Kapillaranziehung des Tränenfilms und des Widerstands durch die Hornhautdicke einander ausgleichen – vorausgesetzt, die zentrale Hornhautdicke beträgt </a:t>
            </a:r>
            <a:r>
              <a:rPr lang="en-US" sz="1200">
                <a:solidFill>
                  <a:srgbClr val="0000FF"/>
                </a:solidFill>
              </a:rPr>
              <a:t>520 µm</a:t>
            </a:r>
            <a:r>
              <a:rPr lang="en-US" sz="1200"/>
              <a:t>.</a:t>
            </a:r>
            <a:endParaRPr sz="1200">
              <a:solidFill>
                <a:srgbClr val="BFBFBF"/>
              </a:solidFill>
            </a:endParaRPr>
          </a:p>
          <a:p>
            <a:pPr marL="987425" lvl="2" indent="-293688" algn="l" rtl="0">
              <a:lnSpc>
                <a:spcPct val="90000"/>
              </a:lnSpc>
              <a:spcBef>
                <a:spcPts val="240"/>
              </a:spcBef>
              <a:spcAft>
                <a:spcPts val="0"/>
              </a:spcAft>
              <a:buSzPts val="840"/>
              <a:buChar char="●"/>
            </a:pPr>
            <a:r>
              <a:rPr lang="en-US" sz="1200"/>
              <a:t>Goldmann ging davon aus, dass die CCT bei etwa 520 µm liegt, mit geringen Schwankungen.</a:t>
            </a:r>
            <a:endParaRPr/>
          </a:p>
          <a:p>
            <a:pPr marL="693737" lvl="2" indent="0" algn="l" rtl="0">
              <a:lnSpc>
                <a:spcPct val="90000"/>
              </a:lnSpc>
              <a:spcBef>
                <a:spcPts val="460"/>
              </a:spcBef>
              <a:spcAft>
                <a:spcPts val="0"/>
              </a:spcAft>
              <a:buSzPts val="1610"/>
              <a:buFont typeface="Noto Sans Symbols"/>
              <a:buNone/>
            </a:pPr>
            <a:endParaRPr/>
          </a:p>
        </p:txBody>
      </p:sp>
      <p:sp>
        <p:nvSpPr>
          <p:cNvPr id="517" name="Google Shape;517;p1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19</a:t>
            </a:fld>
            <a:endParaRPr sz="1000" b="0" i="0" u="none" strike="noStrike" cap="none">
              <a:solidFill>
                <a:schemeClr val="dk1"/>
              </a:solidFill>
              <a:latin typeface="Arial"/>
              <a:ea typeface="Arial"/>
              <a:cs typeface="Arial"/>
              <a:sym typeface="Arial"/>
            </a:endParaRPr>
          </a:p>
        </p:txBody>
      </p:sp>
      <p:sp>
        <p:nvSpPr>
          <p:cNvPr id="518" name="Google Shape;518;p19"/>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Arial"/>
                <a:ea typeface="Arial"/>
                <a:cs typeface="Arial"/>
                <a:sym typeface="Arial"/>
              </a:rPr>
              <a:t>Applanationstonometrie</a:t>
            </a:r>
            <a:endParaRPr/>
          </a:p>
        </p:txBody>
      </p:sp>
      <p:sp>
        <p:nvSpPr>
          <p:cNvPr id="519" name="Google Shape;519;p19"/>
          <p:cNvSpPr txBox="1"/>
          <p:nvPr/>
        </p:nvSpPr>
        <p:spPr>
          <a:xfrm>
            <a:off x="3298269" y="6477000"/>
            <a:ext cx="2544286" cy="27699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0" i="1" u="none" strike="noStrike" cap="none">
                <a:solidFill>
                  <a:schemeClr val="dk1"/>
                </a:solidFill>
                <a:latin typeface="Arial"/>
                <a:ea typeface="Arial"/>
                <a:cs typeface="Arial"/>
                <a:sym typeface="Arial"/>
              </a:rPr>
              <a:t>Keine Frage – fahren Sie fort, wenn Sie bereit sind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72" name="Google Shape;172;p2"/>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t>Basierend auf dem </a:t>
            </a:r>
            <a:r>
              <a:rPr lang="en-US" sz="1200" i="1"/>
              <a:t>Imbert-Fick-Prinzip</a:t>
            </a:r>
            <a:r>
              <a:rPr lang="en-US" sz="1200"/>
              <a:t>: </a:t>
            </a:r>
            <a:r>
              <a:rPr lang="en-US" sz="1200" b="1"/>
              <a:t>P = F / A</a:t>
            </a:r>
            <a:endParaRPr/>
          </a:p>
        </p:txBody>
      </p:sp>
      <p:sp>
        <p:nvSpPr>
          <p:cNvPr id="173" name="Google Shape;173;p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2</a:t>
            </a:fld>
            <a:endParaRPr sz="1000" b="0" i="0" u="none" strike="noStrike" cap="none">
              <a:solidFill>
                <a:schemeClr val="dk1"/>
              </a:solidFill>
              <a:latin typeface="Arial"/>
              <a:ea typeface="Arial"/>
              <a:cs typeface="Arial"/>
              <a:sym typeface="Arial"/>
            </a:endParaRPr>
          </a:p>
        </p:txBody>
      </p:sp>
      <p:sp>
        <p:nvSpPr>
          <p:cNvPr id="174" name="Google Shape;174;p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75" name="Google Shape;175;p2"/>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Arial"/>
                <a:ea typeface="Arial"/>
                <a:cs typeface="Arial"/>
                <a:sym typeface="Arial"/>
              </a:rPr>
              <a:t>Applanationstonometrie</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33" name="Google Shape;533;p20"/>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537" name="Google Shape;537;p20"/>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t>Basierend auf dem </a:t>
            </a:r>
            <a:r>
              <a:rPr lang="en-US" sz="1200" i="1"/>
              <a:t>Imbert-Fick-Prinzip</a:t>
            </a:r>
            <a:r>
              <a:rPr lang="en-US" sz="1200"/>
              <a:t>: </a:t>
            </a:r>
            <a:r>
              <a:rPr lang="en-US" sz="1200" b="1"/>
              <a:t>P = F / A</a:t>
            </a:r>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Der Druck innerhalb einer Kugel ist gleich der Kraft, die zum Abflachen ihrer Oberfläche benötigt wird, dividiert durch die Fläche, über die die Abflachung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4"/>
                  </a:ext>
                </a:extLst>
              </a:rPr>
              <a:t>erfolgt</a:t>
            </a:r>
            <a:r>
              <a:rPr lang="en-US" sz="1200">
                <a:solidFill>
                  <a:srgbClr val="BFBFBF"/>
                </a:solidFill>
              </a:rPr>
              <a:t>.</a:t>
            </a:r>
            <a:endParaRPr>
              <a:solidFill>
                <a:srgbClr val="BFBFBF"/>
              </a:solidFill>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Das Modell geht davon aus, dass die Oberfläche unendlich dünn und trocken ist – die Hornhaut ist jedoch weder das eine noch das andere.</a:t>
            </a:r>
            <a:endParaRPr sz="1200"/>
          </a:p>
          <a:p>
            <a:pPr marL="987425" lvl="2" indent="-267018" algn="l" rtl="0">
              <a:lnSpc>
                <a:spcPct val="90000"/>
              </a:lnSpc>
              <a:spcBef>
                <a:spcPts val="240"/>
              </a:spcBef>
              <a:spcAft>
                <a:spcPts val="0"/>
              </a:spcAft>
              <a:buClr>
                <a:srgbClr val="BFBFBF"/>
              </a:buClr>
              <a:buSzPts val="840"/>
              <a:buChar char="●"/>
            </a:pPr>
            <a:r>
              <a:rPr lang="en-US" sz="1200">
                <a:solidFill>
                  <a:srgbClr val="BFBFBF"/>
                </a:solidFill>
              </a:rPr>
              <a:t>größere Hornhaut-Dicke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5"/>
                  </a:ext>
                </a:extLst>
              </a:rPr>
              <a:t>-</a:t>
            </a:r>
            <a:r>
              <a:rPr lang="en-US" sz="1200">
                <a:solidFill>
                  <a:srgbClr val="BFBFBF"/>
                </a:solidFill>
              </a:rPr>
              <a:t>&gt; höherer Widerstand gegen die Applanation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6"/>
                  </a:ext>
                </a:extLst>
              </a:rPr>
              <a:t>-</a:t>
            </a:r>
            <a:r>
              <a:rPr lang="en-US" sz="1200">
                <a:solidFill>
                  <a:srgbClr val="BFBFBF"/>
                </a:solidFill>
              </a:rPr>
              <a:t>&gt; </a:t>
            </a:r>
            <a:r>
              <a:rPr lang="en-US" sz="1200" i="1">
                <a:solidFill>
                  <a:srgbClr val="BFBFBF"/>
                </a:solidFill>
              </a:rPr>
              <a:t>höher gemessener </a:t>
            </a:r>
            <a:r>
              <a:rPr lang="en-US" sz="1200">
                <a:solidFill>
                  <a:srgbClr val="BFBFBF"/>
                </a:solidFill>
              </a:rPr>
              <a:t>Augendruck</a:t>
            </a:r>
            <a:endParaRPr sz="1200">
              <a:solidFill>
                <a:srgbClr val="BFBFBF"/>
              </a:solidFill>
            </a:endParaRPr>
          </a:p>
          <a:p>
            <a:pPr marL="987425" lvl="2" indent="-267018" algn="l" rtl="0">
              <a:lnSpc>
                <a:spcPct val="90000"/>
              </a:lnSpc>
              <a:spcBef>
                <a:spcPts val="240"/>
              </a:spcBef>
              <a:spcAft>
                <a:spcPts val="0"/>
              </a:spcAft>
              <a:buClr>
                <a:srgbClr val="B2B2B2"/>
              </a:buClr>
              <a:buSzPts val="840"/>
              <a:buChar char="●"/>
            </a:pPr>
            <a:r>
              <a:rPr lang="en-US" sz="1200">
                <a:solidFill>
                  <a:srgbClr val="B2B2B2"/>
                </a:solidFill>
              </a:rPr>
              <a:t>Tränenfilm -&gt; Kapillarwirkung -&gt; </a:t>
            </a:r>
            <a:r>
              <a:rPr lang="en-US" sz="1200" i="1">
                <a:solidFill>
                  <a:srgbClr val="B2B2B2"/>
                </a:solidFill>
              </a:rPr>
              <a:t>niedriger </a:t>
            </a:r>
            <a:r>
              <a:rPr lang="en-US" sz="1200">
                <a:solidFill>
                  <a:srgbClr val="B2B2B2"/>
                </a:solidFill>
              </a:rPr>
              <a:t>gemessener Augeninnendruck</a:t>
            </a:r>
            <a:endParaRPr sz="1200">
              <a:solidFill>
                <a:srgbClr val="BFBFBF"/>
              </a:solidFill>
            </a:endParaRPr>
          </a:p>
          <a:p>
            <a:pPr marL="692150" lvl="1" indent="-320993" algn="l" rtl="0">
              <a:lnSpc>
                <a:spcPct val="90000"/>
              </a:lnSpc>
              <a:spcBef>
                <a:spcPts val="240"/>
              </a:spcBef>
              <a:spcAft>
                <a:spcPts val="0"/>
              </a:spcAft>
              <a:buSzPts val="840"/>
              <a:buChar char="●"/>
            </a:pPr>
            <a:r>
              <a:rPr lang="en-US" sz="1200"/>
              <a:t>Dr. Goldmann stellte fest, dass bei einem Applanationsdurchmesser von </a:t>
            </a:r>
            <a:r>
              <a:rPr lang="en-US" sz="1200">
                <a:solidFill>
                  <a:srgbClr val="0000FF"/>
                </a:solidFill>
              </a:rPr>
              <a:t>3,06 mm </a:t>
            </a:r>
            <a:r>
              <a:rPr lang="en-US" sz="1200"/>
              <a:t>die Effekte der Kapillaranziehung des Tränenfilms und des Widerstands durch die Hornhautdicke einander ausgleichen – vorausgesetzt, die zentrale Hornhautdicke beträgt </a:t>
            </a:r>
            <a:r>
              <a:rPr lang="en-US" sz="1200">
                <a:solidFill>
                  <a:srgbClr val="0000FF"/>
                </a:solidFill>
              </a:rPr>
              <a:t>520 µm</a:t>
            </a:r>
            <a:r>
              <a:rPr lang="en-US" sz="1200"/>
              <a:t>.</a:t>
            </a:r>
            <a:endParaRPr sz="1200">
              <a:solidFill>
                <a:srgbClr val="BFBFBF"/>
              </a:solidFill>
            </a:endParaRPr>
          </a:p>
          <a:p>
            <a:pPr marL="987425" lvl="2" indent="-267018" algn="l" rtl="0">
              <a:lnSpc>
                <a:spcPct val="90000"/>
              </a:lnSpc>
              <a:spcBef>
                <a:spcPts val="240"/>
              </a:spcBef>
              <a:spcAft>
                <a:spcPts val="0"/>
              </a:spcAft>
              <a:buSzPts val="840"/>
              <a:buChar char="●"/>
            </a:pPr>
            <a:r>
              <a:rPr lang="en-US" sz="1200"/>
              <a:t>Goldmann ging davon aus, dass die CCT bei etwa 520 µm liegt, mit geringen Schwankungen.</a:t>
            </a:r>
            <a:endParaRPr sz="1200">
              <a:solidFill>
                <a:srgbClr val="BFBFBF"/>
              </a:solidFill>
            </a:endParaRPr>
          </a:p>
          <a:p>
            <a:pPr marL="693737" lvl="2" indent="0" algn="l" rtl="0">
              <a:lnSpc>
                <a:spcPct val="90000"/>
              </a:lnSpc>
              <a:spcBef>
                <a:spcPts val="460"/>
              </a:spcBef>
              <a:spcAft>
                <a:spcPts val="0"/>
              </a:spcAft>
              <a:buSzPts val="1610"/>
              <a:buFont typeface="Noto Sans Symbols"/>
              <a:buNone/>
            </a:pPr>
            <a:endParaRPr/>
          </a:p>
        </p:txBody>
      </p:sp>
      <p:sp>
        <p:nvSpPr>
          <p:cNvPr id="538" name="Google Shape;538;p2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20</a:t>
            </a:fld>
            <a:endParaRPr sz="1000" b="0" i="0" u="none" strike="noStrike" cap="none">
              <a:solidFill>
                <a:schemeClr val="dk1"/>
              </a:solidFill>
              <a:latin typeface="Arial"/>
              <a:ea typeface="Arial"/>
              <a:cs typeface="Arial"/>
              <a:sym typeface="Arial"/>
            </a:endParaRPr>
          </a:p>
        </p:txBody>
      </p:sp>
      <p:sp>
        <p:nvSpPr>
          <p:cNvPr id="539" name="Google Shape;539;p20"/>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Arial"/>
                <a:ea typeface="Arial"/>
                <a:cs typeface="Arial"/>
                <a:sym typeface="Arial"/>
              </a:rPr>
              <a:t>Applanationstonometrie</a:t>
            </a:r>
            <a:endParaRPr/>
          </a:p>
        </p:txBody>
      </p:sp>
      <p:sp>
        <p:nvSpPr>
          <p:cNvPr id="540" name="Google Shape;540;p20"/>
          <p:cNvSpPr txBox="1"/>
          <p:nvPr/>
        </p:nvSpPr>
        <p:spPr>
          <a:xfrm>
            <a:off x="533400" y="6122988"/>
            <a:ext cx="8305800" cy="354012"/>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0" u="none" strike="noStrike" cap="none">
                <a:solidFill>
                  <a:srgbClr val="0000FF"/>
                </a:solidFill>
                <a:latin typeface="Arial"/>
                <a:ea typeface="Arial"/>
                <a:cs typeface="Arial"/>
                <a:sym typeface="Arial"/>
              </a:rPr>
              <a:t>(Heute wissen wir, dass die CCT </a:t>
            </a:r>
            <a:r>
              <a:rPr lang="en-US" sz="1200" b="0" i="1" u="none" strike="noStrike" cap="none">
                <a:solidFill>
                  <a:srgbClr val="0000FF"/>
                </a:solidFill>
                <a:latin typeface="Arial"/>
                <a:ea typeface="Arial"/>
                <a:cs typeface="Arial"/>
                <a:sym typeface="Arial"/>
              </a:rPr>
              <a:t>im Durchschnitt bei </a:t>
            </a:r>
            <a:r>
              <a:rPr lang="en-US" sz="1200" b="0" i="0" u="none" strike="noStrike" cap="none">
                <a:solidFill>
                  <a:srgbClr val="0000FF"/>
                </a:solidFill>
                <a:latin typeface="Arial"/>
                <a:ea typeface="Arial"/>
                <a:cs typeface="Arial"/>
                <a:sym typeface="Arial"/>
              </a:rPr>
              <a:t>etwa 550 </a:t>
            </a:r>
            <a:r>
              <a:rPr lang="en-US" sz="1200" b="0" i="1" u="none" strike="noStrike" cap="none">
                <a:solidFill>
                  <a:srgbClr val="0000FF"/>
                </a:solidFill>
                <a:latin typeface="Arial"/>
                <a:ea typeface="Arial"/>
                <a:cs typeface="Arial"/>
                <a:sym typeface="Arial"/>
              </a:rPr>
              <a:t>liegt</a:t>
            </a:r>
            <a:r>
              <a:rPr lang="en-US" sz="1200" b="0" i="0" u="none" strike="noStrike" cap="none">
                <a:solidFill>
                  <a:srgbClr val="0000FF"/>
                </a:solidFill>
                <a:latin typeface="Arial"/>
                <a:ea typeface="Arial"/>
                <a:cs typeface="Arial"/>
                <a:sym typeface="Arial"/>
              </a:rPr>
              <a:t>, wobei es große individuelle Schwankungen gibt)</a:t>
            </a:r>
            <a:endParaRPr/>
          </a:p>
        </p:txBody>
      </p:sp>
      <p:sp>
        <p:nvSpPr>
          <p:cNvPr id="541" name="Google Shape;541;p20"/>
          <p:cNvSpPr txBox="1"/>
          <p:nvPr/>
        </p:nvSpPr>
        <p:spPr>
          <a:xfrm>
            <a:off x="3298269" y="6477000"/>
            <a:ext cx="2544286" cy="27699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0" i="1" u="none" strike="noStrike" cap="none">
                <a:solidFill>
                  <a:schemeClr val="dk1"/>
                </a:solidFill>
                <a:latin typeface="Arial"/>
                <a:ea typeface="Arial"/>
                <a:cs typeface="Arial"/>
                <a:sym typeface="Arial"/>
              </a:rPr>
              <a:t>Keine Frage – fahren Sie fort, wenn Sie bereit sind</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55" name="Google Shape;555;p21"/>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559" name="Google Shape;559;p21"/>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t>Basierend auf dem </a:t>
            </a:r>
            <a:r>
              <a:rPr lang="en-US" sz="1200" i="1"/>
              <a:t>Imbert-Fick-Prinzip</a:t>
            </a:r>
            <a:r>
              <a:rPr lang="en-US" sz="1200"/>
              <a:t>: </a:t>
            </a:r>
            <a:r>
              <a:rPr lang="en-US" sz="1200" b="1"/>
              <a:t>P = F / A</a:t>
            </a:r>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Der Druck innerhalb einer Kugel ist gleich der Kraft, die zum Abflachen ihrer Oberfläche benötigt wird, dividiert durch die Fläche, über die die Abflachung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7"/>
                  </a:ext>
                </a:extLst>
              </a:rPr>
              <a:t>erfolgt</a:t>
            </a:r>
            <a:r>
              <a:rPr lang="en-US" sz="1200">
                <a:solidFill>
                  <a:srgbClr val="BFBFBF"/>
                </a:solidFill>
              </a:rPr>
              <a:t>.</a:t>
            </a:r>
            <a:endParaRPr>
              <a:solidFill>
                <a:srgbClr val="BFBFBF"/>
              </a:solidFill>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Das Modell geht davon aus, dass die Oberfläche unendlich dünn und trocken ist – die Hornhaut ist jedoch weder das eine noch das andere.</a:t>
            </a:r>
            <a:endParaRPr sz="1200"/>
          </a:p>
          <a:p>
            <a:pPr marL="987425" lvl="2" indent="-267018" algn="l" rtl="0">
              <a:lnSpc>
                <a:spcPct val="90000"/>
              </a:lnSpc>
              <a:spcBef>
                <a:spcPts val="240"/>
              </a:spcBef>
              <a:spcAft>
                <a:spcPts val="0"/>
              </a:spcAft>
              <a:buClr>
                <a:srgbClr val="BFBFBF"/>
              </a:buClr>
              <a:buSzPts val="840"/>
              <a:buChar char="●"/>
            </a:pPr>
            <a:r>
              <a:rPr lang="en-US" sz="1200">
                <a:solidFill>
                  <a:srgbClr val="BFBFBF"/>
                </a:solidFill>
              </a:rPr>
              <a:t>größere Hornhaut-Dicke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8"/>
                  </a:ext>
                </a:extLst>
              </a:rPr>
              <a:t>-</a:t>
            </a:r>
            <a:r>
              <a:rPr lang="en-US" sz="1200">
                <a:solidFill>
                  <a:srgbClr val="BFBFBF"/>
                </a:solidFill>
              </a:rPr>
              <a:t>&gt; höherer Widerstand gegen die Applanation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9"/>
                  </a:ext>
                </a:extLst>
              </a:rPr>
              <a:t>-</a:t>
            </a:r>
            <a:r>
              <a:rPr lang="en-US" sz="1200">
                <a:solidFill>
                  <a:srgbClr val="BFBFBF"/>
                </a:solidFill>
              </a:rPr>
              <a:t>&gt; </a:t>
            </a:r>
            <a:r>
              <a:rPr lang="en-US" sz="1200" i="1">
                <a:solidFill>
                  <a:srgbClr val="BFBFBF"/>
                </a:solidFill>
              </a:rPr>
              <a:t>höher gemessener </a:t>
            </a:r>
            <a:r>
              <a:rPr lang="en-US" sz="1200">
                <a:solidFill>
                  <a:srgbClr val="BFBFBF"/>
                </a:solidFill>
              </a:rPr>
              <a:t>Augendruck</a:t>
            </a:r>
            <a:endParaRPr sz="1200">
              <a:solidFill>
                <a:srgbClr val="BFBFBF"/>
              </a:solidFill>
            </a:endParaRPr>
          </a:p>
          <a:p>
            <a:pPr marL="987425" lvl="2" indent="-267018" algn="l" rtl="0">
              <a:lnSpc>
                <a:spcPct val="90000"/>
              </a:lnSpc>
              <a:spcBef>
                <a:spcPts val="240"/>
              </a:spcBef>
              <a:spcAft>
                <a:spcPts val="0"/>
              </a:spcAft>
              <a:buClr>
                <a:srgbClr val="B2B2B2"/>
              </a:buClr>
              <a:buSzPts val="840"/>
              <a:buChar char="●"/>
            </a:pPr>
            <a:r>
              <a:rPr lang="en-US" sz="1200">
                <a:solidFill>
                  <a:srgbClr val="B2B2B2"/>
                </a:solidFill>
              </a:rPr>
              <a:t>Tränenfilm -&gt; Kapillarwirkung -&gt; </a:t>
            </a:r>
            <a:r>
              <a:rPr lang="en-US" sz="1200" i="1">
                <a:solidFill>
                  <a:srgbClr val="B2B2B2"/>
                </a:solidFill>
              </a:rPr>
              <a:t>niedriger </a:t>
            </a:r>
            <a:r>
              <a:rPr lang="en-US" sz="1200">
                <a:solidFill>
                  <a:srgbClr val="B2B2B2"/>
                </a:solidFill>
              </a:rPr>
              <a:t>gemessener Augeninnendruck</a:t>
            </a:r>
            <a:endParaRPr sz="1200">
              <a:solidFill>
                <a:srgbClr val="BFBFBF"/>
              </a:solidFill>
            </a:endParaRPr>
          </a:p>
          <a:p>
            <a:pPr marL="692150" lvl="1" indent="-320993" algn="l" rtl="0">
              <a:lnSpc>
                <a:spcPct val="90000"/>
              </a:lnSpc>
              <a:spcBef>
                <a:spcPts val="240"/>
              </a:spcBef>
              <a:spcAft>
                <a:spcPts val="0"/>
              </a:spcAft>
              <a:buSzPts val="840"/>
              <a:buChar char="●"/>
            </a:pPr>
            <a:r>
              <a:rPr lang="en-US" sz="1200"/>
              <a:t>Dr. Goldmann stellte fest, dass bei einem Applanationsdurchmesser von </a:t>
            </a:r>
            <a:r>
              <a:rPr lang="en-US" sz="1200">
                <a:solidFill>
                  <a:srgbClr val="0000FF"/>
                </a:solidFill>
              </a:rPr>
              <a:t>3,06 mm </a:t>
            </a:r>
            <a:r>
              <a:rPr lang="en-US" sz="1200"/>
              <a:t>die Effekte der Kapillaranziehung des Tränenfilms und des Widerstands durch die Hornhautdicke einander ausgleichen – vorausgesetzt, die zentrale Hornhautdicke beträgt </a:t>
            </a:r>
            <a:r>
              <a:rPr lang="en-US" sz="1200">
                <a:solidFill>
                  <a:srgbClr val="0000FF"/>
                </a:solidFill>
              </a:rPr>
              <a:t>520 µm</a:t>
            </a:r>
            <a:r>
              <a:rPr lang="en-US" sz="1200"/>
              <a:t>.</a:t>
            </a:r>
            <a:endParaRPr sz="1200">
              <a:solidFill>
                <a:srgbClr val="BFBFBF"/>
              </a:solidFill>
            </a:endParaRPr>
          </a:p>
          <a:p>
            <a:pPr marL="987425" lvl="2" indent="-267018" algn="l" rtl="0">
              <a:lnSpc>
                <a:spcPct val="90000"/>
              </a:lnSpc>
              <a:spcBef>
                <a:spcPts val="240"/>
              </a:spcBef>
              <a:spcAft>
                <a:spcPts val="0"/>
              </a:spcAft>
              <a:buSzPts val="840"/>
              <a:buChar char="●"/>
            </a:pPr>
            <a:r>
              <a:rPr lang="en-US" sz="1200"/>
              <a:t>Goldmann ging davon aus, dass die CCT bei etwa 520 µm liegt, mit geringen Schwankungen.</a:t>
            </a:r>
            <a:endParaRPr sz="1200">
              <a:solidFill>
                <a:srgbClr val="BFBFBF"/>
              </a:solidFill>
            </a:endParaRPr>
          </a:p>
          <a:p>
            <a:pPr marL="987425" lvl="2" indent="-293688" algn="l" rtl="0">
              <a:lnSpc>
                <a:spcPct val="90000"/>
              </a:lnSpc>
              <a:spcBef>
                <a:spcPts val="240"/>
              </a:spcBef>
              <a:spcAft>
                <a:spcPts val="0"/>
              </a:spcAft>
              <a:buSzPts val="840"/>
              <a:buChar char="●"/>
            </a:pPr>
            <a:r>
              <a:rPr lang="en-US" sz="1200">
                <a:solidFill>
                  <a:srgbClr val="0000FF"/>
                </a:solidFill>
              </a:rPr>
              <a:t>Wenn die beiden Halbkreise (Mires) korrekt aufeinander ausgerichtet sind, hat die abgeflachte Hornhautfläche einen Durchmesser von 3,06 mm.</a:t>
            </a:r>
            <a:endParaRPr baseline="30000">
              <a:solidFill>
                <a:srgbClr val="0000FF"/>
              </a:solidFill>
            </a:endParaRPr>
          </a:p>
          <a:p>
            <a:pPr marL="987425" lvl="2" indent="-191453" algn="l" rtl="0">
              <a:lnSpc>
                <a:spcPct val="90000"/>
              </a:lnSpc>
              <a:spcBef>
                <a:spcPts val="460"/>
              </a:spcBef>
              <a:spcAft>
                <a:spcPts val="0"/>
              </a:spcAft>
              <a:buSzPts val="1610"/>
              <a:buNone/>
            </a:pPr>
            <a:endParaRPr/>
          </a:p>
        </p:txBody>
      </p:sp>
      <p:sp>
        <p:nvSpPr>
          <p:cNvPr id="560" name="Google Shape;560;p2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21</a:t>
            </a:fld>
            <a:endParaRPr sz="1000" b="0" i="0" u="none" strike="noStrike" cap="none">
              <a:solidFill>
                <a:schemeClr val="dk1"/>
              </a:solidFill>
              <a:latin typeface="Arial"/>
              <a:ea typeface="Arial"/>
              <a:cs typeface="Arial"/>
              <a:sym typeface="Arial"/>
            </a:endParaRPr>
          </a:p>
        </p:txBody>
      </p:sp>
      <p:sp>
        <p:nvSpPr>
          <p:cNvPr id="561" name="Google Shape;561;p21"/>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Arial"/>
                <a:ea typeface="Arial"/>
                <a:cs typeface="Arial"/>
                <a:sym typeface="Arial"/>
              </a:rPr>
              <a:t>Applanationstonometrie</a:t>
            </a:r>
            <a:endParaRPr/>
          </a:p>
        </p:txBody>
      </p:sp>
      <p:sp>
        <p:nvSpPr>
          <p:cNvPr id="562" name="Google Shape;562;p21"/>
          <p:cNvSpPr txBox="1"/>
          <p:nvPr/>
        </p:nvSpPr>
        <p:spPr>
          <a:xfrm>
            <a:off x="3298269" y="6477000"/>
            <a:ext cx="2544286" cy="27699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0" i="1" u="none" strike="noStrike" cap="none">
                <a:solidFill>
                  <a:schemeClr val="dk1"/>
                </a:solidFill>
                <a:latin typeface="Arial"/>
                <a:ea typeface="Arial"/>
                <a:cs typeface="Arial"/>
                <a:sym typeface="Arial"/>
              </a:rPr>
              <a:t>Keine Frage – fahren Sie fort, wenn Sie bereit sind</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22"/>
          <p:cNvSpPr/>
          <p:nvPr/>
        </p:nvSpPr>
        <p:spPr>
          <a:xfrm>
            <a:off x="2171700" y="5066901"/>
            <a:ext cx="4648200" cy="762000"/>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lvl="0" algn="ctr"/>
            <a:r>
              <a:rPr lang="en-US" sz="1800" dirty="0">
                <a:solidFill>
                  <a:schemeClr val="tx1"/>
                </a:solidFill>
              </a:rPr>
              <a:t>(</a:t>
            </a:r>
            <a:r>
              <a:rPr lang="en-US" sz="1800" dirty="0" err="1">
                <a:solidFill>
                  <a:schemeClr val="tx1"/>
                </a:solidFill>
              </a:rPr>
              <a:t>bei</a:t>
            </a:r>
            <a:r>
              <a:rPr lang="en-US" sz="1800" dirty="0">
                <a:solidFill>
                  <a:schemeClr val="tx1"/>
                </a:solidFill>
              </a:rPr>
              <a:t> der </a:t>
            </a:r>
            <a:r>
              <a:rPr lang="en-US" sz="1800" dirty="0" err="1">
                <a:solidFill>
                  <a:schemeClr val="tx1"/>
                </a:solidFill>
              </a:rPr>
              <a:t>Annahme</a:t>
            </a:r>
            <a:r>
              <a:rPr lang="en-US" sz="1800" dirty="0">
                <a:solidFill>
                  <a:schemeClr val="tx1"/>
                </a:solidFill>
              </a:rPr>
              <a:t>, die CCT </a:t>
            </a:r>
            <a:r>
              <a:rPr lang="en-US" sz="1800" dirty="0" err="1">
                <a:solidFill>
                  <a:schemeClr val="tx1"/>
                </a:solidFill>
              </a:rPr>
              <a:t>liegt</a:t>
            </a:r>
            <a:r>
              <a:rPr lang="en-US" sz="1800" dirty="0">
                <a:solidFill>
                  <a:schemeClr val="tx1"/>
                </a:solidFill>
              </a:rPr>
              <a:t> </a:t>
            </a:r>
            <a:r>
              <a:rPr lang="en-US" sz="1800" dirty="0" err="1">
                <a:solidFill>
                  <a:schemeClr val="tx1"/>
                </a:solidFill>
              </a:rPr>
              <a:t>bei</a:t>
            </a:r>
            <a:r>
              <a:rPr lang="en-US" sz="1800" dirty="0">
                <a:solidFill>
                  <a:schemeClr val="tx1"/>
                </a:solidFill>
              </a:rPr>
              <a:t> 520µm)</a:t>
            </a:r>
            <a:endParaRPr sz="1800" b="0" i="0" u="none" strike="noStrike" cap="none" dirty="0">
              <a:solidFill>
                <a:schemeClr val="tx1"/>
              </a:solidFill>
              <a:latin typeface="Arial"/>
              <a:ea typeface="Arial"/>
              <a:cs typeface="Arial"/>
              <a:sym typeface="Arial"/>
            </a:endParaRPr>
          </a:p>
        </p:txBody>
      </p:sp>
      <p:sp>
        <p:nvSpPr>
          <p:cNvPr id="576" name="Google Shape;576;p22"/>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577" name="Google Shape;577;p22"/>
          <p:cNvSpPr/>
          <p:nvPr/>
        </p:nvSpPr>
        <p:spPr>
          <a:xfrm>
            <a:off x="2971800" y="1295400"/>
            <a:ext cx="19812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b="0" i="0" u="none" strike="noStrike" cap="none">
              <a:solidFill>
                <a:schemeClr val="dk1"/>
              </a:solidFill>
              <a:latin typeface="Arial"/>
              <a:ea typeface="Arial"/>
              <a:cs typeface="Arial"/>
              <a:sym typeface="Arial"/>
            </a:endParaRPr>
          </a:p>
        </p:txBody>
      </p:sp>
      <p:sp>
        <p:nvSpPr>
          <p:cNvPr id="578" name="Google Shape;578;p22"/>
          <p:cNvSpPr/>
          <p:nvPr/>
        </p:nvSpPr>
        <p:spPr>
          <a:xfrm>
            <a:off x="7315200" y="1295400"/>
            <a:ext cx="2286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579" name="Google Shape;579;p22"/>
          <p:cNvSpPr/>
          <p:nvPr/>
        </p:nvSpPr>
        <p:spPr>
          <a:xfrm>
            <a:off x="7848600" y="1295400"/>
            <a:ext cx="3048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580" name="Google Shape;580;p22"/>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dirty="0" err="1">
                <a:solidFill>
                  <a:srgbClr val="BFBFBF"/>
                </a:solidFill>
              </a:rPr>
              <a:t>Basierend</a:t>
            </a:r>
            <a:r>
              <a:rPr lang="en-US" sz="1200" dirty="0">
                <a:solidFill>
                  <a:srgbClr val="BFBFBF"/>
                </a:solidFill>
              </a:rPr>
              <a:t> auf dem </a:t>
            </a:r>
            <a:r>
              <a:rPr lang="en-US" sz="1200" i="1" dirty="0" err="1">
                <a:solidFill>
                  <a:srgbClr val="BFBFBF"/>
                </a:solidFill>
              </a:rPr>
              <a:t>Im</a:t>
            </a:r>
            <a:r>
              <a:rPr lang="en-US" sz="1200" dirty="0" err="1">
                <a:solidFill>
                  <a:srgbClr val="BFBFBF"/>
                </a:solidFill>
              </a:rPr>
              <a:t>Der</a:t>
            </a:r>
            <a:r>
              <a:rPr lang="en-US" sz="1200" dirty="0">
                <a:solidFill>
                  <a:srgbClr val="BFBFBF"/>
                </a:solidFill>
              </a:rPr>
              <a:t> Druck </a:t>
            </a:r>
            <a:r>
              <a:rPr lang="en-US" sz="1200" dirty="0" err="1">
                <a:solidFill>
                  <a:srgbClr val="BFBFBF"/>
                </a:solidFill>
              </a:rPr>
              <a:t>innerhalb</a:t>
            </a:r>
            <a:r>
              <a:rPr lang="en-US" sz="1200" dirty="0">
                <a:solidFill>
                  <a:srgbClr val="BFBFBF"/>
                </a:solidFill>
              </a:rPr>
              <a:t> </a:t>
            </a:r>
            <a:r>
              <a:rPr lang="en-US" sz="1200" dirty="0" err="1">
                <a:solidFill>
                  <a:srgbClr val="BFBFBF"/>
                </a:solidFill>
              </a:rPr>
              <a:t>einer</a:t>
            </a:r>
            <a:r>
              <a:rPr lang="en-US" sz="1200" dirty="0">
                <a:solidFill>
                  <a:srgbClr val="BFBFBF"/>
                </a:solidFill>
              </a:rPr>
              <a:t> Kugel </a:t>
            </a:r>
            <a:r>
              <a:rPr lang="en-US" sz="1200" dirty="0" err="1">
                <a:solidFill>
                  <a:srgbClr val="BFBFBF"/>
                </a:solidFill>
              </a:rPr>
              <a:t>ist</a:t>
            </a:r>
            <a:r>
              <a:rPr lang="en-US" sz="1200" dirty="0">
                <a:solidFill>
                  <a:srgbClr val="BFBFBF"/>
                </a:solidFill>
              </a:rPr>
              <a:t> </a:t>
            </a:r>
            <a:r>
              <a:rPr lang="en-US" sz="1200" dirty="0" err="1">
                <a:solidFill>
                  <a:srgbClr val="BFBFBF"/>
                </a:solidFill>
              </a:rPr>
              <a:t>gleich</a:t>
            </a:r>
            <a:r>
              <a:rPr lang="en-US" sz="1200" dirty="0">
                <a:solidFill>
                  <a:srgbClr val="BFBFBF"/>
                </a:solidFill>
              </a:rPr>
              <a:t> der Kraft, die </a:t>
            </a:r>
            <a:r>
              <a:rPr lang="en-US" sz="1200" dirty="0" err="1">
                <a:solidFill>
                  <a:srgbClr val="BFBFBF"/>
                </a:solidFill>
              </a:rPr>
              <a:t>zum</a:t>
            </a:r>
            <a:r>
              <a:rPr lang="en-US" sz="1200" dirty="0">
                <a:solidFill>
                  <a:srgbClr val="BFBFBF"/>
                </a:solidFill>
              </a:rPr>
              <a:t> </a:t>
            </a:r>
            <a:r>
              <a:rPr lang="en-US" sz="1200" dirty="0" err="1">
                <a:solidFill>
                  <a:srgbClr val="BFBFBF"/>
                </a:solidFill>
              </a:rPr>
              <a:t>Abflachen</a:t>
            </a:r>
            <a:r>
              <a:rPr lang="en-US" sz="1200" dirty="0">
                <a:solidFill>
                  <a:srgbClr val="BFBFBF"/>
                </a:solidFill>
              </a:rPr>
              <a:t> </a:t>
            </a:r>
            <a:r>
              <a:rPr lang="en-US" sz="1200" dirty="0" err="1">
                <a:solidFill>
                  <a:srgbClr val="BFBFBF"/>
                </a:solidFill>
              </a:rPr>
              <a:t>ihrer</a:t>
            </a:r>
            <a:r>
              <a:rPr lang="en-US" sz="1200" dirty="0">
                <a:solidFill>
                  <a:srgbClr val="BFBFBF"/>
                </a:solidFill>
              </a:rPr>
              <a:t> </a:t>
            </a:r>
            <a:r>
              <a:rPr lang="en-US" sz="1200" dirty="0" err="1">
                <a:solidFill>
                  <a:srgbClr val="BFBFBF"/>
                </a:solidFill>
              </a:rPr>
              <a:t>Oberfläche</a:t>
            </a:r>
            <a:r>
              <a:rPr lang="en-US" sz="1200" dirty="0">
                <a:solidFill>
                  <a:srgbClr val="BFBFBF"/>
                </a:solidFill>
              </a:rPr>
              <a:t> </a:t>
            </a:r>
            <a:r>
              <a:rPr lang="en-US" sz="1200" dirty="0" err="1">
                <a:solidFill>
                  <a:srgbClr val="BFBFBF"/>
                </a:solidFill>
              </a:rPr>
              <a:t>benötigt</a:t>
            </a:r>
            <a:r>
              <a:rPr lang="en-US" sz="1200" dirty="0">
                <a:solidFill>
                  <a:srgbClr val="BFBFBF"/>
                </a:solidFill>
              </a:rPr>
              <a:t> </a:t>
            </a:r>
            <a:r>
              <a:rPr lang="en-US" sz="1200" dirty="0" err="1">
                <a:solidFill>
                  <a:srgbClr val="BFBFBF"/>
                </a:solidFill>
              </a:rPr>
              <a:t>wird</a:t>
            </a:r>
            <a:r>
              <a:rPr lang="en-US" sz="1200" dirty="0">
                <a:solidFill>
                  <a:srgbClr val="BFBFBF"/>
                </a:solidFill>
              </a:rPr>
              <a:t>, </a:t>
            </a:r>
            <a:r>
              <a:rPr lang="en-US" sz="1200" dirty="0" err="1">
                <a:solidFill>
                  <a:srgbClr val="BFBFBF"/>
                </a:solidFill>
              </a:rPr>
              <a:t>dividiert</a:t>
            </a:r>
            <a:r>
              <a:rPr lang="en-US" sz="1200" dirty="0">
                <a:solidFill>
                  <a:srgbClr val="BFBFBF"/>
                </a:solidFill>
              </a:rPr>
              <a:t> </a:t>
            </a:r>
            <a:r>
              <a:rPr lang="en-US" sz="1200" dirty="0" err="1">
                <a:solidFill>
                  <a:srgbClr val="BFBFBF"/>
                </a:solidFill>
              </a:rPr>
              <a:t>durch</a:t>
            </a:r>
            <a:r>
              <a:rPr lang="en-US" sz="1200" dirty="0">
                <a:solidFill>
                  <a:srgbClr val="BFBFBF"/>
                </a:solidFill>
              </a:rPr>
              <a:t> die </a:t>
            </a:r>
            <a:r>
              <a:rPr lang="en-US" sz="1200" dirty="0" err="1">
                <a:solidFill>
                  <a:srgbClr val="BFBFBF"/>
                </a:solidFill>
              </a:rPr>
              <a:t>Fläche</a:t>
            </a:r>
            <a:r>
              <a:rPr lang="en-US" sz="1200" dirty="0">
                <a:solidFill>
                  <a:srgbClr val="BFBFBF"/>
                </a:solidFill>
              </a:rPr>
              <a:t>, </a:t>
            </a:r>
            <a:r>
              <a:rPr lang="en-US" sz="1200" dirty="0" err="1">
                <a:solidFill>
                  <a:srgbClr val="BFBFBF"/>
                </a:solidFill>
              </a:rPr>
              <a:t>über</a:t>
            </a:r>
            <a:r>
              <a:rPr lang="en-US" sz="1200" dirty="0">
                <a:solidFill>
                  <a:srgbClr val="BFBFBF"/>
                </a:solidFill>
              </a:rPr>
              <a:t> die die </a:t>
            </a:r>
            <a:r>
              <a:rPr lang="en-US" sz="1200" dirty="0" err="1">
                <a:solidFill>
                  <a:srgbClr val="BFBFBF"/>
                </a:solidFill>
              </a:rPr>
              <a:t>Abflachung</a:t>
            </a:r>
            <a:r>
              <a:rPr lang="en-US" sz="1200" dirty="0">
                <a:solidFill>
                  <a:srgbClr val="BFBFBF"/>
                </a:solidFill>
              </a:rPr>
              <a:t> </a:t>
            </a:r>
            <a:r>
              <a:rPr lang="en-US" sz="1200"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0"/>
                  </a:ext>
                </a:extLst>
              </a:rPr>
              <a:t>erfolgt</a:t>
            </a:r>
            <a:r>
              <a:rPr lang="en-US" sz="1200" dirty="0">
                <a:solidFill>
                  <a:srgbClr val="BFBFBF"/>
                </a:solidFill>
              </a:rPr>
              <a:t>.</a:t>
            </a:r>
            <a:endParaRPr sz="2600" dirty="0">
              <a:solidFill>
                <a:srgbClr val="BFBFBF"/>
              </a:solidFill>
            </a:endParaRPr>
          </a:p>
          <a:p>
            <a:pPr marL="342900" lvl="0" indent="-316230" algn="l" rtl="0">
              <a:lnSpc>
                <a:spcPct val="90000"/>
              </a:lnSpc>
              <a:spcBef>
                <a:spcPts val="240"/>
              </a:spcBef>
              <a:spcAft>
                <a:spcPts val="0"/>
              </a:spcAft>
              <a:buClr>
                <a:srgbClr val="BFBFBF"/>
              </a:buClr>
              <a:buSzPts val="840"/>
              <a:buChar char="●"/>
            </a:pPr>
            <a:r>
              <a:rPr lang="en-US" sz="1200" dirty="0">
                <a:solidFill>
                  <a:srgbClr val="BFBFBF"/>
                </a:solidFill>
              </a:rPr>
              <a:t>Das Modell </a:t>
            </a:r>
            <a:r>
              <a:rPr lang="en-US" sz="1200" dirty="0" err="1">
                <a:solidFill>
                  <a:srgbClr val="BFBFBF"/>
                </a:solidFill>
              </a:rPr>
              <a:t>geht</a:t>
            </a:r>
            <a:r>
              <a:rPr lang="en-US" sz="1200" dirty="0">
                <a:solidFill>
                  <a:srgbClr val="BFBFBF"/>
                </a:solidFill>
              </a:rPr>
              <a:t> </a:t>
            </a:r>
            <a:r>
              <a:rPr lang="en-US" sz="1200" dirty="0" err="1">
                <a:solidFill>
                  <a:srgbClr val="BFBFBF"/>
                </a:solidFill>
              </a:rPr>
              <a:t>davon</a:t>
            </a:r>
            <a:r>
              <a:rPr lang="en-US" sz="1200" dirty="0">
                <a:solidFill>
                  <a:srgbClr val="BFBFBF"/>
                </a:solidFill>
              </a:rPr>
              <a:t> </a:t>
            </a:r>
            <a:r>
              <a:rPr lang="en-US" sz="1200" dirty="0" err="1">
                <a:solidFill>
                  <a:srgbClr val="BFBFBF"/>
                </a:solidFill>
              </a:rPr>
              <a:t>aus</a:t>
            </a:r>
            <a:r>
              <a:rPr lang="en-US" sz="1200" dirty="0">
                <a:solidFill>
                  <a:srgbClr val="BFBFBF"/>
                </a:solidFill>
              </a:rPr>
              <a:t>, </a:t>
            </a:r>
            <a:r>
              <a:rPr lang="en-US" sz="1200" dirty="0" err="1">
                <a:solidFill>
                  <a:srgbClr val="BFBFBF"/>
                </a:solidFill>
              </a:rPr>
              <a:t>dass</a:t>
            </a:r>
            <a:r>
              <a:rPr lang="en-US" sz="1200" dirty="0">
                <a:solidFill>
                  <a:srgbClr val="BFBFBF"/>
                </a:solidFill>
              </a:rPr>
              <a:t> die </a:t>
            </a:r>
            <a:r>
              <a:rPr lang="en-US" sz="1200" dirty="0" err="1">
                <a:solidFill>
                  <a:srgbClr val="BFBFBF"/>
                </a:solidFill>
              </a:rPr>
              <a:t>Oberfläche</a:t>
            </a:r>
            <a:r>
              <a:rPr lang="en-US" sz="1200" dirty="0">
                <a:solidFill>
                  <a:srgbClr val="BFBFBF"/>
                </a:solidFill>
              </a:rPr>
              <a:t> </a:t>
            </a:r>
            <a:r>
              <a:rPr lang="en-US" sz="1200" dirty="0" err="1">
                <a:solidFill>
                  <a:srgbClr val="BFBFBF"/>
                </a:solidFill>
              </a:rPr>
              <a:t>unendlich</a:t>
            </a:r>
            <a:r>
              <a:rPr lang="en-US" sz="1200" dirty="0">
                <a:solidFill>
                  <a:srgbClr val="BFBFBF"/>
                </a:solidFill>
              </a:rPr>
              <a:t> </a:t>
            </a:r>
            <a:r>
              <a:rPr lang="en-US" sz="1200" dirty="0" err="1">
                <a:solidFill>
                  <a:srgbClr val="BFBFBF"/>
                </a:solidFill>
              </a:rPr>
              <a:t>dünn</a:t>
            </a:r>
            <a:r>
              <a:rPr lang="en-US" sz="1200" dirty="0">
                <a:solidFill>
                  <a:srgbClr val="BFBFBF"/>
                </a:solidFill>
              </a:rPr>
              <a:t> und </a:t>
            </a:r>
            <a:r>
              <a:rPr lang="en-US" sz="1200" dirty="0" err="1">
                <a:solidFill>
                  <a:srgbClr val="BFBFBF"/>
                </a:solidFill>
              </a:rPr>
              <a:t>trocken</a:t>
            </a:r>
            <a:r>
              <a:rPr lang="en-US" sz="1200" dirty="0">
                <a:solidFill>
                  <a:srgbClr val="BFBFBF"/>
                </a:solidFill>
              </a:rPr>
              <a:t> </a:t>
            </a:r>
            <a:r>
              <a:rPr lang="en-US" sz="1200" dirty="0" err="1">
                <a:solidFill>
                  <a:srgbClr val="BFBFBF"/>
                </a:solidFill>
              </a:rPr>
              <a:t>ist</a:t>
            </a:r>
            <a:r>
              <a:rPr lang="en-US" sz="1200" dirty="0">
                <a:solidFill>
                  <a:srgbClr val="BFBFBF"/>
                </a:solidFill>
              </a:rPr>
              <a:t> – die </a:t>
            </a:r>
            <a:r>
              <a:rPr lang="en-US" sz="1200" dirty="0" err="1">
                <a:solidFill>
                  <a:srgbClr val="BFBFBF"/>
                </a:solidFill>
              </a:rPr>
              <a:t>Hornhaut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jedoch</a:t>
            </a:r>
            <a:r>
              <a:rPr lang="en-US" sz="1200" dirty="0">
                <a:solidFill>
                  <a:srgbClr val="BFBFBF"/>
                </a:solidFill>
              </a:rPr>
              <a:t> </a:t>
            </a:r>
            <a:r>
              <a:rPr lang="en-US" sz="1200" dirty="0" err="1">
                <a:solidFill>
                  <a:srgbClr val="BFBFBF"/>
                </a:solidFill>
              </a:rPr>
              <a:t>weder</a:t>
            </a:r>
            <a:r>
              <a:rPr lang="en-US" sz="1200" dirty="0">
                <a:solidFill>
                  <a:srgbClr val="BFBFBF"/>
                </a:solidFill>
              </a:rPr>
              <a:t> das </a:t>
            </a:r>
            <a:r>
              <a:rPr lang="en-US" sz="1200" dirty="0" err="1">
                <a:solidFill>
                  <a:srgbClr val="BFBFBF"/>
                </a:solidFill>
              </a:rPr>
              <a:t>eine</a:t>
            </a:r>
            <a:r>
              <a:rPr lang="en-US" sz="1200" dirty="0">
                <a:solidFill>
                  <a:srgbClr val="BFBFBF"/>
                </a:solidFill>
              </a:rPr>
              <a:t> </a:t>
            </a:r>
            <a:r>
              <a:rPr lang="en-US" sz="1200" dirty="0" err="1">
                <a:solidFill>
                  <a:srgbClr val="BFBFBF"/>
                </a:solidFill>
              </a:rPr>
              <a:t>noch</a:t>
            </a:r>
            <a:r>
              <a:rPr lang="en-US" sz="1200" dirty="0">
                <a:solidFill>
                  <a:srgbClr val="BFBFBF"/>
                </a:solidFill>
              </a:rPr>
              <a:t> das </a:t>
            </a:r>
            <a:r>
              <a:rPr lang="en-US" sz="1200" dirty="0" err="1">
                <a:solidFill>
                  <a:srgbClr val="BFBFBF"/>
                </a:solidFill>
              </a:rPr>
              <a:t>andere</a:t>
            </a:r>
            <a:r>
              <a:rPr lang="en-US" sz="1200" dirty="0">
                <a:solidFill>
                  <a:srgbClr val="BFBFBF"/>
                </a:solidFill>
              </a:rPr>
              <a:t>.</a:t>
            </a:r>
            <a:endParaRPr sz="1200" dirty="0"/>
          </a:p>
          <a:p>
            <a:pPr marL="692150" lvl="1" indent="-320993" algn="l" rtl="0">
              <a:lnSpc>
                <a:spcPct val="90000"/>
              </a:lnSpc>
              <a:spcBef>
                <a:spcPts val="240"/>
              </a:spcBef>
              <a:spcAft>
                <a:spcPts val="0"/>
              </a:spcAft>
              <a:buClr>
                <a:srgbClr val="BFBFBF"/>
              </a:buClr>
              <a:buSzPts val="840"/>
              <a:buChar char="●"/>
            </a:pPr>
            <a:r>
              <a:rPr lang="en-US" sz="1200" dirty="0" err="1">
                <a:solidFill>
                  <a:srgbClr val="BFBFBF"/>
                </a:solidFill>
              </a:rPr>
              <a:t>größere</a:t>
            </a:r>
            <a:r>
              <a:rPr lang="en-US" sz="1200" dirty="0">
                <a:solidFill>
                  <a:srgbClr val="BFBFBF"/>
                </a:solidFill>
              </a:rPr>
              <a:t> </a:t>
            </a:r>
            <a:r>
              <a:rPr lang="en-US" sz="1200" dirty="0" err="1">
                <a:solidFill>
                  <a:srgbClr val="BFBFBF"/>
                </a:solidFill>
              </a:rPr>
              <a:t>Hornhaut</a:t>
            </a:r>
            <a:r>
              <a:rPr lang="en-US" sz="1200" dirty="0">
                <a:solidFill>
                  <a:srgbClr val="BFBFBF"/>
                </a:solidFill>
              </a:rPr>
              <a:t>-Dicke </a:t>
            </a:r>
            <a:r>
              <a:rPr lang="en-US" sz="1200" dirty="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1"/>
                  </a:ext>
                </a:extLst>
              </a:rPr>
              <a:t>-</a:t>
            </a:r>
            <a:r>
              <a:rPr lang="en-US" sz="1200" dirty="0">
                <a:solidFill>
                  <a:srgbClr val="BFBFBF"/>
                </a:solidFill>
              </a:rPr>
              <a:t>&gt; </a:t>
            </a:r>
            <a:r>
              <a:rPr lang="en-US" sz="1200" dirty="0" err="1">
                <a:solidFill>
                  <a:srgbClr val="BFBFBF"/>
                </a:solidFill>
              </a:rPr>
              <a:t>höherer</a:t>
            </a:r>
            <a:r>
              <a:rPr lang="en-US" sz="1200" dirty="0">
                <a:solidFill>
                  <a:srgbClr val="BFBFBF"/>
                </a:solidFill>
              </a:rPr>
              <a:t> Widerstand </a:t>
            </a:r>
            <a:r>
              <a:rPr lang="en-US" sz="1200" dirty="0" err="1">
                <a:solidFill>
                  <a:srgbClr val="BFBFBF"/>
                </a:solidFill>
              </a:rPr>
              <a:t>gegen</a:t>
            </a:r>
            <a:r>
              <a:rPr lang="en-US" sz="1200" dirty="0">
                <a:solidFill>
                  <a:srgbClr val="BFBFBF"/>
                </a:solidFill>
              </a:rPr>
              <a:t> die Applanation </a:t>
            </a:r>
            <a:r>
              <a:rPr lang="en-US" sz="1200" dirty="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2"/>
                  </a:ext>
                </a:extLst>
              </a:rPr>
              <a:t>-</a:t>
            </a:r>
            <a:r>
              <a:rPr lang="en-US" sz="1200" dirty="0">
                <a:solidFill>
                  <a:srgbClr val="BFBFBF"/>
                </a:solidFill>
              </a:rPr>
              <a:t>&gt; </a:t>
            </a:r>
            <a:r>
              <a:rPr lang="en-US" sz="1200" i="1" dirty="0" err="1">
                <a:solidFill>
                  <a:srgbClr val="BFBFBF"/>
                </a:solidFill>
              </a:rPr>
              <a:t>höher</a:t>
            </a:r>
            <a:r>
              <a:rPr lang="en-US" sz="1200" i="1" dirty="0">
                <a:solidFill>
                  <a:srgbClr val="BFBFBF"/>
                </a:solidFill>
              </a:rPr>
              <a:t> </a:t>
            </a:r>
            <a:r>
              <a:rPr lang="en-US" sz="1200" i="1" dirty="0" err="1">
                <a:solidFill>
                  <a:srgbClr val="BFBFBF"/>
                </a:solidFill>
              </a:rPr>
              <a:t>gemessener</a:t>
            </a:r>
            <a:r>
              <a:rPr lang="en-US" sz="1200" i="1" dirty="0">
                <a:solidFill>
                  <a:srgbClr val="BFBFBF"/>
                </a:solidFill>
              </a:rPr>
              <a:t> </a:t>
            </a:r>
            <a:r>
              <a:rPr lang="en-US" sz="1200" dirty="0" err="1">
                <a:solidFill>
                  <a:srgbClr val="BFBFBF"/>
                </a:solidFill>
              </a:rPr>
              <a:t>Augendruck</a:t>
            </a:r>
            <a:endParaRPr sz="1200" dirty="0">
              <a:solidFill>
                <a:srgbClr val="BFBFBF"/>
              </a:solidFill>
            </a:endParaRPr>
          </a:p>
          <a:p>
            <a:pPr marL="692150" lvl="1" indent="-320993" algn="l" rtl="0">
              <a:lnSpc>
                <a:spcPct val="90000"/>
              </a:lnSpc>
              <a:spcBef>
                <a:spcPts val="240"/>
              </a:spcBef>
              <a:spcAft>
                <a:spcPts val="0"/>
              </a:spcAft>
              <a:buClr>
                <a:srgbClr val="B2B2B2"/>
              </a:buClr>
              <a:buSzPts val="840"/>
              <a:buChar char="●"/>
            </a:pPr>
            <a:r>
              <a:rPr lang="en-US" sz="1200" dirty="0" err="1">
                <a:solidFill>
                  <a:srgbClr val="B2B2B2"/>
                </a:solidFill>
              </a:rPr>
              <a:t>Tränenfilm</a:t>
            </a:r>
            <a:r>
              <a:rPr lang="en-US" sz="1200" dirty="0">
                <a:solidFill>
                  <a:srgbClr val="B2B2B2"/>
                </a:solidFill>
              </a:rPr>
              <a:t> -&gt; </a:t>
            </a:r>
            <a:r>
              <a:rPr lang="en-US" sz="1200" dirty="0" err="1">
                <a:solidFill>
                  <a:srgbClr val="B2B2B2"/>
                </a:solidFill>
              </a:rPr>
              <a:t>Kapillarwirkung</a:t>
            </a:r>
            <a:r>
              <a:rPr lang="en-US" sz="1200" dirty="0">
                <a:solidFill>
                  <a:srgbClr val="B2B2B2"/>
                </a:solidFill>
              </a:rPr>
              <a:t> -&gt; </a:t>
            </a:r>
            <a:r>
              <a:rPr lang="en-US" sz="1200" i="1" dirty="0" err="1">
                <a:solidFill>
                  <a:srgbClr val="B2B2B2"/>
                </a:solidFill>
              </a:rPr>
              <a:t>niedriger</a:t>
            </a:r>
            <a:r>
              <a:rPr lang="en-US" sz="1200" i="1" dirty="0">
                <a:solidFill>
                  <a:srgbClr val="B2B2B2"/>
                </a:solidFill>
              </a:rPr>
              <a:t> </a:t>
            </a:r>
            <a:r>
              <a:rPr lang="en-US" sz="1200" dirty="0" err="1">
                <a:solidFill>
                  <a:srgbClr val="B2B2B2"/>
                </a:solidFill>
              </a:rPr>
              <a:t>gemessener</a:t>
            </a:r>
            <a:r>
              <a:rPr lang="en-US" sz="1200" dirty="0">
                <a:solidFill>
                  <a:srgbClr val="B2B2B2"/>
                </a:solidFill>
              </a:rPr>
              <a:t> </a:t>
            </a:r>
            <a:r>
              <a:rPr lang="en-US" sz="1200" dirty="0" err="1">
                <a:solidFill>
                  <a:srgbClr val="B2B2B2"/>
                </a:solidFill>
              </a:rPr>
              <a:t>Augeninnendruck</a:t>
            </a:r>
            <a:endParaRPr sz="1200" dirty="0">
              <a:solidFill>
                <a:srgbClr val="BFBFBF"/>
              </a:solidFill>
            </a:endParaRPr>
          </a:p>
          <a:p>
            <a:pPr marL="342900" lvl="0" indent="-316230" algn="l" rtl="0">
              <a:lnSpc>
                <a:spcPct val="90000"/>
              </a:lnSpc>
              <a:spcBef>
                <a:spcPts val="240"/>
              </a:spcBef>
              <a:spcAft>
                <a:spcPts val="0"/>
              </a:spcAft>
              <a:buClr>
                <a:schemeClr val="accent2"/>
              </a:buClr>
              <a:buSzPts val="840"/>
              <a:buChar char="●"/>
            </a:pPr>
            <a:r>
              <a:rPr lang="en-US" sz="1200" dirty="0"/>
              <a:t>Dr. Goldmann </a:t>
            </a:r>
            <a:r>
              <a:rPr lang="en-US" sz="1200" dirty="0" err="1"/>
              <a:t>stellte</a:t>
            </a:r>
            <a:r>
              <a:rPr lang="en-US" sz="1200" dirty="0"/>
              <a:t> fest, </a:t>
            </a:r>
            <a:r>
              <a:rPr lang="en-US" sz="1200" dirty="0" err="1"/>
              <a:t>dass</a:t>
            </a:r>
            <a:r>
              <a:rPr lang="en-US" sz="1200" dirty="0"/>
              <a:t> </a:t>
            </a:r>
            <a:r>
              <a:rPr lang="en-US" sz="1200" dirty="0" err="1"/>
              <a:t>bei</a:t>
            </a:r>
            <a:r>
              <a:rPr lang="en-US" sz="1200" dirty="0"/>
              <a:t> </a:t>
            </a:r>
            <a:r>
              <a:rPr lang="en-US" sz="1200" dirty="0" err="1"/>
              <a:t>einem</a:t>
            </a:r>
            <a:r>
              <a:rPr lang="en-US" sz="1200" dirty="0"/>
              <a:t> </a:t>
            </a:r>
            <a:r>
              <a:rPr lang="en-US" sz="1200" dirty="0" err="1"/>
              <a:t>Applanationsdurchmesser</a:t>
            </a:r>
            <a:r>
              <a:rPr lang="en-US" sz="1200" dirty="0"/>
              <a:t> von </a:t>
            </a:r>
            <a:r>
              <a:rPr lang="en-US" sz="1200" dirty="0">
                <a:solidFill>
                  <a:srgbClr val="0000FF"/>
                </a:solidFill>
              </a:rPr>
              <a:t>3,06 mm </a:t>
            </a:r>
            <a:r>
              <a:rPr lang="en-US" sz="1200" dirty="0"/>
              <a:t>die </a:t>
            </a:r>
            <a:r>
              <a:rPr lang="en-US" sz="1200" dirty="0" err="1"/>
              <a:t>Effekte</a:t>
            </a:r>
            <a:r>
              <a:rPr lang="en-US" sz="1200" dirty="0"/>
              <a:t> der </a:t>
            </a:r>
            <a:r>
              <a:rPr lang="en-US" sz="1200" dirty="0" err="1"/>
              <a:t>Kapillaranziehung</a:t>
            </a:r>
            <a:r>
              <a:rPr lang="en-US" sz="1200" dirty="0"/>
              <a:t> des </a:t>
            </a:r>
            <a:r>
              <a:rPr lang="en-US" sz="1200" dirty="0" err="1"/>
              <a:t>Tränenfilms</a:t>
            </a:r>
            <a:r>
              <a:rPr lang="en-US" sz="1200" dirty="0"/>
              <a:t> und des </a:t>
            </a:r>
            <a:r>
              <a:rPr lang="en-US" sz="1200" dirty="0" err="1"/>
              <a:t>Widerstands</a:t>
            </a:r>
            <a:r>
              <a:rPr lang="en-US" sz="1200" dirty="0"/>
              <a:t> </a:t>
            </a:r>
            <a:r>
              <a:rPr lang="en-US" sz="1200" dirty="0" err="1"/>
              <a:t>durch</a:t>
            </a:r>
            <a:r>
              <a:rPr lang="en-US" sz="1200" dirty="0"/>
              <a:t> die </a:t>
            </a:r>
            <a:r>
              <a:rPr lang="en-US" sz="1200" dirty="0" err="1"/>
              <a:t>Hornhautdicke</a:t>
            </a:r>
            <a:r>
              <a:rPr lang="en-US" sz="1200" dirty="0"/>
              <a:t> </a:t>
            </a:r>
            <a:r>
              <a:rPr lang="en-US" sz="1200" dirty="0" err="1"/>
              <a:t>einander</a:t>
            </a:r>
            <a:r>
              <a:rPr lang="en-US" sz="1200" dirty="0"/>
              <a:t> </a:t>
            </a:r>
            <a:r>
              <a:rPr lang="en-US" sz="1200" dirty="0" err="1"/>
              <a:t>ausgleichen</a:t>
            </a:r>
            <a:r>
              <a:rPr lang="en-US" sz="1200" dirty="0"/>
              <a:t> – </a:t>
            </a:r>
            <a:r>
              <a:rPr lang="en-US" sz="1200" dirty="0" err="1"/>
              <a:t>vorausgesetzt</a:t>
            </a:r>
            <a:r>
              <a:rPr lang="en-US" sz="1200" dirty="0"/>
              <a:t>, die </a:t>
            </a:r>
            <a:r>
              <a:rPr lang="en-US" sz="1200" dirty="0" err="1"/>
              <a:t>zentrale</a:t>
            </a:r>
            <a:r>
              <a:rPr lang="en-US" sz="1200" dirty="0"/>
              <a:t> </a:t>
            </a:r>
            <a:r>
              <a:rPr lang="en-US" sz="1200" dirty="0" err="1"/>
              <a:t>Hornhautdicke</a:t>
            </a:r>
            <a:r>
              <a:rPr lang="en-US" sz="1200" dirty="0"/>
              <a:t> </a:t>
            </a:r>
            <a:r>
              <a:rPr lang="en-US" sz="1200" dirty="0" err="1"/>
              <a:t>beträgt</a:t>
            </a:r>
            <a:r>
              <a:rPr lang="en-US" sz="1200" dirty="0"/>
              <a:t> </a:t>
            </a:r>
            <a:r>
              <a:rPr lang="en-US" sz="1200" dirty="0">
                <a:solidFill>
                  <a:srgbClr val="0000FF"/>
                </a:solidFill>
              </a:rPr>
              <a:t>520 µm</a:t>
            </a:r>
            <a:r>
              <a:rPr lang="en-US" sz="1200" dirty="0"/>
              <a:t>.</a:t>
            </a:r>
            <a:endParaRPr sz="1200" dirty="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dirty="0"/>
              <a:t>Goldmann </a:t>
            </a:r>
            <a:r>
              <a:rPr lang="en-US" sz="1200" dirty="0" err="1"/>
              <a:t>ging</a:t>
            </a:r>
            <a:r>
              <a:rPr lang="en-US" sz="1200" dirty="0"/>
              <a:t> </a:t>
            </a:r>
            <a:r>
              <a:rPr lang="en-US" sz="1200" dirty="0" err="1"/>
              <a:t>davon</a:t>
            </a:r>
            <a:r>
              <a:rPr lang="en-US" sz="1200" dirty="0"/>
              <a:t> </a:t>
            </a:r>
            <a:r>
              <a:rPr lang="en-US" sz="1200" dirty="0" err="1"/>
              <a:t>aus</a:t>
            </a:r>
            <a:r>
              <a:rPr lang="en-US" sz="1200" dirty="0"/>
              <a:t>, </a:t>
            </a:r>
            <a:r>
              <a:rPr lang="en-US" sz="1200" dirty="0" err="1"/>
              <a:t>dass</a:t>
            </a:r>
            <a:r>
              <a:rPr lang="en-US" sz="1200" dirty="0"/>
              <a:t> die CCT </a:t>
            </a:r>
            <a:r>
              <a:rPr lang="en-US" sz="1200" dirty="0" err="1"/>
              <a:t>bei</a:t>
            </a:r>
            <a:r>
              <a:rPr lang="en-US" sz="1200" dirty="0"/>
              <a:t> </a:t>
            </a:r>
            <a:r>
              <a:rPr lang="en-US" sz="1200" dirty="0" err="1"/>
              <a:t>etwa</a:t>
            </a:r>
            <a:r>
              <a:rPr lang="en-US" sz="1200" dirty="0"/>
              <a:t> 520 µm </a:t>
            </a:r>
            <a:r>
              <a:rPr lang="en-US" sz="1200" dirty="0" err="1"/>
              <a:t>liegt</a:t>
            </a:r>
            <a:r>
              <a:rPr lang="en-US" sz="1200" dirty="0"/>
              <a:t>, </a:t>
            </a:r>
            <a:r>
              <a:rPr lang="en-US" sz="1200" dirty="0" err="1"/>
              <a:t>mit</a:t>
            </a:r>
            <a:r>
              <a:rPr lang="en-US" sz="1200" dirty="0"/>
              <a:t> </a:t>
            </a:r>
            <a:r>
              <a:rPr lang="en-US" sz="1200" dirty="0" err="1"/>
              <a:t>geringen</a:t>
            </a:r>
            <a:r>
              <a:rPr lang="en-US" sz="1200" dirty="0"/>
              <a:t> </a:t>
            </a:r>
            <a:r>
              <a:rPr lang="en-US" sz="1200" dirty="0" err="1"/>
              <a:t>Schwankungen</a:t>
            </a:r>
            <a:r>
              <a:rPr lang="en-US" sz="1200" dirty="0"/>
              <a:t>.</a:t>
            </a:r>
            <a:endParaRPr sz="1200" dirty="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dirty="0">
                <a:solidFill>
                  <a:srgbClr val="0000FF"/>
                </a:solidFill>
              </a:rPr>
              <a:t>Wenn die </a:t>
            </a:r>
            <a:r>
              <a:rPr lang="en-US" sz="1200" dirty="0" err="1">
                <a:solidFill>
                  <a:srgbClr val="0000FF"/>
                </a:solidFill>
              </a:rPr>
              <a:t>beiden</a:t>
            </a:r>
            <a:r>
              <a:rPr lang="en-US" sz="1200" dirty="0">
                <a:solidFill>
                  <a:srgbClr val="0000FF"/>
                </a:solidFill>
              </a:rPr>
              <a:t> </a:t>
            </a:r>
            <a:r>
              <a:rPr lang="en-US" sz="1200" dirty="0" err="1">
                <a:solidFill>
                  <a:srgbClr val="0000FF"/>
                </a:solidFill>
              </a:rPr>
              <a:t>Halbkreise</a:t>
            </a:r>
            <a:r>
              <a:rPr lang="en-US" sz="1200" dirty="0">
                <a:solidFill>
                  <a:srgbClr val="0000FF"/>
                </a:solidFill>
              </a:rPr>
              <a:t> (Mires) </a:t>
            </a:r>
            <a:r>
              <a:rPr lang="en-US" sz="1200" dirty="0" err="1">
                <a:solidFill>
                  <a:srgbClr val="0000FF"/>
                </a:solidFill>
              </a:rPr>
              <a:t>korrekt</a:t>
            </a:r>
            <a:r>
              <a:rPr lang="en-US" sz="1200" dirty="0">
                <a:solidFill>
                  <a:srgbClr val="0000FF"/>
                </a:solidFill>
              </a:rPr>
              <a:t> </a:t>
            </a:r>
            <a:r>
              <a:rPr lang="en-US" sz="1200" dirty="0" err="1">
                <a:solidFill>
                  <a:srgbClr val="0000FF"/>
                </a:solidFill>
              </a:rPr>
              <a:t>aufeinander</a:t>
            </a:r>
            <a:r>
              <a:rPr lang="en-US" sz="1200" dirty="0">
                <a:solidFill>
                  <a:srgbClr val="0000FF"/>
                </a:solidFill>
              </a:rPr>
              <a:t> </a:t>
            </a:r>
            <a:r>
              <a:rPr lang="en-US" sz="1200" dirty="0" err="1">
                <a:solidFill>
                  <a:srgbClr val="0000FF"/>
                </a:solidFill>
              </a:rPr>
              <a:t>ausgerichtet</a:t>
            </a:r>
            <a:r>
              <a:rPr lang="en-US" sz="1200" dirty="0">
                <a:solidFill>
                  <a:srgbClr val="0000FF"/>
                </a:solidFill>
              </a:rPr>
              <a:t> </a:t>
            </a:r>
            <a:r>
              <a:rPr lang="en-US" sz="1200" dirty="0" err="1">
                <a:solidFill>
                  <a:srgbClr val="0000FF"/>
                </a:solidFill>
              </a:rPr>
              <a:t>sind</a:t>
            </a:r>
            <a:r>
              <a:rPr lang="en-US" sz="1200" dirty="0">
                <a:solidFill>
                  <a:srgbClr val="0000FF"/>
                </a:solidFill>
              </a:rPr>
              <a:t>, hat die </a:t>
            </a:r>
            <a:r>
              <a:rPr lang="en-US" sz="1200" dirty="0" err="1">
                <a:solidFill>
                  <a:srgbClr val="0000FF"/>
                </a:solidFill>
              </a:rPr>
              <a:t>abgeflachte</a:t>
            </a:r>
            <a:r>
              <a:rPr lang="en-US" sz="1200" dirty="0">
                <a:solidFill>
                  <a:srgbClr val="0000FF"/>
                </a:solidFill>
              </a:rPr>
              <a:t> </a:t>
            </a:r>
            <a:r>
              <a:rPr lang="en-US" sz="1200" dirty="0" err="1">
                <a:solidFill>
                  <a:srgbClr val="0000FF"/>
                </a:solidFill>
              </a:rPr>
              <a:t>Hornhautfläche</a:t>
            </a:r>
            <a:r>
              <a:rPr lang="en-US" sz="1200" dirty="0">
                <a:solidFill>
                  <a:srgbClr val="0000FF"/>
                </a:solidFill>
              </a:rPr>
              <a:t> </a:t>
            </a:r>
            <a:r>
              <a:rPr lang="en-US" sz="1200" dirty="0" err="1">
                <a:solidFill>
                  <a:srgbClr val="0000FF"/>
                </a:solidFill>
              </a:rPr>
              <a:t>einen</a:t>
            </a:r>
            <a:r>
              <a:rPr lang="en-US" sz="1200" dirty="0">
                <a:solidFill>
                  <a:srgbClr val="0000FF"/>
                </a:solidFill>
              </a:rPr>
              <a:t> </a:t>
            </a:r>
            <a:r>
              <a:rPr lang="en-US" sz="1200" dirty="0" err="1">
                <a:solidFill>
                  <a:srgbClr val="0000FF"/>
                </a:solidFill>
              </a:rPr>
              <a:t>Durchmesser</a:t>
            </a:r>
            <a:r>
              <a:rPr lang="en-US" sz="1200" dirty="0">
                <a:solidFill>
                  <a:srgbClr val="0000FF"/>
                </a:solidFill>
              </a:rPr>
              <a:t> von 3,06 mm.</a:t>
            </a:r>
            <a:endParaRPr sz="1200" i="1" dirty="0">
              <a:solidFill>
                <a:srgbClr val="BFBFBF"/>
              </a:solidFill>
            </a:endParaRPr>
          </a:p>
          <a:p>
            <a:pPr marL="987425" lvl="2" indent="-191453" algn="l" rtl="0">
              <a:lnSpc>
                <a:spcPct val="90000"/>
              </a:lnSpc>
              <a:spcBef>
                <a:spcPts val="460"/>
              </a:spcBef>
              <a:spcAft>
                <a:spcPts val="0"/>
              </a:spcAft>
              <a:buSzPts val="1610"/>
              <a:buNone/>
            </a:pPr>
            <a:endParaRPr dirty="0"/>
          </a:p>
        </p:txBody>
      </p:sp>
      <p:sp>
        <p:nvSpPr>
          <p:cNvPr id="581" name="Google Shape;581;p2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22</a:t>
            </a:fld>
            <a:endParaRPr sz="1000" b="0" i="0" u="none" strike="noStrike" cap="none">
              <a:solidFill>
                <a:schemeClr val="dk1"/>
              </a:solidFill>
              <a:latin typeface="Arial"/>
              <a:ea typeface="Arial"/>
              <a:cs typeface="Arial"/>
              <a:sym typeface="Arial"/>
            </a:endParaRPr>
          </a:p>
        </p:txBody>
      </p:sp>
      <p:sp>
        <p:nvSpPr>
          <p:cNvPr id="582" name="Google Shape;582;p22"/>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Arial"/>
                <a:ea typeface="Arial"/>
                <a:cs typeface="Arial"/>
                <a:sym typeface="Arial"/>
              </a:rPr>
              <a:t>Applanationstonometrie</a:t>
            </a:r>
            <a:endParaRPr/>
          </a:p>
        </p:txBody>
      </p:sp>
      <p:sp>
        <p:nvSpPr>
          <p:cNvPr id="583" name="Google Shape;583;p22"/>
          <p:cNvSpPr/>
          <p:nvPr/>
        </p:nvSpPr>
        <p:spPr>
          <a:xfrm>
            <a:off x="2133600" y="4953000"/>
            <a:ext cx="4724400" cy="914400"/>
          </a:xfrm>
          <a:prstGeom prst="frame">
            <a:avLst>
              <a:gd name="adj1" fmla="val 21920"/>
            </a:avLst>
          </a:prstGeom>
          <a:solidFill>
            <a:srgbClr val="9999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584" name="Google Shape;584;p22"/>
          <p:cNvSpPr txBox="1"/>
          <p:nvPr/>
        </p:nvSpPr>
        <p:spPr>
          <a:xfrm>
            <a:off x="1037230" y="236301"/>
            <a:ext cx="7165200" cy="35352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b="0" i="1" u="none" strike="noStrike" cap="none" dirty="0">
                <a:solidFill>
                  <a:schemeClr val="dk1"/>
                </a:solidFill>
                <a:latin typeface="Arial"/>
                <a:ea typeface="Arial"/>
                <a:cs typeface="Arial"/>
                <a:sym typeface="Arial"/>
              </a:rPr>
              <a:t>Dies </a:t>
            </a:r>
            <a:r>
              <a:rPr lang="en-US" sz="1200" b="0" i="1" u="none" strike="noStrike" cap="none" dirty="0" err="1">
                <a:solidFill>
                  <a:schemeClr val="dk1"/>
                </a:solidFill>
                <a:latin typeface="Arial"/>
                <a:ea typeface="Arial"/>
                <a:cs typeface="Arial"/>
                <a:sym typeface="Arial"/>
              </a:rPr>
              <a:t>bedeutet</a:t>
            </a:r>
            <a:r>
              <a:rPr lang="en-US" sz="1200" b="0" i="1" u="none" strike="noStrike" cap="none" dirty="0">
                <a:solidFill>
                  <a:schemeClr val="dk1"/>
                </a:solidFill>
                <a:latin typeface="Arial"/>
                <a:ea typeface="Arial"/>
                <a:cs typeface="Arial"/>
                <a:sym typeface="Arial"/>
              </a:rPr>
              <a:t>, </a:t>
            </a:r>
            <a:r>
              <a:rPr lang="en-US" sz="1200" b="0" i="1" u="none" strike="noStrike" cap="none" dirty="0" err="1">
                <a:solidFill>
                  <a:schemeClr val="dk1"/>
                </a:solidFill>
                <a:latin typeface="Arial"/>
                <a:ea typeface="Arial"/>
                <a:cs typeface="Arial"/>
                <a:sym typeface="Arial"/>
              </a:rPr>
              <a:t>dass</a:t>
            </a:r>
            <a:r>
              <a:rPr lang="en-US" sz="1200" b="0" i="1" u="none" strike="noStrike" cap="none" dirty="0">
                <a:solidFill>
                  <a:schemeClr val="dk1"/>
                </a:solidFill>
                <a:latin typeface="Arial"/>
                <a:ea typeface="Arial"/>
                <a:cs typeface="Arial"/>
                <a:sym typeface="Arial"/>
              </a:rPr>
              <a:t> Applanations-</a:t>
            </a:r>
            <a:r>
              <a:rPr lang="en-US" sz="1200" b="0" i="1" u="none" strike="noStrike" cap="none" dirty="0" err="1">
                <a:solidFill>
                  <a:schemeClr val="dk1"/>
                </a:solidFill>
                <a:latin typeface="Arial"/>
                <a:ea typeface="Arial"/>
                <a:cs typeface="Arial"/>
                <a:sym typeface="Arial"/>
              </a:rPr>
              <a:t>Augeninnendruckmessungen</a:t>
            </a:r>
            <a:r>
              <a:rPr lang="en-US" sz="1200" b="0" i="1" u="none" strike="noStrike" cap="none" dirty="0">
                <a:solidFill>
                  <a:schemeClr val="dk1"/>
                </a:solidFill>
                <a:latin typeface="Arial"/>
                <a:ea typeface="Arial"/>
                <a:cs typeface="Arial"/>
                <a:sym typeface="Arial"/>
              </a:rPr>
              <a:t> </a:t>
            </a:r>
            <a:r>
              <a:rPr lang="en-US" sz="1200" b="0" i="1" u="none" strike="noStrike" cap="none" dirty="0" err="1">
                <a:solidFill>
                  <a:schemeClr val="dk1"/>
                </a:solidFill>
                <a:latin typeface="Arial"/>
                <a:ea typeface="Arial"/>
                <a:cs typeface="Arial"/>
                <a:sym typeface="Arial"/>
              </a:rPr>
              <a:t>ungenau</a:t>
            </a:r>
            <a:r>
              <a:rPr lang="en-US" sz="1200" b="0" i="1" u="none" strike="noStrike" cap="none" dirty="0">
                <a:solidFill>
                  <a:schemeClr val="dk1"/>
                </a:solidFill>
                <a:latin typeface="Arial"/>
                <a:ea typeface="Arial"/>
                <a:cs typeface="Arial"/>
                <a:sym typeface="Arial"/>
              </a:rPr>
              <a:t> </a:t>
            </a:r>
            <a:r>
              <a:rPr lang="en-US" sz="1200" b="0" i="1" u="none" strike="noStrike" cap="none" dirty="0" err="1">
                <a:solidFill>
                  <a:schemeClr val="dk1"/>
                </a:solidFill>
                <a:latin typeface="Arial"/>
                <a:ea typeface="Arial"/>
                <a:cs typeface="Arial"/>
                <a:sym typeface="Arial"/>
              </a:rPr>
              <a:t>sind</a:t>
            </a:r>
            <a:r>
              <a:rPr lang="en-US" sz="1200" b="0" i="1" u="none" strike="noStrike" cap="none" dirty="0">
                <a:solidFill>
                  <a:schemeClr val="dk1"/>
                </a:solidFill>
                <a:latin typeface="Arial"/>
                <a:ea typeface="Arial"/>
                <a:cs typeface="Arial"/>
                <a:sym typeface="Arial"/>
              </a:rPr>
              <a:t>, </a:t>
            </a:r>
            <a:r>
              <a:rPr lang="en-US" sz="1200" b="0" i="1" u="none" strike="noStrike" cap="none" dirty="0" err="1">
                <a:solidFill>
                  <a:schemeClr val="dk1"/>
                </a:solidFill>
                <a:latin typeface="Arial"/>
                <a:ea typeface="Arial"/>
                <a:cs typeface="Arial"/>
                <a:sym typeface="Arial"/>
              </a:rPr>
              <a:t>wenn</a:t>
            </a:r>
            <a:r>
              <a:rPr lang="en-US" sz="1200" b="0" i="1" u="none" strike="noStrike" cap="none" dirty="0">
                <a:solidFill>
                  <a:schemeClr val="dk1"/>
                </a:solidFill>
                <a:latin typeface="Arial"/>
                <a:ea typeface="Arial"/>
                <a:cs typeface="Arial"/>
                <a:sym typeface="Arial"/>
              </a:rPr>
              <a:t> die CCT nicht 520 </a:t>
            </a:r>
            <a:r>
              <a:rPr lang="en-US" sz="1200" b="0" i="1" u="none" strike="noStrike" cap="none" dirty="0" err="1">
                <a:solidFill>
                  <a:schemeClr val="dk1"/>
                </a:solidFill>
                <a:latin typeface="Arial"/>
                <a:ea typeface="Arial"/>
                <a:cs typeface="Arial"/>
                <a:sym typeface="Arial"/>
              </a:rPr>
              <a:t>beträgt</a:t>
            </a:r>
            <a:r>
              <a:rPr lang="en-US" sz="1200" b="0" i="1" u="none" strike="noStrike" cap="none" dirty="0">
                <a:solidFill>
                  <a:schemeClr val="dk1"/>
                </a:solidFill>
                <a:latin typeface="Arial"/>
                <a:ea typeface="Arial"/>
                <a:cs typeface="Arial"/>
                <a:sym typeface="Arial"/>
              </a:rPr>
              <a:t>. </a:t>
            </a:r>
            <a:r>
              <a:rPr lang="en-US" sz="1200" b="0" i="1" u="none" strike="noStrike" cap="none" dirty="0" err="1">
                <a:solidFill>
                  <a:schemeClr val="dk1"/>
                </a:solidFill>
                <a:latin typeface="Arial"/>
                <a:ea typeface="Arial"/>
                <a:cs typeface="Arial"/>
                <a:sym typeface="Arial"/>
              </a:rPr>
              <a:t>Ist</a:t>
            </a:r>
            <a:r>
              <a:rPr lang="en-US" sz="1200" b="0" i="1" u="none" strike="noStrike" cap="none" dirty="0">
                <a:solidFill>
                  <a:schemeClr val="dk1"/>
                </a:solidFill>
                <a:latin typeface="Arial"/>
                <a:ea typeface="Arial"/>
                <a:cs typeface="Arial"/>
                <a:sym typeface="Arial"/>
              </a:rPr>
              <a:t> das der Fall?</a:t>
            </a:r>
            <a:endParaRPr sz="1600" i="1" dirty="0">
              <a:solidFill>
                <a:srgbClr val="FFCCFF"/>
              </a:solidFill>
              <a:latin typeface="Arial"/>
              <a:ea typeface="Arial"/>
              <a:cs typeface="Arial"/>
              <a:sym typeface="Arial"/>
            </a:endParaRPr>
          </a:p>
          <a:p>
            <a:pPr marL="0" marR="0" lvl="0" indent="0" algn="l" rtl="0">
              <a:spcBef>
                <a:spcPts val="0"/>
              </a:spcBef>
              <a:spcAft>
                <a:spcPts val="0"/>
              </a:spcAft>
              <a:buNone/>
            </a:pPr>
            <a:r>
              <a:rPr lang="en-US" sz="1200" dirty="0">
                <a:solidFill>
                  <a:srgbClr val="FFCCFF"/>
                </a:solidFill>
                <a:latin typeface="Arial"/>
                <a:ea typeface="Arial"/>
                <a:cs typeface="Arial"/>
                <a:sym typeface="Arial"/>
              </a:rPr>
              <a:t>Ja, das </a:t>
            </a:r>
            <a:r>
              <a:rPr lang="en-US" sz="1200" dirty="0" err="1">
                <a:solidFill>
                  <a:srgbClr val="FFCCFF"/>
                </a:solidFill>
                <a:latin typeface="Arial"/>
                <a:ea typeface="Arial"/>
                <a:cs typeface="Arial"/>
                <a:sym typeface="Arial"/>
              </a:rPr>
              <a:t>ist</a:t>
            </a:r>
            <a:r>
              <a:rPr lang="en-US" sz="1200" dirty="0">
                <a:solidFill>
                  <a:srgbClr val="FFCCFF"/>
                </a:solidFill>
                <a:latin typeface="Arial"/>
                <a:ea typeface="Arial"/>
                <a:cs typeface="Arial"/>
                <a:sym typeface="Arial"/>
              </a:rPr>
              <a:t> der Fall</a:t>
            </a:r>
            <a:endParaRPr dirty="0"/>
          </a:p>
          <a:p>
            <a:pPr marL="0" marR="0" lvl="0" indent="0" algn="l" rtl="0">
              <a:spcBef>
                <a:spcPts val="0"/>
              </a:spcBef>
              <a:spcAft>
                <a:spcPts val="0"/>
              </a:spcAft>
              <a:buNone/>
            </a:pPr>
            <a:endParaRPr sz="1600" i="1" dirty="0">
              <a:solidFill>
                <a:srgbClr val="FFCCFF"/>
              </a:solidFill>
              <a:latin typeface="Arial"/>
              <a:ea typeface="Arial"/>
              <a:cs typeface="Arial"/>
              <a:sym typeface="Arial"/>
            </a:endParaRPr>
          </a:p>
          <a:p>
            <a:pPr marL="0" marR="0" lvl="0" indent="0" algn="l" rtl="0">
              <a:spcBef>
                <a:spcPts val="0"/>
              </a:spcBef>
              <a:spcAft>
                <a:spcPts val="0"/>
              </a:spcAft>
              <a:buNone/>
            </a:pPr>
            <a:r>
              <a:rPr lang="en-US" sz="1200" i="1" dirty="0">
                <a:solidFill>
                  <a:srgbClr val="FFCCFF"/>
                </a:solidFill>
                <a:latin typeface="Arial"/>
                <a:ea typeface="Arial"/>
                <a:cs typeface="Arial"/>
                <a:sym typeface="Arial"/>
              </a:rPr>
              <a:t>In </a:t>
            </a:r>
            <a:r>
              <a:rPr lang="en-US" sz="1200" i="1" dirty="0" err="1">
                <a:solidFill>
                  <a:srgbClr val="FFCCFF"/>
                </a:solidFill>
                <a:latin typeface="Arial"/>
                <a:ea typeface="Arial"/>
                <a:cs typeface="Arial"/>
                <a:sym typeface="Arial"/>
              </a:rPr>
              <a:t>welche</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Richtung</a:t>
            </a:r>
            <a:r>
              <a:rPr lang="en-US" sz="1200" i="1" dirty="0">
                <a:solidFill>
                  <a:srgbClr val="FFCCFF"/>
                </a:solidFill>
                <a:latin typeface="Arial"/>
                <a:ea typeface="Arial"/>
                <a:cs typeface="Arial"/>
                <a:sym typeface="Arial"/>
              </a:rPr>
              <a:t>, d. h. </a:t>
            </a:r>
            <a:r>
              <a:rPr lang="en-US" sz="1200" i="1" dirty="0" err="1">
                <a:solidFill>
                  <a:srgbClr val="FFCCFF"/>
                </a:solidFill>
                <a:latin typeface="Arial"/>
                <a:ea typeface="Arial"/>
                <a:cs typeface="Arial"/>
                <a:sym typeface="Arial"/>
              </a:rPr>
              <a:t>zu</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hoch</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oder</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zu</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niedrig</a:t>
            </a:r>
            <a:r>
              <a:rPr lang="en-US" sz="1200" i="1" dirty="0">
                <a:solidFill>
                  <a:srgbClr val="FFCCFF"/>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FFCCFF"/>
                </a:solidFill>
                <a:latin typeface="Arial"/>
                <a:ea typeface="Arial"/>
                <a:cs typeface="Arial"/>
                <a:sym typeface="Arial"/>
              </a:rPr>
              <a:t>Das </a:t>
            </a:r>
            <a:r>
              <a:rPr lang="en-US" sz="1200" dirty="0" err="1">
                <a:solidFill>
                  <a:srgbClr val="FFCCFF"/>
                </a:solidFill>
                <a:latin typeface="Arial"/>
                <a:ea typeface="Arial"/>
                <a:cs typeface="Arial"/>
                <a:sym typeface="Arial"/>
              </a:rPr>
              <a:t>hängt</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davon</a:t>
            </a:r>
            <a:r>
              <a:rPr lang="en-US" sz="1200" dirty="0">
                <a:solidFill>
                  <a:srgbClr val="FFCCFF"/>
                </a:solidFill>
                <a:latin typeface="Arial"/>
                <a:ea typeface="Arial"/>
                <a:cs typeface="Arial"/>
                <a:sym typeface="Arial"/>
              </a:rPr>
              <a:t> ab – </a:t>
            </a:r>
            <a:r>
              <a:rPr lang="en-US" sz="1200" dirty="0" err="1">
                <a:solidFill>
                  <a:srgbClr val="FFCCFF"/>
                </a:solidFill>
                <a:latin typeface="Arial"/>
                <a:ea typeface="Arial"/>
                <a:cs typeface="Arial"/>
                <a:sym typeface="Arial"/>
              </a:rPr>
              <a:t>wenn</a:t>
            </a:r>
            <a:r>
              <a:rPr lang="en-US" sz="1200" dirty="0">
                <a:solidFill>
                  <a:srgbClr val="FFCCFF"/>
                </a:solidFill>
                <a:latin typeface="Arial"/>
                <a:ea typeface="Arial"/>
                <a:cs typeface="Arial"/>
                <a:sym typeface="Arial"/>
              </a:rPr>
              <a:t> die CCT &gt; 520 </a:t>
            </a:r>
            <a:r>
              <a:rPr lang="en-US" sz="1200" dirty="0" err="1">
                <a:solidFill>
                  <a:srgbClr val="FFCCFF"/>
                </a:solidFill>
                <a:latin typeface="Arial"/>
                <a:ea typeface="Arial"/>
                <a:cs typeface="Arial"/>
                <a:sym typeface="Arial"/>
              </a:rPr>
              <a:t>ist</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liegt</a:t>
            </a:r>
            <a:r>
              <a:rPr lang="en-US" sz="1200" dirty="0">
                <a:solidFill>
                  <a:srgbClr val="FFCCFF"/>
                </a:solidFill>
                <a:latin typeface="Arial"/>
                <a:ea typeface="Arial"/>
                <a:cs typeface="Arial"/>
                <a:sym typeface="Arial"/>
              </a:rPr>
              <a:t> der </a:t>
            </a:r>
            <a:r>
              <a:rPr lang="en-US" sz="1200" dirty="0" err="1">
                <a:solidFill>
                  <a:srgbClr val="FFCCFF"/>
                </a:solidFill>
                <a:latin typeface="Arial"/>
                <a:ea typeface="Arial"/>
                <a:cs typeface="Arial"/>
                <a:sym typeface="Arial"/>
              </a:rPr>
              <a:t>Messwert</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höher</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als</a:t>
            </a:r>
            <a:r>
              <a:rPr lang="en-US" sz="1200" dirty="0">
                <a:solidFill>
                  <a:srgbClr val="FFCCFF"/>
                </a:solidFill>
                <a:latin typeface="Arial"/>
                <a:ea typeface="Arial"/>
                <a:cs typeface="Arial"/>
                <a:sym typeface="Arial"/>
              </a:rPr>
              <a:t> der </a:t>
            </a:r>
            <a:r>
              <a:rPr lang="en-US" sz="1200" dirty="0" err="1">
                <a:solidFill>
                  <a:srgbClr val="FFCCFF"/>
                </a:solidFill>
                <a:latin typeface="Arial"/>
                <a:ea typeface="Arial"/>
                <a:cs typeface="Arial"/>
                <a:sym typeface="Arial"/>
              </a:rPr>
              <a:t>tatsächliche</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Augeninnendruck</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während</a:t>
            </a:r>
            <a:r>
              <a:rPr lang="en-US" sz="1200" dirty="0">
                <a:solidFill>
                  <a:srgbClr val="FFCCFF"/>
                </a:solidFill>
                <a:latin typeface="Arial"/>
                <a:ea typeface="Arial"/>
                <a:cs typeface="Arial"/>
                <a:sym typeface="Arial"/>
              </a:rPr>
              <a:t> er </a:t>
            </a:r>
            <a:r>
              <a:rPr lang="en-US" sz="1200" dirty="0" err="1">
                <a:solidFill>
                  <a:srgbClr val="FFCCFF"/>
                </a:solidFill>
                <a:latin typeface="Arial"/>
                <a:ea typeface="Arial"/>
                <a:cs typeface="Arial"/>
                <a:sym typeface="Arial"/>
              </a:rPr>
              <a:t>bei</a:t>
            </a:r>
            <a:r>
              <a:rPr lang="en-US" sz="1200" dirty="0">
                <a:solidFill>
                  <a:srgbClr val="FFCCFF"/>
                </a:solidFill>
                <a:latin typeface="Arial"/>
                <a:ea typeface="Arial"/>
                <a:cs typeface="Arial"/>
                <a:sym typeface="Arial"/>
              </a:rPr>
              <a:t> &lt; 520  </a:t>
            </a:r>
            <a:r>
              <a:rPr lang="en-US" sz="1200" dirty="0" err="1">
                <a:solidFill>
                  <a:srgbClr val="FFCCFF"/>
                </a:solidFill>
                <a:latin typeface="Arial"/>
                <a:ea typeface="Arial"/>
                <a:cs typeface="Arial"/>
                <a:sym typeface="Arial"/>
              </a:rPr>
              <a:t>niedriger</a:t>
            </a:r>
            <a:endParaRPr dirty="0"/>
          </a:p>
          <a:p>
            <a:pPr marL="0" marR="0" lvl="0" indent="0" algn="l" rtl="0">
              <a:spcBef>
                <a:spcPts val="0"/>
              </a:spcBef>
              <a:spcAft>
                <a:spcPts val="0"/>
              </a:spcAft>
              <a:buNone/>
            </a:pPr>
            <a:endParaRPr sz="1600" dirty="0">
              <a:solidFill>
                <a:srgbClr val="FFCCFF"/>
              </a:solidFill>
              <a:latin typeface="Arial"/>
              <a:ea typeface="Arial"/>
              <a:cs typeface="Arial"/>
              <a:sym typeface="Arial"/>
            </a:endParaRPr>
          </a:p>
          <a:p>
            <a:pPr marL="0" marR="0" lvl="0" indent="0" algn="l" rtl="0">
              <a:spcBef>
                <a:spcPts val="0"/>
              </a:spcBef>
              <a:spcAft>
                <a:spcPts val="0"/>
              </a:spcAft>
              <a:buNone/>
            </a:pPr>
            <a:r>
              <a:rPr lang="en-US" sz="1200" i="1" dirty="0" err="1">
                <a:solidFill>
                  <a:srgbClr val="FFCCFF"/>
                </a:solidFill>
                <a:latin typeface="Arial"/>
                <a:ea typeface="Arial"/>
                <a:cs typeface="Arial"/>
                <a:sym typeface="Arial"/>
              </a:rPr>
              <a:t>Warum</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verwenden</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wir</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dann</a:t>
            </a:r>
            <a:r>
              <a:rPr lang="en-US" sz="1200" i="1" dirty="0">
                <a:solidFill>
                  <a:srgbClr val="FFCCFF"/>
                </a:solidFill>
                <a:latin typeface="Arial"/>
                <a:ea typeface="Arial"/>
                <a:cs typeface="Arial"/>
                <a:sym typeface="Arial"/>
              </a:rPr>
              <a:t> nicht </a:t>
            </a:r>
            <a:r>
              <a:rPr lang="en-US" sz="1200" i="1" dirty="0" err="1">
                <a:solidFill>
                  <a:srgbClr val="FFCCFF"/>
                </a:solidFill>
                <a:latin typeface="Arial"/>
                <a:ea typeface="Arial"/>
                <a:cs typeface="Arial"/>
                <a:sym typeface="Arial"/>
              </a:rPr>
              <a:t>einfach</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einen</a:t>
            </a:r>
            <a:r>
              <a:rPr lang="en-US" sz="1200" i="1" dirty="0">
                <a:solidFill>
                  <a:srgbClr val="FFCCFF"/>
                </a:solidFill>
                <a:latin typeface="Arial"/>
                <a:ea typeface="Arial"/>
                <a:cs typeface="Arial"/>
                <a:sym typeface="Arial"/>
              </a:rPr>
              <a:t> „CCT-</a:t>
            </a:r>
            <a:r>
              <a:rPr lang="en-US" sz="1200" i="1" dirty="0" err="1">
                <a:solidFill>
                  <a:srgbClr val="FFCCFF"/>
                </a:solidFill>
                <a:latin typeface="Arial"/>
                <a:ea typeface="Arial"/>
                <a:cs typeface="Arial"/>
                <a:sym typeface="Arial"/>
              </a:rPr>
              <a:t>Korrekturfaktor</a:t>
            </a:r>
            <a:r>
              <a:rPr lang="en-US" sz="1200" i="1" dirty="0">
                <a:solidFill>
                  <a:srgbClr val="FFCCFF"/>
                </a:solidFill>
                <a:latin typeface="Arial"/>
                <a:ea typeface="Arial"/>
                <a:cs typeface="Arial"/>
                <a:sym typeface="Arial"/>
              </a:rPr>
              <a:t>“, um den </a:t>
            </a:r>
            <a:r>
              <a:rPr lang="en-US" sz="1200" i="1" dirty="0" err="1">
                <a:solidFill>
                  <a:srgbClr val="FFCCFF"/>
                </a:solidFill>
                <a:latin typeface="Arial"/>
                <a:ea typeface="Arial"/>
                <a:cs typeface="Arial"/>
                <a:sym typeface="Arial"/>
              </a:rPr>
              <a:t>mittels</a:t>
            </a:r>
            <a:r>
              <a:rPr lang="en-US" sz="1200" i="1" dirty="0">
                <a:solidFill>
                  <a:srgbClr val="FFCCFF"/>
                </a:solidFill>
                <a:latin typeface="Arial"/>
                <a:ea typeface="Arial"/>
                <a:cs typeface="Arial"/>
                <a:sym typeface="Arial"/>
              </a:rPr>
              <a:t> Applanation </a:t>
            </a:r>
            <a:r>
              <a:rPr lang="en-US" sz="1200" i="1" dirty="0" err="1">
                <a:solidFill>
                  <a:srgbClr val="FFCCFF"/>
                </a:solidFill>
                <a:latin typeface="Arial"/>
                <a:ea typeface="Arial"/>
                <a:cs typeface="Arial"/>
                <a:sym typeface="Arial"/>
              </a:rPr>
              <a:t>ermittelten</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Augeninnendruck</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anzupassen</a:t>
            </a:r>
            <a:r>
              <a:rPr lang="en-US" sz="1200" i="1" dirty="0">
                <a:solidFill>
                  <a:srgbClr val="FFCCFF"/>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FFCCFF"/>
                </a:solidFill>
                <a:latin typeface="Arial"/>
                <a:ea typeface="Arial"/>
                <a:cs typeface="Arial"/>
                <a:sym typeface="Arial"/>
              </a:rPr>
              <a:t>Weil die </a:t>
            </a:r>
            <a:r>
              <a:rPr lang="en-US" sz="1200" dirty="0" err="1">
                <a:solidFill>
                  <a:srgbClr val="FFCCFF"/>
                </a:solidFill>
                <a:latin typeface="Arial"/>
                <a:ea typeface="Arial"/>
                <a:cs typeface="Arial"/>
                <a:sym typeface="Arial"/>
              </a:rPr>
              <a:t>Beziehung</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zwischen</a:t>
            </a:r>
            <a:r>
              <a:rPr lang="en-US" sz="1200" dirty="0">
                <a:solidFill>
                  <a:srgbClr val="FFCCFF"/>
                </a:solidFill>
                <a:latin typeface="Arial"/>
                <a:ea typeface="Arial"/>
                <a:cs typeface="Arial"/>
                <a:sym typeface="Arial"/>
              </a:rPr>
              <a:t> CCT und dem </a:t>
            </a:r>
            <a:r>
              <a:rPr lang="en-US" sz="1200" dirty="0" err="1">
                <a:solidFill>
                  <a:srgbClr val="FFCCFF"/>
                </a:solidFill>
                <a:latin typeface="Arial"/>
                <a:ea typeface="Arial"/>
                <a:cs typeface="Arial"/>
                <a:sym typeface="Arial"/>
              </a:rPr>
              <a:t>durch</a:t>
            </a:r>
            <a:r>
              <a:rPr lang="en-US" sz="1200" dirty="0">
                <a:solidFill>
                  <a:srgbClr val="FFCCFF"/>
                </a:solidFill>
                <a:latin typeface="Arial"/>
                <a:ea typeface="Arial"/>
                <a:cs typeface="Arial"/>
                <a:sym typeface="Arial"/>
              </a:rPr>
              <a:t> Applanation </a:t>
            </a:r>
            <a:r>
              <a:rPr lang="en-US" sz="1200" dirty="0" err="1">
                <a:solidFill>
                  <a:srgbClr val="FFCCFF"/>
                </a:solidFill>
                <a:latin typeface="Arial"/>
                <a:ea typeface="Arial"/>
                <a:cs typeface="Arial"/>
                <a:sym typeface="Arial"/>
              </a:rPr>
              <a:t>gemessenen</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Augeninnendruck</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leider</a:t>
            </a:r>
            <a:r>
              <a:rPr lang="en-US" sz="1200" dirty="0">
                <a:solidFill>
                  <a:srgbClr val="FFCCFF"/>
                </a:solidFill>
                <a:latin typeface="Arial"/>
                <a:ea typeface="Arial"/>
                <a:cs typeface="Arial"/>
                <a:sym typeface="Arial"/>
              </a:rPr>
              <a:t> nicht linear </a:t>
            </a:r>
            <a:r>
              <a:rPr lang="en-US" sz="1200" dirty="0" err="1">
                <a:solidFill>
                  <a:srgbClr val="FFCCFF"/>
                </a:solidFill>
                <a:latin typeface="Arial"/>
                <a:ea typeface="Arial"/>
                <a:cs typeface="Arial"/>
                <a:sym typeface="Arial"/>
              </a:rPr>
              <a:t>ist</a:t>
            </a:r>
            <a:r>
              <a:rPr lang="en-US" sz="1200" dirty="0">
                <a:solidFill>
                  <a:srgbClr val="FFCCFF"/>
                </a:solidFill>
                <a:latin typeface="Arial"/>
                <a:ea typeface="Arial"/>
                <a:cs typeface="Arial"/>
                <a:sym typeface="Arial"/>
              </a:rPr>
              <a:t> und </a:t>
            </a:r>
            <a:r>
              <a:rPr lang="en-US" sz="1200" dirty="0" err="1">
                <a:solidFill>
                  <a:srgbClr val="FFCCFF"/>
                </a:solidFill>
                <a:latin typeface="Arial"/>
                <a:ea typeface="Arial"/>
                <a:cs typeface="Arial"/>
                <a:sym typeface="Arial"/>
              </a:rPr>
              <a:t>noch</a:t>
            </a:r>
            <a:r>
              <a:rPr lang="en-US" sz="1200" dirty="0">
                <a:solidFill>
                  <a:srgbClr val="FFCCFF"/>
                </a:solidFill>
                <a:latin typeface="Arial"/>
                <a:ea typeface="Arial"/>
                <a:cs typeface="Arial"/>
                <a:sym typeface="Arial"/>
              </a:rPr>
              <a:t> nicht </a:t>
            </a:r>
            <a:r>
              <a:rPr lang="en-US" sz="1200" dirty="0" err="1">
                <a:solidFill>
                  <a:srgbClr val="FFCCFF"/>
                </a:solidFill>
                <a:latin typeface="Arial"/>
                <a:ea typeface="Arial"/>
                <a:cs typeface="Arial"/>
                <a:sym typeface="Arial"/>
              </a:rPr>
              <a:t>vollständig</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verstanden</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wird</a:t>
            </a:r>
            <a:r>
              <a:rPr lang="en-US" sz="1200" dirty="0">
                <a:solidFill>
                  <a:srgbClr val="FFCCFF"/>
                </a:solidFill>
                <a:latin typeface="Arial"/>
                <a:ea typeface="Arial"/>
                <a:cs typeface="Arial"/>
                <a:sym typeface="Arial"/>
              </a:rPr>
              <a:t>. Daher </a:t>
            </a:r>
            <a:r>
              <a:rPr lang="en-US" sz="1200" dirty="0" err="1">
                <a:solidFill>
                  <a:srgbClr val="FFCCFF"/>
                </a:solidFill>
                <a:latin typeface="Arial"/>
                <a:ea typeface="Arial"/>
                <a:cs typeface="Arial"/>
                <a:sym typeface="Arial"/>
              </a:rPr>
              <a:t>gibt</a:t>
            </a:r>
            <a:r>
              <a:rPr lang="en-US" sz="1200" dirty="0">
                <a:solidFill>
                  <a:srgbClr val="FFCCFF"/>
                </a:solidFill>
                <a:latin typeface="Arial"/>
                <a:ea typeface="Arial"/>
                <a:cs typeface="Arial"/>
                <a:sym typeface="Arial"/>
              </a:rPr>
              <a:t> es </a:t>
            </a:r>
            <a:r>
              <a:rPr lang="en-US" sz="1200" dirty="0" err="1">
                <a:solidFill>
                  <a:srgbClr val="FFCCFF"/>
                </a:solidFill>
                <a:latin typeface="Arial"/>
                <a:ea typeface="Arial"/>
                <a:cs typeface="Arial"/>
                <a:sym typeface="Arial"/>
              </a:rPr>
              <a:t>laut</a:t>
            </a:r>
            <a:r>
              <a:rPr lang="en-US" sz="1200" dirty="0">
                <a:solidFill>
                  <a:srgbClr val="FFCCFF"/>
                </a:solidFill>
                <a:latin typeface="Arial"/>
                <a:ea typeface="Arial"/>
                <a:cs typeface="Arial"/>
                <a:sym typeface="Arial"/>
              </a:rPr>
              <a:t> der </a:t>
            </a:r>
            <a:r>
              <a:rPr lang="en-US" sz="1200" dirty="0" err="1">
                <a:solidFill>
                  <a:srgbClr val="FFCCFF"/>
                </a:solidFill>
                <a:latin typeface="Arial"/>
                <a:ea typeface="Arial"/>
                <a:cs typeface="Arial"/>
                <a:sym typeface="Arial"/>
              </a:rPr>
              <a:t>neuesten</a:t>
            </a:r>
            <a:r>
              <a:rPr lang="en-US" sz="1200" dirty="0">
                <a:solidFill>
                  <a:srgbClr val="FFCCFF"/>
                </a:solidFill>
                <a:latin typeface="Arial"/>
                <a:ea typeface="Arial"/>
                <a:cs typeface="Arial"/>
                <a:sym typeface="Arial"/>
              </a:rPr>
              <a:t> (2022) </a:t>
            </a:r>
            <a:r>
              <a:rPr lang="en-US" sz="1200" dirty="0" err="1">
                <a:solidFill>
                  <a:srgbClr val="FFCCFF"/>
                </a:solidFill>
                <a:latin typeface="Arial"/>
                <a:ea typeface="Arial"/>
                <a:cs typeface="Arial"/>
                <a:sym typeface="Arial"/>
              </a:rPr>
              <a:t>Ausgabe</a:t>
            </a:r>
            <a:r>
              <a:rPr lang="en-US" sz="1200" dirty="0">
                <a:solidFill>
                  <a:srgbClr val="FFCCFF"/>
                </a:solidFill>
                <a:latin typeface="Arial"/>
                <a:ea typeface="Arial"/>
                <a:cs typeface="Arial"/>
                <a:sym typeface="Arial"/>
              </a:rPr>
              <a:t> des </a:t>
            </a:r>
            <a:r>
              <a:rPr lang="en-US" sz="1200" dirty="0" err="1">
                <a:solidFill>
                  <a:srgbClr val="FFCCFF"/>
                </a:solidFill>
                <a:latin typeface="Arial"/>
                <a:ea typeface="Arial"/>
                <a:cs typeface="Arial"/>
                <a:sym typeface="Arial"/>
              </a:rPr>
              <a:t>Glaukom-Lehrbuchs</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keinen</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validierten</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Korrekturfaktor</a:t>
            </a:r>
            <a:r>
              <a:rPr lang="en-US" sz="1200" dirty="0">
                <a:solidFill>
                  <a:srgbClr val="FFCCFF"/>
                </a:solidFill>
                <a:latin typeface="Arial"/>
                <a:ea typeface="Arial"/>
                <a:cs typeface="Arial"/>
                <a:sym typeface="Arial"/>
              </a:rPr>
              <a:t> für den </a:t>
            </a:r>
            <a:r>
              <a:rPr lang="en-US" sz="1200" dirty="0" err="1">
                <a:solidFill>
                  <a:srgbClr val="FFCCFF"/>
                </a:solidFill>
                <a:latin typeface="Arial"/>
                <a:ea typeface="Arial"/>
                <a:cs typeface="Arial"/>
                <a:sym typeface="Arial"/>
              </a:rPr>
              <a:t>Einfluss</a:t>
            </a:r>
            <a:r>
              <a:rPr lang="en-US" sz="1200" dirty="0">
                <a:solidFill>
                  <a:srgbClr val="FFCCFF"/>
                </a:solidFill>
                <a:latin typeface="Arial"/>
                <a:ea typeface="Arial"/>
                <a:cs typeface="Arial"/>
                <a:sym typeface="Arial"/>
              </a:rPr>
              <a:t> der CCT auf </a:t>
            </a:r>
            <a:r>
              <a:rPr lang="en-US" sz="1200" dirty="0" err="1">
                <a:solidFill>
                  <a:srgbClr val="FFCCFF"/>
                </a:solidFill>
                <a:latin typeface="Arial"/>
                <a:ea typeface="Arial"/>
                <a:cs typeface="Arial"/>
                <a:sym typeface="Arial"/>
              </a:rPr>
              <a:t>Applanationstonometer</a:t>
            </a:r>
            <a:r>
              <a:rPr lang="en-US" sz="1200" dirty="0">
                <a:solidFill>
                  <a:srgbClr val="FFCCFF"/>
                </a:solidFill>
                <a:latin typeface="Arial"/>
                <a:ea typeface="Arial"/>
                <a:cs typeface="Arial"/>
                <a:sym typeface="Arial"/>
              </a:rPr>
              <a:t>“. </a:t>
            </a:r>
            <a:endParaRPr dirty="0"/>
          </a:p>
          <a:p>
            <a:pPr marL="0" marR="0" lvl="0" indent="0" algn="l" rtl="0">
              <a:spcBef>
                <a:spcPts val="0"/>
              </a:spcBef>
              <a:spcAft>
                <a:spcPts val="0"/>
              </a:spcAft>
              <a:buNone/>
            </a:pPr>
            <a:endParaRPr sz="1600" dirty="0">
              <a:solidFill>
                <a:srgbClr val="FFCCFF"/>
              </a:solidFill>
              <a:latin typeface="Arial"/>
              <a:ea typeface="Arial"/>
              <a:cs typeface="Arial"/>
              <a:sym typeface="Arial"/>
            </a:endParaRPr>
          </a:p>
          <a:p>
            <a:pPr marL="0" marR="0" lvl="0" indent="0" algn="l" rtl="0">
              <a:spcBef>
                <a:spcPts val="0"/>
              </a:spcBef>
              <a:spcAft>
                <a:spcPts val="0"/>
              </a:spcAft>
              <a:buNone/>
            </a:pPr>
            <a:r>
              <a:rPr lang="en-US" sz="1200" i="1" dirty="0" err="1">
                <a:solidFill>
                  <a:srgbClr val="FFCCFF"/>
                </a:solidFill>
                <a:latin typeface="Arial"/>
                <a:ea typeface="Arial"/>
                <a:cs typeface="Arial"/>
                <a:sym typeface="Arial"/>
              </a:rPr>
              <a:t>Gibt</a:t>
            </a:r>
            <a:r>
              <a:rPr lang="en-US" sz="1200" i="1" dirty="0">
                <a:solidFill>
                  <a:srgbClr val="FFCCFF"/>
                </a:solidFill>
                <a:latin typeface="Arial"/>
                <a:ea typeface="Arial"/>
                <a:cs typeface="Arial"/>
                <a:sym typeface="Arial"/>
              </a:rPr>
              <a:t> es </a:t>
            </a:r>
            <a:r>
              <a:rPr lang="en-US" sz="1200" i="1" dirty="0" err="1">
                <a:solidFill>
                  <a:srgbClr val="FFCCFF"/>
                </a:solidFill>
                <a:latin typeface="Arial"/>
                <a:ea typeface="Arial"/>
                <a:cs typeface="Arial"/>
                <a:sym typeface="Arial"/>
              </a:rPr>
              <a:t>Methoden</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zur</a:t>
            </a:r>
            <a:r>
              <a:rPr lang="en-US" sz="1200" i="1" dirty="0">
                <a:solidFill>
                  <a:srgbClr val="FFCCFF"/>
                </a:solidFill>
                <a:latin typeface="Arial"/>
                <a:ea typeface="Arial"/>
                <a:cs typeface="Arial"/>
                <a:sym typeface="Arial"/>
              </a:rPr>
              <a:t> IOD-</a:t>
            </a:r>
            <a:r>
              <a:rPr lang="en-US" sz="1200" i="1" dirty="0" err="1">
                <a:solidFill>
                  <a:srgbClr val="FFCCFF"/>
                </a:solidFill>
                <a:latin typeface="Arial"/>
                <a:ea typeface="Arial"/>
                <a:cs typeface="Arial"/>
                <a:sym typeface="Arial"/>
              </a:rPr>
              <a:t>Messung</a:t>
            </a:r>
            <a:r>
              <a:rPr lang="en-US" sz="1200" i="1" dirty="0">
                <a:solidFill>
                  <a:srgbClr val="FFCCFF"/>
                </a:solidFill>
                <a:latin typeface="Arial"/>
                <a:ea typeface="Arial"/>
                <a:cs typeface="Arial"/>
                <a:sym typeface="Arial"/>
              </a:rPr>
              <a:t>, die nicht </a:t>
            </a:r>
            <a:r>
              <a:rPr lang="en-US" sz="1200" i="1" dirty="0" err="1">
                <a:solidFill>
                  <a:srgbClr val="FFCCFF"/>
                </a:solidFill>
                <a:latin typeface="Arial"/>
                <a:ea typeface="Arial"/>
                <a:cs typeface="Arial"/>
                <a:sym typeface="Arial"/>
              </a:rPr>
              <a:t>vom</a:t>
            </a:r>
            <a:r>
              <a:rPr lang="en-US" sz="1200" i="1" dirty="0">
                <a:solidFill>
                  <a:srgbClr val="FFCCFF"/>
                </a:solidFill>
                <a:latin typeface="Arial"/>
                <a:ea typeface="Arial"/>
                <a:cs typeface="Arial"/>
                <a:sym typeface="Arial"/>
              </a:rPr>
              <a:t> CCT </a:t>
            </a:r>
            <a:r>
              <a:rPr lang="en-US" sz="1200" i="1" dirty="0" err="1">
                <a:solidFill>
                  <a:srgbClr val="FFCCFF"/>
                </a:solidFill>
                <a:latin typeface="Arial"/>
                <a:ea typeface="Arial"/>
                <a:cs typeface="Arial"/>
                <a:sym typeface="Arial"/>
              </a:rPr>
              <a:t>beeinflusst</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werden</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Warum</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gelten</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diese</a:t>
            </a:r>
            <a:r>
              <a:rPr lang="en-US" sz="1200" i="1" dirty="0">
                <a:solidFill>
                  <a:srgbClr val="FFCCFF"/>
                </a:solidFill>
                <a:latin typeface="Arial"/>
                <a:ea typeface="Arial"/>
                <a:cs typeface="Arial"/>
                <a:sym typeface="Arial"/>
              </a:rPr>
              <a:t> nicht </a:t>
            </a:r>
            <a:r>
              <a:rPr lang="en-US" sz="1200" i="1" dirty="0" err="1">
                <a:solidFill>
                  <a:srgbClr val="FFCCFF"/>
                </a:solidFill>
                <a:latin typeface="Arial"/>
                <a:ea typeface="Arial"/>
                <a:cs typeface="Arial"/>
                <a:sym typeface="Arial"/>
              </a:rPr>
              <a:t>als</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Goldstandard</a:t>
            </a:r>
            <a:r>
              <a:rPr lang="en-US" sz="1200" i="1" dirty="0">
                <a:solidFill>
                  <a:srgbClr val="FFCCFF"/>
                </a:solidFill>
                <a:latin typeface="Arial"/>
                <a:ea typeface="Arial"/>
                <a:cs typeface="Arial"/>
                <a:sym typeface="Arial"/>
              </a:rPr>
              <a:t>“ und </a:t>
            </a:r>
            <a:r>
              <a:rPr lang="en-US" sz="1200" i="1" dirty="0" err="1">
                <a:solidFill>
                  <a:srgbClr val="FFCCFF"/>
                </a:solidFill>
                <a:latin typeface="Arial"/>
                <a:ea typeface="Arial"/>
                <a:cs typeface="Arial"/>
                <a:sym typeface="Arial"/>
              </a:rPr>
              <a:t>sind</a:t>
            </a:r>
            <a:r>
              <a:rPr lang="en-US" sz="1200" i="1" dirty="0">
                <a:solidFill>
                  <a:srgbClr val="FFCCFF"/>
                </a:solidFill>
                <a:latin typeface="Arial"/>
                <a:ea typeface="Arial"/>
                <a:cs typeface="Arial"/>
                <a:sym typeface="Arial"/>
              </a:rPr>
              <a:t> nicht </a:t>
            </a:r>
            <a:r>
              <a:rPr lang="en-US" sz="1200" i="1" dirty="0" err="1">
                <a:solidFill>
                  <a:srgbClr val="FFCCFF"/>
                </a:solidFill>
                <a:latin typeface="Arial"/>
                <a:ea typeface="Arial"/>
                <a:cs typeface="Arial"/>
                <a:sym typeface="Arial"/>
              </a:rPr>
              <a:t>weit</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verbreitet</a:t>
            </a:r>
            <a:r>
              <a:rPr lang="en-US" sz="1200" i="1" dirty="0">
                <a:solidFill>
                  <a:srgbClr val="FFCCFF"/>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FFCCFF"/>
                </a:solidFill>
                <a:latin typeface="Arial"/>
                <a:ea typeface="Arial"/>
                <a:cs typeface="Arial"/>
                <a:sym typeface="Arial"/>
              </a:rPr>
              <a:t>Ja. Keine </a:t>
            </a:r>
            <a:r>
              <a:rPr lang="en-US" sz="1200" dirty="0" err="1">
                <a:solidFill>
                  <a:srgbClr val="FFCCFF"/>
                </a:solidFill>
                <a:latin typeface="Arial"/>
                <a:ea typeface="Arial"/>
                <a:cs typeface="Arial"/>
                <a:sym typeface="Arial"/>
              </a:rPr>
              <a:t>Ahnung</a:t>
            </a:r>
            <a:r>
              <a:rPr lang="en-US" sz="1200" dirty="0">
                <a:solidFill>
                  <a:srgbClr val="FFCCFF"/>
                </a:solidFill>
                <a:latin typeface="Arial"/>
                <a:ea typeface="Arial"/>
                <a:cs typeface="Arial"/>
                <a:sym typeface="Arial"/>
              </a:rPr>
              <a:t>.</a:t>
            </a:r>
            <a:endParaRPr dirty="0"/>
          </a:p>
        </p:txBody>
      </p:sp>
      <p:sp>
        <p:nvSpPr>
          <p:cNvPr id="585" name="Google Shape;585;p22"/>
          <p:cNvSpPr txBox="1">
            <a:spLocks noGrp="1"/>
          </p:cNvSpPr>
          <p:nvPr>
            <p:ph type="title"/>
          </p:nvPr>
        </p:nvSpPr>
        <p:spPr>
          <a:xfrm>
            <a:off x="372375" y="198288"/>
            <a:ext cx="7543800" cy="639900"/>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3"/>
                  </a:ext>
                </a:extLst>
              </a:rPr>
              <a:t>F</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9" name="Google Shape;599;p23"/>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00" name="Google Shape;600;p23"/>
          <p:cNvSpPr/>
          <p:nvPr/>
        </p:nvSpPr>
        <p:spPr>
          <a:xfrm>
            <a:off x="2971800" y="1295400"/>
            <a:ext cx="19812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601" name="Google Shape;601;p23"/>
          <p:cNvSpPr/>
          <p:nvPr/>
        </p:nvSpPr>
        <p:spPr>
          <a:xfrm>
            <a:off x="7315200" y="1295400"/>
            <a:ext cx="2286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02" name="Google Shape;602;p23"/>
          <p:cNvSpPr/>
          <p:nvPr/>
        </p:nvSpPr>
        <p:spPr>
          <a:xfrm>
            <a:off x="7848600" y="1295400"/>
            <a:ext cx="3048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03" name="Google Shape;603;p23"/>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16230" algn="l" rtl="0">
              <a:lnSpc>
                <a:spcPct val="90000"/>
              </a:lnSpc>
              <a:spcBef>
                <a:spcPts val="240"/>
              </a:spcBef>
              <a:spcAft>
                <a:spcPts val="0"/>
              </a:spcAft>
              <a:buClr>
                <a:srgbClr val="BFBFBF"/>
              </a:buClr>
              <a:buSzPts val="840"/>
              <a:buChar char="●"/>
            </a:pPr>
            <a:r>
              <a:rPr lang="en-US" sz="1200">
                <a:solidFill>
                  <a:srgbClr val="BFBFBF"/>
                </a:solidFill>
              </a:rPr>
              <a:t>Der Druck innerhalb einer Kugel ist gleich der Kraft, die zum Abflachen ihrer Oberfläche benötigt wird, dividiert durch die Fläche, über die die Abflachung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4"/>
                  </a:ext>
                </a:extLst>
              </a:rPr>
              <a:t>erfolgt</a:t>
            </a:r>
            <a:r>
              <a:rPr lang="en-US" sz="1200">
                <a:solidFill>
                  <a:srgbClr val="BFBFBF"/>
                </a:solidFill>
              </a:rPr>
              <a:t>.</a:t>
            </a:r>
            <a:endParaRPr sz="2600">
              <a:solidFill>
                <a:srgbClr val="BFBFBF"/>
              </a:solidFill>
            </a:endParaRPr>
          </a:p>
          <a:p>
            <a:pPr marL="342900" lvl="0" indent="-316230" algn="l" rtl="0">
              <a:lnSpc>
                <a:spcPct val="90000"/>
              </a:lnSpc>
              <a:spcBef>
                <a:spcPts val="240"/>
              </a:spcBef>
              <a:spcAft>
                <a:spcPts val="0"/>
              </a:spcAft>
              <a:buClr>
                <a:srgbClr val="BFBFBF"/>
              </a:buClr>
              <a:buSzPts val="840"/>
              <a:buChar char="●"/>
            </a:pPr>
            <a:r>
              <a:rPr lang="en-US" sz="1200">
                <a:solidFill>
                  <a:srgbClr val="BFBFBF"/>
                </a:solidFill>
              </a:rPr>
              <a:t>Das Modell geht davon aus, dass die Oberfläche unendlich dünn und trocken ist – die Hornhaut ist jedoch weder das eine noch das andere.</a:t>
            </a:r>
            <a:endParaRPr sz="1200"/>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größere Hornhaut-Dicke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5"/>
                  </a:ext>
                </a:extLst>
              </a:rPr>
              <a:t>-</a:t>
            </a:r>
            <a:r>
              <a:rPr lang="en-US" sz="1200">
                <a:solidFill>
                  <a:srgbClr val="BFBFBF"/>
                </a:solidFill>
              </a:rPr>
              <a:t>&gt; höherer Widerstand gegen die Applanation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6"/>
                  </a:ext>
                </a:extLst>
              </a:rPr>
              <a:t>-</a:t>
            </a:r>
            <a:r>
              <a:rPr lang="en-US" sz="1200">
                <a:solidFill>
                  <a:srgbClr val="BFBFBF"/>
                </a:solidFill>
              </a:rPr>
              <a:t>&gt; </a:t>
            </a:r>
            <a:r>
              <a:rPr lang="en-US" sz="1200" i="1">
                <a:solidFill>
                  <a:srgbClr val="BFBFBF"/>
                </a:solidFill>
              </a:rPr>
              <a:t>höher gemessener </a:t>
            </a:r>
            <a:r>
              <a:rPr lang="en-US" sz="1200">
                <a:solidFill>
                  <a:srgbClr val="BFBFBF"/>
                </a:solidFill>
              </a:rPr>
              <a:t>Augendruck</a:t>
            </a:r>
            <a:endParaRPr sz="1200">
              <a:solidFill>
                <a:srgbClr val="BFBFBF"/>
              </a:solidFill>
            </a:endParaRPr>
          </a:p>
          <a:p>
            <a:pPr marL="692150" lvl="1" indent="-320993" algn="l" rtl="0">
              <a:lnSpc>
                <a:spcPct val="90000"/>
              </a:lnSpc>
              <a:spcBef>
                <a:spcPts val="240"/>
              </a:spcBef>
              <a:spcAft>
                <a:spcPts val="0"/>
              </a:spcAft>
              <a:buClr>
                <a:srgbClr val="B2B2B2"/>
              </a:buClr>
              <a:buSzPts val="840"/>
              <a:buChar char="●"/>
            </a:pPr>
            <a:r>
              <a:rPr lang="en-US" sz="1200">
                <a:solidFill>
                  <a:srgbClr val="B2B2B2"/>
                </a:solidFill>
              </a:rPr>
              <a:t>Tränenfilm -&gt; Kapillarwirkung -&gt; </a:t>
            </a:r>
            <a:r>
              <a:rPr lang="en-US" sz="1200" i="1">
                <a:solidFill>
                  <a:srgbClr val="B2B2B2"/>
                </a:solidFill>
              </a:rPr>
              <a:t>niedriger </a:t>
            </a:r>
            <a:r>
              <a:rPr lang="en-US" sz="1200">
                <a:solidFill>
                  <a:srgbClr val="B2B2B2"/>
                </a:solidFill>
              </a:rPr>
              <a:t>gemessener Augeninnendruck</a:t>
            </a:r>
            <a:endParaRPr sz="1200">
              <a:solidFill>
                <a:srgbClr val="BFBFBF"/>
              </a:solidFill>
            </a:endParaRPr>
          </a:p>
          <a:p>
            <a:pPr marL="342900" lvl="0" indent="-316230" algn="l" rtl="0">
              <a:lnSpc>
                <a:spcPct val="90000"/>
              </a:lnSpc>
              <a:spcBef>
                <a:spcPts val="240"/>
              </a:spcBef>
              <a:spcAft>
                <a:spcPts val="0"/>
              </a:spcAft>
              <a:buClr>
                <a:schemeClr val="accent2"/>
              </a:buClr>
              <a:buSzPts val="840"/>
              <a:buChar char="●"/>
            </a:pPr>
            <a:r>
              <a:rPr lang="en-US" sz="1200"/>
              <a:t>Dr. Goldmann stellte fest, dass bei einem Applanationsdurchmesser von </a:t>
            </a:r>
            <a:r>
              <a:rPr lang="en-US" sz="1200">
                <a:solidFill>
                  <a:srgbClr val="0000FF"/>
                </a:solidFill>
              </a:rPr>
              <a:t>3,06 mm </a:t>
            </a:r>
            <a:r>
              <a:rPr lang="en-US" sz="1200"/>
              <a:t>die Effekte der Kapillaranziehung des Tränenfilms und des Widerstands durch die Hornhautdicke einander ausgleichen – vorausgesetzt, die zentrale Hornhautdicke beträgt </a:t>
            </a:r>
            <a:r>
              <a:rPr lang="en-US" sz="1200">
                <a:solidFill>
                  <a:srgbClr val="0000FF"/>
                </a:solidFill>
              </a:rPr>
              <a:t>520 µm</a:t>
            </a:r>
            <a:r>
              <a:rPr lang="en-US" sz="1200"/>
              <a:t>.</a:t>
            </a:r>
            <a:endParaRPr sz="120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a:t>Goldmann ging davon aus, dass die CCT bei etwa 520 µm liegt, mit geringen Schwankungen.</a:t>
            </a:r>
            <a:endParaRPr sz="120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a:solidFill>
                  <a:srgbClr val="0000FF"/>
                </a:solidFill>
              </a:rPr>
              <a:t>Wenn die beiden Halbkreise (Mires) korrekt aufeinander ausgerichtet sind, hat die abgeflachte Hornhautfläche einen Durchmesser von 3,06 mm.</a:t>
            </a:r>
            <a:endParaRPr sz="2300" baseline="30000">
              <a:solidFill>
                <a:srgbClr val="0000FF"/>
              </a:solidFill>
            </a:endParaRPr>
          </a:p>
          <a:p>
            <a:pPr marL="342900" lvl="0" indent="-365760" algn="l" rtl="0">
              <a:lnSpc>
                <a:spcPct val="90000"/>
              </a:lnSpc>
              <a:spcBef>
                <a:spcPts val="0"/>
              </a:spcBef>
              <a:spcAft>
                <a:spcPts val="0"/>
              </a:spcAft>
              <a:buClr>
                <a:srgbClr val="BFBFBF"/>
              </a:buClr>
              <a:buSzPts val="1200"/>
              <a:buChar char="●"/>
            </a:pPr>
            <a:endParaRPr sz="1200">
              <a:solidFill>
                <a:srgbClr val="BFBFBF"/>
              </a:solidFill>
            </a:endParaRPr>
          </a:p>
          <a:p>
            <a:pPr marL="987425" lvl="2" indent="-191453" algn="l" rtl="0">
              <a:lnSpc>
                <a:spcPct val="90000"/>
              </a:lnSpc>
              <a:spcBef>
                <a:spcPts val="460"/>
              </a:spcBef>
              <a:spcAft>
                <a:spcPts val="0"/>
              </a:spcAft>
              <a:buSzPts val="1610"/>
              <a:buNone/>
            </a:pPr>
            <a:endParaRPr/>
          </a:p>
        </p:txBody>
      </p:sp>
      <p:sp>
        <p:nvSpPr>
          <p:cNvPr id="604" name="Google Shape;604;p2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23</a:t>
            </a:fld>
            <a:endParaRPr sz="1000">
              <a:solidFill>
                <a:schemeClr val="dk1"/>
              </a:solidFill>
              <a:latin typeface="Arial"/>
              <a:ea typeface="Arial"/>
              <a:cs typeface="Arial"/>
              <a:sym typeface="Arial"/>
            </a:endParaRPr>
          </a:p>
        </p:txBody>
      </p:sp>
      <p:sp>
        <p:nvSpPr>
          <p:cNvPr id="605" name="Google Shape;605;p23"/>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607" name="Google Shape;607;p23"/>
          <p:cNvSpPr txBox="1"/>
          <p:nvPr/>
        </p:nvSpPr>
        <p:spPr>
          <a:xfrm>
            <a:off x="1037230" y="236301"/>
            <a:ext cx="7165200" cy="35352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Dies bedeutet, dass Applanations-Augeninnendruckmessungen ungenau sind, wenn die CCT nicht 520 beträgt. Ist das der Fall?</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Ja, das ist der Fall.</a:t>
            </a:r>
            <a:endParaRPr sz="1600">
              <a:solidFill>
                <a:srgbClr val="FFCCFF"/>
              </a:solidFill>
              <a:latin typeface="Arial"/>
              <a:ea typeface="Arial"/>
              <a:cs typeface="Arial"/>
              <a:sym typeface="Arial"/>
            </a:endParaRPr>
          </a:p>
          <a:p>
            <a:pPr marL="0" marR="0" lvl="0" indent="0" algn="l" rtl="0">
              <a:spcBef>
                <a:spcPts val="0"/>
              </a:spcBef>
              <a:spcAft>
                <a:spcPts val="0"/>
              </a:spcAft>
              <a:buNone/>
            </a:pPr>
            <a:endParaRPr sz="1600" i="1">
              <a:solidFill>
                <a:srgbClr val="FFCCFF"/>
              </a:solidFill>
              <a:latin typeface="Arial"/>
              <a:ea typeface="Arial"/>
              <a:cs typeface="Arial"/>
              <a:sym typeface="Arial"/>
            </a:endParaRPr>
          </a:p>
          <a:p>
            <a:pPr marL="0" marR="0" lvl="0" indent="0" algn="l" rtl="0">
              <a:spcBef>
                <a:spcPts val="0"/>
              </a:spcBef>
              <a:spcAft>
                <a:spcPts val="0"/>
              </a:spcAft>
              <a:buNone/>
            </a:pPr>
            <a:r>
              <a:rPr lang="en-US" sz="1200" i="1">
                <a:solidFill>
                  <a:srgbClr val="FFCCFF"/>
                </a:solidFill>
                <a:latin typeface="Arial"/>
                <a:ea typeface="Arial"/>
                <a:cs typeface="Arial"/>
                <a:sym typeface="Arial"/>
              </a:rPr>
              <a:t>In welche Richtung, d. h. zu hoch oder zu niedrig?</a:t>
            </a:r>
            <a:endParaRPr/>
          </a:p>
          <a:p>
            <a:pPr marL="0" marR="0" lvl="0" indent="0" algn="l" rtl="0">
              <a:spcBef>
                <a:spcPts val="0"/>
              </a:spcBef>
              <a:spcAft>
                <a:spcPts val="0"/>
              </a:spcAft>
              <a:buNone/>
            </a:pPr>
            <a:r>
              <a:rPr lang="en-US" sz="1200">
                <a:solidFill>
                  <a:srgbClr val="FFCCFF"/>
                </a:solidFill>
                <a:latin typeface="Arial"/>
                <a:ea typeface="Arial"/>
                <a:cs typeface="Arial"/>
                <a:sym typeface="Arial"/>
              </a:rPr>
              <a:t>Das hängt davon ab – wenn CCT &gt; 520 ist, liegt der Messwert  höher  als der tatsächliche Augeninnendruck, während er bei &lt; 520  niedriger</a:t>
            </a:r>
            <a:endParaRPr/>
          </a:p>
          <a:p>
            <a:pPr marL="0" marR="0" lvl="0" indent="0" algn="l" rtl="0">
              <a:spcBef>
                <a:spcPts val="0"/>
              </a:spcBef>
              <a:spcAft>
                <a:spcPts val="0"/>
              </a:spcAft>
              <a:buNone/>
            </a:pPr>
            <a:endParaRPr sz="1600">
              <a:solidFill>
                <a:srgbClr val="FFCCFF"/>
              </a:solidFill>
              <a:latin typeface="Arial"/>
              <a:ea typeface="Arial"/>
              <a:cs typeface="Arial"/>
              <a:sym typeface="Arial"/>
            </a:endParaRPr>
          </a:p>
          <a:p>
            <a:pPr marL="0" marR="0" lvl="0" indent="0" algn="l" rtl="0">
              <a:spcBef>
                <a:spcPts val="0"/>
              </a:spcBef>
              <a:spcAft>
                <a:spcPts val="0"/>
              </a:spcAft>
              <a:buNone/>
            </a:pPr>
            <a:r>
              <a:rPr lang="en-US" sz="1200" i="1">
                <a:solidFill>
                  <a:srgbClr val="FFCCFF"/>
                </a:solidFill>
                <a:latin typeface="Arial"/>
                <a:ea typeface="Arial"/>
                <a:cs typeface="Arial"/>
                <a:sym typeface="Arial"/>
              </a:rPr>
              <a:t>Warum verwenden wir dann nicht einfach einen „CCT-Korrekturfaktor“, um den mittels Applanation ermittelten Augeninnendruck anzupassen?</a:t>
            </a:r>
            <a:endParaRPr/>
          </a:p>
          <a:p>
            <a:pPr marL="0" marR="0" lvl="0" indent="0" algn="l" rtl="0">
              <a:spcBef>
                <a:spcPts val="0"/>
              </a:spcBef>
              <a:spcAft>
                <a:spcPts val="0"/>
              </a:spcAft>
              <a:buNone/>
            </a:pPr>
            <a:r>
              <a:rPr lang="en-US" sz="1200">
                <a:solidFill>
                  <a:srgbClr val="FFCCFF"/>
                </a:solidFill>
                <a:latin typeface="Arial"/>
                <a:ea typeface="Arial"/>
                <a:cs typeface="Arial"/>
                <a:sym typeface="Arial"/>
              </a:rPr>
              <a:t>Weil die Beziehung zwischen CCT und dem durch Applanation gemessenen Augeninnendruck leider nicht linear ist und noch nicht vollständig verstanden wird. Daher gibt es laut der neuesten (2022) Ausgabe des Glaukom-Lehrbuchs „keinen validierten Korrekturfaktor für den Einfluss der CCT auf Applanationstonometer“. </a:t>
            </a:r>
            <a:endParaRPr/>
          </a:p>
          <a:p>
            <a:pPr marL="0" marR="0" lvl="0" indent="0" algn="l" rtl="0">
              <a:spcBef>
                <a:spcPts val="0"/>
              </a:spcBef>
              <a:spcAft>
                <a:spcPts val="0"/>
              </a:spcAft>
              <a:buNone/>
            </a:pPr>
            <a:endParaRPr sz="1600">
              <a:solidFill>
                <a:srgbClr val="FFCCFF"/>
              </a:solidFill>
              <a:latin typeface="Arial"/>
              <a:ea typeface="Arial"/>
              <a:cs typeface="Arial"/>
              <a:sym typeface="Arial"/>
            </a:endParaRPr>
          </a:p>
          <a:p>
            <a:pPr marL="0" marR="0" lvl="0" indent="0" algn="l" rtl="0">
              <a:spcBef>
                <a:spcPts val="0"/>
              </a:spcBef>
              <a:spcAft>
                <a:spcPts val="0"/>
              </a:spcAft>
              <a:buNone/>
            </a:pPr>
            <a:r>
              <a:rPr lang="en-US" sz="1200" i="1">
                <a:solidFill>
                  <a:srgbClr val="FFCCFF"/>
                </a:solidFill>
                <a:latin typeface="Arial"/>
                <a:ea typeface="Arial"/>
                <a:cs typeface="Arial"/>
                <a:sym typeface="Arial"/>
              </a:rPr>
              <a:t>Gibt es Methoden zur IOD-Messung, die nicht vom CCT beeinflusst werden? Warum gelten diese nicht als „Goldstandard“ und sind nicht weit verbreitet?</a:t>
            </a:r>
            <a:endParaRPr/>
          </a:p>
          <a:p>
            <a:pPr marL="0" marR="0" lvl="0" indent="0" algn="l" rtl="0">
              <a:spcBef>
                <a:spcPts val="0"/>
              </a:spcBef>
              <a:spcAft>
                <a:spcPts val="0"/>
              </a:spcAft>
              <a:buNone/>
            </a:pPr>
            <a:r>
              <a:rPr lang="en-US" sz="1200">
                <a:solidFill>
                  <a:srgbClr val="FFCCFF"/>
                </a:solidFill>
                <a:latin typeface="Arial"/>
                <a:ea typeface="Arial"/>
                <a:cs typeface="Arial"/>
                <a:sym typeface="Arial"/>
              </a:rPr>
              <a:t>Ja. Keine Ahnung.</a:t>
            </a:r>
            <a:endParaRPr/>
          </a:p>
        </p:txBody>
      </p:sp>
      <p:sp>
        <p:nvSpPr>
          <p:cNvPr id="608" name="Google Shape;608;p23"/>
          <p:cNvSpPr txBox="1">
            <a:spLocks noGrp="1"/>
          </p:cNvSpPr>
          <p:nvPr>
            <p:ph type="title"/>
          </p:nvPr>
        </p:nvSpPr>
        <p:spPr>
          <a:xfrm>
            <a:off x="300210" y="517118"/>
            <a:ext cx="7548390" cy="264855"/>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dirty="0"/>
              <a:t>A</a:t>
            </a:r>
            <a:endParaRPr dirty="0"/>
          </a:p>
        </p:txBody>
      </p:sp>
      <p:sp>
        <p:nvSpPr>
          <p:cNvPr id="5" name="Google Shape;567;p22">
            <a:extLst>
              <a:ext uri="{FF2B5EF4-FFF2-40B4-BE49-F238E27FC236}">
                <a16:creationId xmlns:a16="http://schemas.microsoft.com/office/drawing/2014/main" id="{E4E6EB86-465F-21CD-F6BE-B74E22D87978}"/>
              </a:ext>
            </a:extLst>
          </p:cNvPr>
          <p:cNvSpPr/>
          <p:nvPr/>
        </p:nvSpPr>
        <p:spPr>
          <a:xfrm>
            <a:off x="2171700" y="5066901"/>
            <a:ext cx="4648200" cy="762000"/>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lvl="0" algn="ctr"/>
            <a:r>
              <a:rPr lang="en-US" sz="1800" dirty="0">
                <a:solidFill>
                  <a:schemeClr val="tx1"/>
                </a:solidFill>
              </a:rPr>
              <a:t>(</a:t>
            </a:r>
            <a:r>
              <a:rPr lang="en-US" sz="1800" dirty="0" err="1">
                <a:solidFill>
                  <a:schemeClr val="tx1"/>
                </a:solidFill>
              </a:rPr>
              <a:t>bei</a:t>
            </a:r>
            <a:r>
              <a:rPr lang="en-US" sz="1800" dirty="0">
                <a:solidFill>
                  <a:schemeClr val="tx1"/>
                </a:solidFill>
              </a:rPr>
              <a:t> der </a:t>
            </a:r>
            <a:r>
              <a:rPr lang="en-US" sz="1800" dirty="0" err="1">
                <a:solidFill>
                  <a:schemeClr val="tx1"/>
                </a:solidFill>
              </a:rPr>
              <a:t>Annahme</a:t>
            </a:r>
            <a:r>
              <a:rPr lang="en-US" sz="1800" dirty="0">
                <a:solidFill>
                  <a:schemeClr val="tx1"/>
                </a:solidFill>
              </a:rPr>
              <a:t>, die CCT </a:t>
            </a:r>
            <a:r>
              <a:rPr lang="en-US" sz="1800" dirty="0" err="1">
                <a:solidFill>
                  <a:schemeClr val="tx1"/>
                </a:solidFill>
              </a:rPr>
              <a:t>liegt</a:t>
            </a:r>
            <a:r>
              <a:rPr lang="en-US" sz="1800" dirty="0">
                <a:solidFill>
                  <a:schemeClr val="tx1"/>
                </a:solidFill>
              </a:rPr>
              <a:t> </a:t>
            </a:r>
            <a:r>
              <a:rPr lang="en-US" sz="1800" dirty="0" err="1">
                <a:solidFill>
                  <a:schemeClr val="tx1"/>
                </a:solidFill>
              </a:rPr>
              <a:t>bei</a:t>
            </a:r>
            <a:r>
              <a:rPr lang="en-US" sz="1800" dirty="0">
                <a:solidFill>
                  <a:schemeClr val="tx1"/>
                </a:solidFill>
              </a:rPr>
              <a:t> 520µm)</a:t>
            </a:r>
            <a:endParaRPr sz="1800" b="0" i="0" u="none" strike="noStrike" cap="none" dirty="0">
              <a:solidFill>
                <a:schemeClr val="tx1"/>
              </a:solidFill>
              <a:latin typeface="Arial"/>
              <a:ea typeface="Arial"/>
              <a:cs typeface="Arial"/>
              <a:sym typeface="Arial"/>
            </a:endParaRPr>
          </a:p>
        </p:txBody>
      </p:sp>
      <p:sp>
        <p:nvSpPr>
          <p:cNvPr id="6" name="Google Shape;583;p22">
            <a:extLst>
              <a:ext uri="{FF2B5EF4-FFF2-40B4-BE49-F238E27FC236}">
                <a16:creationId xmlns:a16="http://schemas.microsoft.com/office/drawing/2014/main" id="{7BE8F597-8386-71ED-0C72-8F9780C694C3}"/>
              </a:ext>
            </a:extLst>
          </p:cNvPr>
          <p:cNvSpPr/>
          <p:nvPr/>
        </p:nvSpPr>
        <p:spPr>
          <a:xfrm>
            <a:off x="2133600" y="4953000"/>
            <a:ext cx="4724400" cy="914400"/>
          </a:xfrm>
          <a:prstGeom prst="frame">
            <a:avLst>
              <a:gd name="adj1" fmla="val 21920"/>
            </a:avLst>
          </a:prstGeom>
          <a:solidFill>
            <a:srgbClr val="9999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22" name="Google Shape;622;p24"/>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23" name="Google Shape;623;p24"/>
          <p:cNvSpPr/>
          <p:nvPr/>
        </p:nvSpPr>
        <p:spPr>
          <a:xfrm>
            <a:off x="2971800" y="1295400"/>
            <a:ext cx="19812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624" name="Google Shape;624;p24"/>
          <p:cNvSpPr/>
          <p:nvPr/>
        </p:nvSpPr>
        <p:spPr>
          <a:xfrm>
            <a:off x="7315200" y="1295400"/>
            <a:ext cx="2286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25" name="Google Shape;625;p24"/>
          <p:cNvSpPr/>
          <p:nvPr/>
        </p:nvSpPr>
        <p:spPr>
          <a:xfrm>
            <a:off x="7848600" y="1295400"/>
            <a:ext cx="3048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26" name="Google Shape;626;p24"/>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16230" algn="l" rtl="0">
              <a:lnSpc>
                <a:spcPct val="90000"/>
              </a:lnSpc>
              <a:spcBef>
                <a:spcPts val="240"/>
              </a:spcBef>
              <a:spcAft>
                <a:spcPts val="0"/>
              </a:spcAft>
              <a:buClr>
                <a:srgbClr val="BFBFBF"/>
              </a:buClr>
              <a:buSzPts val="840"/>
              <a:buChar char="●"/>
            </a:pPr>
            <a:r>
              <a:rPr lang="en-US" sz="1200">
                <a:solidFill>
                  <a:srgbClr val="BFBFBF"/>
                </a:solidFill>
              </a:rPr>
              <a:t>Der Druck innerhalb einer Kugel ist gleich der Kraft, die zum Abflachen ihrer Oberfläche benötigt wird, dividiert durch die Fläche, über die die Abflachung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7"/>
                  </a:ext>
                </a:extLst>
              </a:rPr>
              <a:t>erfolgt</a:t>
            </a:r>
            <a:r>
              <a:rPr lang="en-US" sz="1200">
                <a:solidFill>
                  <a:srgbClr val="BFBFBF"/>
                </a:solidFill>
              </a:rPr>
              <a:t>.</a:t>
            </a:r>
            <a:endParaRPr sz="2600">
              <a:solidFill>
                <a:srgbClr val="BFBFBF"/>
              </a:solidFill>
            </a:endParaRPr>
          </a:p>
          <a:p>
            <a:pPr marL="342900" lvl="0" indent="-316230" algn="l" rtl="0">
              <a:lnSpc>
                <a:spcPct val="90000"/>
              </a:lnSpc>
              <a:spcBef>
                <a:spcPts val="240"/>
              </a:spcBef>
              <a:spcAft>
                <a:spcPts val="0"/>
              </a:spcAft>
              <a:buClr>
                <a:srgbClr val="BFBFBF"/>
              </a:buClr>
              <a:buSzPts val="840"/>
              <a:buChar char="●"/>
            </a:pPr>
            <a:r>
              <a:rPr lang="en-US" sz="1200">
                <a:solidFill>
                  <a:srgbClr val="BFBFBF"/>
                </a:solidFill>
              </a:rPr>
              <a:t>Das Modell geht davon aus, dass die Oberfläche unendlich dünn und trocken ist – die Hornhaut ist jedoch weder das eine noch das andere.</a:t>
            </a:r>
            <a:endParaRPr sz="1200"/>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größere Hornhaut-Dicke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8"/>
                  </a:ext>
                </a:extLst>
              </a:rPr>
              <a:t>-</a:t>
            </a:r>
            <a:r>
              <a:rPr lang="en-US" sz="1200">
                <a:solidFill>
                  <a:srgbClr val="BFBFBF"/>
                </a:solidFill>
              </a:rPr>
              <a:t>&gt; höherer Widerstand gegen die Applanation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9"/>
                  </a:ext>
                </a:extLst>
              </a:rPr>
              <a:t>-</a:t>
            </a:r>
            <a:r>
              <a:rPr lang="en-US" sz="1200">
                <a:solidFill>
                  <a:srgbClr val="BFBFBF"/>
                </a:solidFill>
              </a:rPr>
              <a:t>&gt; </a:t>
            </a:r>
            <a:r>
              <a:rPr lang="en-US" sz="1200" i="1">
                <a:solidFill>
                  <a:srgbClr val="BFBFBF"/>
                </a:solidFill>
              </a:rPr>
              <a:t>höher gemessener </a:t>
            </a:r>
            <a:r>
              <a:rPr lang="en-US" sz="1200">
                <a:solidFill>
                  <a:srgbClr val="BFBFBF"/>
                </a:solidFill>
              </a:rPr>
              <a:t>Augendruck</a:t>
            </a:r>
            <a:endParaRPr sz="1200">
              <a:solidFill>
                <a:srgbClr val="BFBFBF"/>
              </a:solidFill>
            </a:endParaRPr>
          </a:p>
          <a:p>
            <a:pPr marL="692150" lvl="1" indent="-320993" algn="l" rtl="0">
              <a:lnSpc>
                <a:spcPct val="90000"/>
              </a:lnSpc>
              <a:spcBef>
                <a:spcPts val="240"/>
              </a:spcBef>
              <a:spcAft>
                <a:spcPts val="0"/>
              </a:spcAft>
              <a:buClr>
                <a:srgbClr val="B2B2B2"/>
              </a:buClr>
              <a:buSzPts val="840"/>
              <a:buChar char="●"/>
            </a:pPr>
            <a:r>
              <a:rPr lang="en-US" sz="1200">
                <a:solidFill>
                  <a:srgbClr val="B2B2B2"/>
                </a:solidFill>
              </a:rPr>
              <a:t>Tränenfilm -&gt; Kapillarwirkung -&gt; </a:t>
            </a:r>
            <a:r>
              <a:rPr lang="en-US" sz="1200" i="1">
                <a:solidFill>
                  <a:srgbClr val="B2B2B2"/>
                </a:solidFill>
              </a:rPr>
              <a:t>niedriger </a:t>
            </a:r>
            <a:r>
              <a:rPr lang="en-US" sz="1200">
                <a:solidFill>
                  <a:srgbClr val="B2B2B2"/>
                </a:solidFill>
              </a:rPr>
              <a:t>gemessener Augeninnendruck</a:t>
            </a:r>
            <a:endParaRPr sz="1200">
              <a:solidFill>
                <a:srgbClr val="BFBFBF"/>
              </a:solidFill>
            </a:endParaRPr>
          </a:p>
          <a:p>
            <a:pPr marL="342900" lvl="0" indent="-316230" algn="l" rtl="0">
              <a:lnSpc>
                <a:spcPct val="90000"/>
              </a:lnSpc>
              <a:spcBef>
                <a:spcPts val="240"/>
              </a:spcBef>
              <a:spcAft>
                <a:spcPts val="0"/>
              </a:spcAft>
              <a:buClr>
                <a:schemeClr val="accent2"/>
              </a:buClr>
              <a:buSzPts val="840"/>
              <a:buChar char="●"/>
            </a:pPr>
            <a:r>
              <a:rPr lang="en-US" sz="1200"/>
              <a:t>Dr. Goldmann stellte fest, dass bei einem Applanationsdurchmesser von </a:t>
            </a:r>
            <a:r>
              <a:rPr lang="en-US" sz="1200">
                <a:solidFill>
                  <a:srgbClr val="0000FF"/>
                </a:solidFill>
              </a:rPr>
              <a:t>3,06 mm </a:t>
            </a:r>
            <a:r>
              <a:rPr lang="en-US" sz="1200"/>
              <a:t>die Effekte der Kapillaranziehung des Tränenfilms und des Widerstands durch die Hornhautdicke einander ausgleichen – vorausgesetzt, die zentrale Hornhautdicke beträgt </a:t>
            </a:r>
            <a:r>
              <a:rPr lang="en-US" sz="1200">
                <a:solidFill>
                  <a:srgbClr val="0000FF"/>
                </a:solidFill>
              </a:rPr>
              <a:t>520 µm</a:t>
            </a:r>
            <a:r>
              <a:rPr lang="en-US" sz="1200"/>
              <a:t>.</a:t>
            </a:r>
            <a:endParaRPr sz="120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a:t>Goldmann ging davon aus, dass die CCT bei etwa 520 µm liegt, mit geringen Schwankungen.</a:t>
            </a:r>
            <a:endParaRPr sz="120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a:solidFill>
                  <a:srgbClr val="0000FF"/>
                </a:solidFill>
              </a:rPr>
              <a:t>Wenn die beiden Halbkreise (Mires) korrekt aufeinander ausgerichtet sind, hat die abgeflachte Hornhautfläche einen Durchmesser von 3,06 mm.</a:t>
            </a:r>
            <a:endParaRPr sz="2300" baseline="30000">
              <a:solidFill>
                <a:srgbClr val="0000FF"/>
              </a:solidFill>
            </a:endParaRPr>
          </a:p>
          <a:p>
            <a:pPr marL="342900" lvl="0" indent="-365760" algn="l" rtl="0">
              <a:lnSpc>
                <a:spcPct val="90000"/>
              </a:lnSpc>
              <a:spcBef>
                <a:spcPts val="0"/>
              </a:spcBef>
              <a:spcAft>
                <a:spcPts val="0"/>
              </a:spcAft>
              <a:buClr>
                <a:srgbClr val="BFBFBF"/>
              </a:buClr>
              <a:buSzPts val="1200"/>
              <a:buChar char="●"/>
            </a:pPr>
            <a:endParaRPr sz="1200">
              <a:solidFill>
                <a:srgbClr val="BFBFBF"/>
              </a:solidFill>
            </a:endParaRPr>
          </a:p>
          <a:p>
            <a:pPr marL="987425" lvl="2" indent="-191453" algn="l" rtl="0">
              <a:lnSpc>
                <a:spcPct val="90000"/>
              </a:lnSpc>
              <a:spcBef>
                <a:spcPts val="460"/>
              </a:spcBef>
              <a:spcAft>
                <a:spcPts val="0"/>
              </a:spcAft>
              <a:buSzPts val="1610"/>
              <a:buNone/>
            </a:pPr>
            <a:endParaRPr/>
          </a:p>
        </p:txBody>
      </p:sp>
      <p:sp>
        <p:nvSpPr>
          <p:cNvPr id="627" name="Google Shape;627;p2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24</a:t>
            </a:fld>
            <a:endParaRPr sz="1000">
              <a:solidFill>
                <a:schemeClr val="dk1"/>
              </a:solidFill>
              <a:latin typeface="Arial"/>
              <a:ea typeface="Arial"/>
              <a:cs typeface="Arial"/>
              <a:sym typeface="Arial"/>
            </a:endParaRPr>
          </a:p>
        </p:txBody>
      </p:sp>
      <p:sp>
        <p:nvSpPr>
          <p:cNvPr id="628" name="Google Shape;628;p24"/>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630" name="Google Shape;630;p24"/>
          <p:cNvSpPr txBox="1"/>
          <p:nvPr/>
        </p:nvSpPr>
        <p:spPr>
          <a:xfrm>
            <a:off x="1037230" y="236301"/>
            <a:ext cx="7165200" cy="34737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Dies bedeutet, dass Applanations-Augeninnendruckmessungen ungenau sind, wenn die CCT nicht 520 beträgt. Ist das der Fall?</a:t>
            </a:r>
            <a:endParaRPr/>
          </a:p>
          <a:p>
            <a:pPr marL="0" marR="0" lvl="0" indent="0" algn="l" rtl="0">
              <a:spcBef>
                <a:spcPts val="0"/>
              </a:spcBef>
              <a:spcAft>
                <a:spcPts val="0"/>
              </a:spcAft>
              <a:buNone/>
            </a:pPr>
            <a:r>
              <a:rPr lang="en-US" sz="1200">
                <a:solidFill>
                  <a:schemeClr val="dk1"/>
                </a:solidFill>
              </a:rPr>
              <a:t>Ja, das ist der Fall.</a:t>
            </a:r>
            <a:endParaRPr sz="1200">
              <a:solidFill>
                <a:schemeClr val="dk1"/>
              </a:solidFill>
            </a:endParaRPr>
          </a:p>
          <a:p>
            <a:pPr marL="0" marR="0" lvl="0" indent="0" algn="l" rtl="0">
              <a:spcBef>
                <a:spcPts val="0"/>
              </a:spcBef>
              <a:spcAft>
                <a:spcPts val="0"/>
              </a:spcAft>
              <a:buNone/>
            </a:pPr>
            <a:endParaRPr sz="1200">
              <a:solidFill>
                <a:schemeClr val="dk1"/>
              </a:solidFill>
            </a:endParaRPr>
          </a:p>
          <a:p>
            <a:pPr marL="0" marR="0" lvl="0" indent="0" algn="l" rtl="0">
              <a:spcBef>
                <a:spcPts val="0"/>
              </a:spcBef>
              <a:spcAft>
                <a:spcPts val="0"/>
              </a:spcAft>
              <a:buNone/>
            </a:pPr>
            <a:r>
              <a:rPr lang="en-US" sz="1200" i="1">
                <a:solidFill>
                  <a:schemeClr val="dk1"/>
                </a:solidFill>
                <a:latin typeface="Arial"/>
                <a:ea typeface="Arial"/>
                <a:cs typeface="Arial"/>
                <a:sym typeface="Arial"/>
              </a:rPr>
              <a:t>In welche Richtung, d.h. zu hoch oder zu </a:t>
            </a:r>
            <a:r>
              <a:rPr lang="en-US" sz="1200" i="1">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0"/>
                  </a:ext>
                </a:extLst>
              </a:rPr>
              <a:t>niedrig</a:t>
            </a:r>
            <a:r>
              <a:rPr lang="en-US" sz="1200" i="1">
                <a:solidFill>
                  <a:schemeClr val="dk1"/>
                </a:solidFill>
                <a:latin typeface="Arial"/>
                <a:ea typeface="Arial"/>
                <a:cs typeface="Arial"/>
                <a:sym typeface="Arial"/>
              </a:rPr>
              <a:t>?</a:t>
            </a:r>
            <a:endParaRPr sz="1600" i="1">
              <a:solidFill>
                <a:srgbClr val="FFCCFF"/>
              </a:solidFill>
              <a:latin typeface="Arial"/>
              <a:ea typeface="Arial"/>
              <a:cs typeface="Arial"/>
              <a:sym typeface="Arial"/>
            </a:endParaRPr>
          </a:p>
          <a:p>
            <a:pPr marL="0" marR="0" lvl="0" indent="0" algn="l" rtl="0">
              <a:spcBef>
                <a:spcPts val="0"/>
              </a:spcBef>
              <a:spcAft>
                <a:spcPts val="0"/>
              </a:spcAft>
              <a:buNone/>
            </a:pPr>
            <a:r>
              <a:rPr lang="en-US" sz="1200">
                <a:solidFill>
                  <a:srgbClr val="FFCCFF"/>
                </a:solidFill>
                <a:latin typeface="Arial"/>
                <a:ea typeface="Arial"/>
                <a:cs typeface="Arial"/>
                <a:sym typeface="Arial"/>
              </a:rPr>
              <a:t>Das hängt davon ab – wenn CCT &gt; 520 ist, liegt der Messwert  höher  als der tatsächliche Augeninnendruck, während er bei &lt; 520  niedriger</a:t>
            </a:r>
            <a:endParaRPr/>
          </a:p>
          <a:p>
            <a:pPr marL="0" marR="0" lvl="0" indent="0" algn="l" rtl="0">
              <a:spcBef>
                <a:spcPts val="0"/>
              </a:spcBef>
              <a:spcAft>
                <a:spcPts val="0"/>
              </a:spcAft>
              <a:buNone/>
            </a:pPr>
            <a:endParaRPr sz="1600">
              <a:solidFill>
                <a:srgbClr val="FFCCFF"/>
              </a:solidFill>
              <a:latin typeface="Arial"/>
              <a:ea typeface="Arial"/>
              <a:cs typeface="Arial"/>
              <a:sym typeface="Arial"/>
            </a:endParaRPr>
          </a:p>
          <a:p>
            <a:pPr marL="0" marR="0" lvl="0" indent="0" algn="l" rtl="0">
              <a:spcBef>
                <a:spcPts val="0"/>
              </a:spcBef>
              <a:spcAft>
                <a:spcPts val="0"/>
              </a:spcAft>
              <a:buNone/>
            </a:pPr>
            <a:r>
              <a:rPr lang="en-US" sz="1200" i="1">
                <a:solidFill>
                  <a:srgbClr val="FFCCFF"/>
                </a:solidFill>
                <a:latin typeface="Arial"/>
                <a:ea typeface="Arial"/>
                <a:cs typeface="Arial"/>
                <a:sym typeface="Arial"/>
              </a:rPr>
              <a:t>Warum verwenden wir dann nicht einfach einen „CCT-Korrekturfaktor“, um den mittels Applanation ermittelten Augeninnendruck anzupassen?</a:t>
            </a:r>
            <a:endParaRPr/>
          </a:p>
          <a:p>
            <a:pPr marL="0" marR="0" lvl="0" indent="0" algn="l" rtl="0">
              <a:spcBef>
                <a:spcPts val="0"/>
              </a:spcBef>
              <a:spcAft>
                <a:spcPts val="0"/>
              </a:spcAft>
              <a:buNone/>
            </a:pPr>
            <a:r>
              <a:rPr lang="en-US" sz="1200">
                <a:solidFill>
                  <a:srgbClr val="FFCCFF"/>
                </a:solidFill>
                <a:latin typeface="Arial"/>
                <a:ea typeface="Arial"/>
                <a:cs typeface="Arial"/>
                <a:sym typeface="Arial"/>
              </a:rPr>
              <a:t>Weil die Beziehung zwischen CCT und dem durch Applanation gemessenen Augeninnendruck leider nicht linear ist und noch nicht vollständig verstanden wird. Daher gibt es laut der neuesten (2022) Ausgabe des Glaukom-Lehrbuchs „keinen validierten Korrekturfaktor für den Einfluss der CCT auf Applanationstonometer“. </a:t>
            </a:r>
            <a:endParaRPr/>
          </a:p>
          <a:p>
            <a:pPr marL="0" marR="0" lvl="0" indent="0" algn="l" rtl="0">
              <a:spcBef>
                <a:spcPts val="0"/>
              </a:spcBef>
              <a:spcAft>
                <a:spcPts val="0"/>
              </a:spcAft>
              <a:buNone/>
            </a:pPr>
            <a:endParaRPr sz="1600">
              <a:solidFill>
                <a:srgbClr val="FFCCFF"/>
              </a:solidFill>
              <a:latin typeface="Arial"/>
              <a:ea typeface="Arial"/>
              <a:cs typeface="Arial"/>
              <a:sym typeface="Arial"/>
            </a:endParaRPr>
          </a:p>
          <a:p>
            <a:pPr marL="0" marR="0" lvl="0" indent="0" algn="l" rtl="0">
              <a:spcBef>
                <a:spcPts val="0"/>
              </a:spcBef>
              <a:spcAft>
                <a:spcPts val="0"/>
              </a:spcAft>
              <a:buNone/>
            </a:pPr>
            <a:r>
              <a:rPr lang="en-US" sz="1200" i="1">
                <a:solidFill>
                  <a:srgbClr val="FFCCFF"/>
                </a:solidFill>
                <a:latin typeface="Arial"/>
                <a:ea typeface="Arial"/>
                <a:cs typeface="Arial"/>
                <a:sym typeface="Arial"/>
              </a:rPr>
              <a:t>Gibt es Methoden zur IOD-Messung, die nicht vom CCT beeinflusst werden? Warum gelten diese nicht als „Goldstandard“ und sind nicht weit verbreitet?</a:t>
            </a:r>
            <a:endParaRPr/>
          </a:p>
          <a:p>
            <a:pPr marL="0" marR="0" lvl="0" indent="0" algn="l" rtl="0">
              <a:spcBef>
                <a:spcPts val="0"/>
              </a:spcBef>
              <a:spcAft>
                <a:spcPts val="0"/>
              </a:spcAft>
              <a:buNone/>
            </a:pPr>
            <a:r>
              <a:rPr lang="en-US" sz="1200">
                <a:solidFill>
                  <a:srgbClr val="FFCCFF"/>
                </a:solidFill>
                <a:latin typeface="Arial"/>
                <a:ea typeface="Arial"/>
                <a:cs typeface="Arial"/>
                <a:sym typeface="Arial"/>
              </a:rPr>
              <a:t>Ja. Keine Ahnung.</a:t>
            </a:r>
            <a:endParaRPr/>
          </a:p>
        </p:txBody>
      </p:sp>
      <p:sp>
        <p:nvSpPr>
          <p:cNvPr id="631" name="Google Shape;631;p2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2" name="Google Shape;567;p22">
            <a:extLst>
              <a:ext uri="{FF2B5EF4-FFF2-40B4-BE49-F238E27FC236}">
                <a16:creationId xmlns:a16="http://schemas.microsoft.com/office/drawing/2014/main" id="{AC81F14E-F14C-04F7-9BF8-85D3FF75A98C}"/>
              </a:ext>
            </a:extLst>
          </p:cNvPr>
          <p:cNvSpPr/>
          <p:nvPr/>
        </p:nvSpPr>
        <p:spPr>
          <a:xfrm>
            <a:off x="2171700" y="5066901"/>
            <a:ext cx="4648200" cy="762000"/>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lvl="0" algn="ctr"/>
            <a:r>
              <a:rPr lang="en-US" sz="1800" dirty="0">
                <a:solidFill>
                  <a:schemeClr val="tx1"/>
                </a:solidFill>
              </a:rPr>
              <a:t>(</a:t>
            </a:r>
            <a:r>
              <a:rPr lang="en-US" sz="1800" dirty="0" err="1">
                <a:solidFill>
                  <a:schemeClr val="tx1"/>
                </a:solidFill>
              </a:rPr>
              <a:t>bei</a:t>
            </a:r>
            <a:r>
              <a:rPr lang="en-US" sz="1800" dirty="0">
                <a:solidFill>
                  <a:schemeClr val="tx1"/>
                </a:solidFill>
              </a:rPr>
              <a:t> der </a:t>
            </a:r>
            <a:r>
              <a:rPr lang="en-US" sz="1800" dirty="0" err="1">
                <a:solidFill>
                  <a:schemeClr val="tx1"/>
                </a:solidFill>
              </a:rPr>
              <a:t>Annahme</a:t>
            </a:r>
            <a:r>
              <a:rPr lang="en-US" sz="1800" dirty="0">
                <a:solidFill>
                  <a:schemeClr val="tx1"/>
                </a:solidFill>
              </a:rPr>
              <a:t>, die CCT </a:t>
            </a:r>
            <a:r>
              <a:rPr lang="en-US" sz="1800" dirty="0" err="1">
                <a:solidFill>
                  <a:schemeClr val="tx1"/>
                </a:solidFill>
              </a:rPr>
              <a:t>liegt</a:t>
            </a:r>
            <a:r>
              <a:rPr lang="en-US" sz="1800" dirty="0">
                <a:solidFill>
                  <a:schemeClr val="tx1"/>
                </a:solidFill>
              </a:rPr>
              <a:t> </a:t>
            </a:r>
            <a:r>
              <a:rPr lang="en-US" sz="1800" dirty="0" err="1">
                <a:solidFill>
                  <a:schemeClr val="tx1"/>
                </a:solidFill>
              </a:rPr>
              <a:t>bei</a:t>
            </a:r>
            <a:r>
              <a:rPr lang="en-US" sz="1800" dirty="0">
                <a:solidFill>
                  <a:schemeClr val="tx1"/>
                </a:solidFill>
              </a:rPr>
              <a:t> 520µm)</a:t>
            </a:r>
            <a:endParaRPr sz="1800" b="0" i="0" u="none" strike="noStrike" cap="none" dirty="0">
              <a:solidFill>
                <a:schemeClr val="tx1"/>
              </a:solidFill>
              <a:latin typeface="Arial"/>
              <a:ea typeface="Arial"/>
              <a:cs typeface="Arial"/>
              <a:sym typeface="Arial"/>
            </a:endParaRPr>
          </a:p>
        </p:txBody>
      </p:sp>
      <p:sp>
        <p:nvSpPr>
          <p:cNvPr id="3" name="Google Shape;583;p22">
            <a:extLst>
              <a:ext uri="{FF2B5EF4-FFF2-40B4-BE49-F238E27FC236}">
                <a16:creationId xmlns:a16="http://schemas.microsoft.com/office/drawing/2014/main" id="{2F943E5A-56C8-7793-B347-C30AFBB195B9}"/>
              </a:ext>
            </a:extLst>
          </p:cNvPr>
          <p:cNvSpPr/>
          <p:nvPr/>
        </p:nvSpPr>
        <p:spPr>
          <a:xfrm>
            <a:off x="2133600" y="4953000"/>
            <a:ext cx="4724400" cy="914400"/>
          </a:xfrm>
          <a:prstGeom prst="frame">
            <a:avLst>
              <a:gd name="adj1" fmla="val 21920"/>
            </a:avLst>
          </a:prstGeom>
          <a:solidFill>
            <a:srgbClr val="9999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2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643" name="Google Shape;643;p25"/>
          <p:cNvSpPr/>
          <p:nvPr/>
        </p:nvSpPr>
        <p:spPr>
          <a:xfrm>
            <a:off x="5791200" y="1828800"/>
            <a:ext cx="24384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646" name="Google Shape;646;p25"/>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47" name="Google Shape;647;p25"/>
          <p:cNvSpPr/>
          <p:nvPr/>
        </p:nvSpPr>
        <p:spPr>
          <a:xfrm>
            <a:off x="2971800" y="1295400"/>
            <a:ext cx="19812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648" name="Google Shape;648;p25"/>
          <p:cNvSpPr/>
          <p:nvPr/>
        </p:nvSpPr>
        <p:spPr>
          <a:xfrm>
            <a:off x="7315200" y="1295400"/>
            <a:ext cx="2286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49" name="Google Shape;649;p25"/>
          <p:cNvSpPr/>
          <p:nvPr/>
        </p:nvSpPr>
        <p:spPr>
          <a:xfrm>
            <a:off x="7848600" y="1295400"/>
            <a:ext cx="3048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50" name="Google Shape;650;p25"/>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16230" algn="l" rtl="0">
              <a:lnSpc>
                <a:spcPct val="90000"/>
              </a:lnSpc>
              <a:spcBef>
                <a:spcPts val="240"/>
              </a:spcBef>
              <a:spcAft>
                <a:spcPts val="0"/>
              </a:spcAft>
              <a:buClr>
                <a:srgbClr val="BFBFBF"/>
              </a:buClr>
              <a:buSzPts val="840"/>
              <a:buChar char="●"/>
            </a:pPr>
            <a:r>
              <a:rPr lang="en-US" sz="1200" dirty="0">
                <a:solidFill>
                  <a:srgbClr val="BFBFBF"/>
                </a:solidFill>
              </a:rPr>
              <a:t>Der Druck </a:t>
            </a:r>
            <a:r>
              <a:rPr lang="en-US" sz="1200" dirty="0" err="1">
                <a:solidFill>
                  <a:srgbClr val="BFBFBF"/>
                </a:solidFill>
              </a:rPr>
              <a:t>innerhalb</a:t>
            </a:r>
            <a:r>
              <a:rPr lang="en-US" sz="1200" dirty="0">
                <a:solidFill>
                  <a:srgbClr val="BFBFBF"/>
                </a:solidFill>
              </a:rPr>
              <a:t> </a:t>
            </a:r>
            <a:r>
              <a:rPr lang="en-US" sz="1200" dirty="0" err="1">
                <a:solidFill>
                  <a:srgbClr val="BFBFBF"/>
                </a:solidFill>
              </a:rPr>
              <a:t>einer</a:t>
            </a:r>
            <a:r>
              <a:rPr lang="en-US" sz="1200" dirty="0">
                <a:solidFill>
                  <a:srgbClr val="BFBFBF"/>
                </a:solidFill>
              </a:rPr>
              <a:t> Kugel </a:t>
            </a:r>
            <a:r>
              <a:rPr lang="en-US" sz="1200" dirty="0" err="1">
                <a:solidFill>
                  <a:srgbClr val="BFBFBF"/>
                </a:solidFill>
              </a:rPr>
              <a:t>ist</a:t>
            </a:r>
            <a:r>
              <a:rPr lang="en-US" sz="1200" dirty="0">
                <a:solidFill>
                  <a:srgbClr val="BFBFBF"/>
                </a:solidFill>
              </a:rPr>
              <a:t> </a:t>
            </a:r>
            <a:r>
              <a:rPr lang="en-US" sz="1200" dirty="0" err="1">
                <a:solidFill>
                  <a:srgbClr val="BFBFBF"/>
                </a:solidFill>
              </a:rPr>
              <a:t>gleich</a:t>
            </a:r>
            <a:r>
              <a:rPr lang="en-US" sz="1200" dirty="0">
                <a:solidFill>
                  <a:srgbClr val="BFBFBF"/>
                </a:solidFill>
              </a:rPr>
              <a:t> der Kraft, die </a:t>
            </a:r>
            <a:r>
              <a:rPr lang="en-US" sz="1200" dirty="0" err="1">
                <a:solidFill>
                  <a:srgbClr val="BFBFBF"/>
                </a:solidFill>
              </a:rPr>
              <a:t>zum</a:t>
            </a:r>
            <a:r>
              <a:rPr lang="en-US" sz="1200" dirty="0">
                <a:solidFill>
                  <a:srgbClr val="BFBFBF"/>
                </a:solidFill>
              </a:rPr>
              <a:t> </a:t>
            </a:r>
            <a:r>
              <a:rPr lang="en-US" sz="1200" dirty="0" err="1">
                <a:solidFill>
                  <a:srgbClr val="BFBFBF"/>
                </a:solidFill>
              </a:rPr>
              <a:t>Abflachen</a:t>
            </a:r>
            <a:r>
              <a:rPr lang="en-US" sz="1200" dirty="0">
                <a:solidFill>
                  <a:srgbClr val="BFBFBF"/>
                </a:solidFill>
              </a:rPr>
              <a:t> </a:t>
            </a:r>
            <a:r>
              <a:rPr lang="en-US" sz="1200" dirty="0" err="1">
                <a:solidFill>
                  <a:srgbClr val="BFBFBF"/>
                </a:solidFill>
              </a:rPr>
              <a:t>ihrer</a:t>
            </a:r>
            <a:r>
              <a:rPr lang="en-US" sz="1200" dirty="0">
                <a:solidFill>
                  <a:srgbClr val="BFBFBF"/>
                </a:solidFill>
              </a:rPr>
              <a:t> </a:t>
            </a:r>
            <a:r>
              <a:rPr lang="en-US" sz="1200" dirty="0" err="1">
                <a:solidFill>
                  <a:srgbClr val="BFBFBF"/>
                </a:solidFill>
              </a:rPr>
              <a:t>Oberfläche</a:t>
            </a:r>
            <a:r>
              <a:rPr lang="en-US" sz="1200" dirty="0">
                <a:solidFill>
                  <a:srgbClr val="BFBFBF"/>
                </a:solidFill>
              </a:rPr>
              <a:t> </a:t>
            </a:r>
            <a:r>
              <a:rPr lang="en-US" sz="1200" dirty="0" err="1">
                <a:solidFill>
                  <a:srgbClr val="BFBFBF"/>
                </a:solidFill>
              </a:rPr>
              <a:t>benötigt</a:t>
            </a:r>
            <a:r>
              <a:rPr lang="en-US" sz="1200" dirty="0">
                <a:solidFill>
                  <a:srgbClr val="BFBFBF"/>
                </a:solidFill>
              </a:rPr>
              <a:t> </a:t>
            </a:r>
            <a:r>
              <a:rPr lang="en-US" sz="1200" dirty="0" err="1">
                <a:solidFill>
                  <a:srgbClr val="BFBFBF"/>
                </a:solidFill>
              </a:rPr>
              <a:t>wird</a:t>
            </a:r>
            <a:r>
              <a:rPr lang="en-US" sz="1200" dirty="0">
                <a:solidFill>
                  <a:srgbClr val="BFBFBF"/>
                </a:solidFill>
              </a:rPr>
              <a:t>, </a:t>
            </a:r>
            <a:r>
              <a:rPr lang="en-US" sz="1200" dirty="0" err="1">
                <a:solidFill>
                  <a:srgbClr val="BFBFBF"/>
                </a:solidFill>
              </a:rPr>
              <a:t>dividiert</a:t>
            </a:r>
            <a:r>
              <a:rPr lang="en-US" sz="1200" dirty="0">
                <a:solidFill>
                  <a:srgbClr val="BFBFBF"/>
                </a:solidFill>
              </a:rPr>
              <a:t> </a:t>
            </a:r>
            <a:r>
              <a:rPr lang="en-US" sz="1200" dirty="0" err="1">
                <a:solidFill>
                  <a:srgbClr val="BFBFBF"/>
                </a:solidFill>
              </a:rPr>
              <a:t>durch</a:t>
            </a:r>
            <a:r>
              <a:rPr lang="en-US" sz="1200" dirty="0">
                <a:solidFill>
                  <a:srgbClr val="BFBFBF"/>
                </a:solidFill>
              </a:rPr>
              <a:t> die </a:t>
            </a:r>
            <a:r>
              <a:rPr lang="en-US" sz="1200" dirty="0" err="1">
                <a:solidFill>
                  <a:srgbClr val="BFBFBF"/>
                </a:solidFill>
              </a:rPr>
              <a:t>Fläche</a:t>
            </a:r>
            <a:r>
              <a:rPr lang="en-US" sz="1200" dirty="0">
                <a:solidFill>
                  <a:srgbClr val="BFBFBF"/>
                </a:solidFill>
              </a:rPr>
              <a:t>, </a:t>
            </a:r>
            <a:r>
              <a:rPr lang="en-US" sz="1200" dirty="0" err="1">
                <a:solidFill>
                  <a:srgbClr val="BFBFBF"/>
                </a:solidFill>
              </a:rPr>
              <a:t>über</a:t>
            </a:r>
            <a:r>
              <a:rPr lang="en-US" sz="1200" dirty="0">
                <a:solidFill>
                  <a:srgbClr val="BFBFBF"/>
                </a:solidFill>
              </a:rPr>
              <a:t> die die </a:t>
            </a:r>
            <a:r>
              <a:rPr lang="en-US" sz="1200" dirty="0" err="1">
                <a:solidFill>
                  <a:srgbClr val="BFBFBF"/>
                </a:solidFill>
              </a:rPr>
              <a:t>Abflachung</a:t>
            </a:r>
            <a:r>
              <a:rPr lang="en-US" sz="1200" dirty="0">
                <a:solidFill>
                  <a:srgbClr val="BFBFBF"/>
                </a:solidFill>
              </a:rPr>
              <a:t> </a:t>
            </a:r>
            <a:r>
              <a:rPr lang="en-US" sz="1200"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1"/>
                  </a:ext>
                </a:extLst>
              </a:rPr>
              <a:t>erfolgt</a:t>
            </a:r>
            <a:r>
              <a:rPr lang="en-US" sz="1200" dirty="0">
                <a:solidFill>
                  <a:srgbClr val="BFBFBF"/>
                </a:solidFill>
              </a:rPr>
              <a:t>.</a:t>
            </a:r>
            <a:endParaRPr sz="2600" dirty="0">
              <a:solidFill>
                <a:srgbClr val="BFBFBF"/>
              </a:solidFill>
            </a:endParaRPr>
          </a:p>
          <a:p>
            <a:pPr marL="342900" lvl="0" indent="-316230" algn="l" rtl="0">
              <a:lnSpc>
                <a:spcPct val="90000"/>
              </a:lnSpc>
              <a:spcBef>
                <a:spcPts val="240"/>
              </a:spcBef>
              <a:spcAft>
                <a:spcPts val="0"/>
              </a:spcAft>
              <a:buClr>
                <a:srgbClr val="BFBFBF"/>
              </a:buClr>
              <a:buSzPts val="840"/>
              <a:buChar char="●"/>
            </a:pPr>
            <a:r>
              <a:rPr lang="en-US" sz="1200" dirty="0">
                <a:solidFill>
                  <a:srgbClr val="BFBFBF"/>
                </a:solidFill>
              </a:rPr>
              <a:t>Das Modell </a:t>
            </a:r>
            <a:r>
              <a:rPr lang="en-US" sz="1200" dirty="0" err="1">
                <a:solidFill>
                  <a:srgbClr val="BFBFBF"/>
                </a:solidFill>
              </a:rPr>
              <a:t>geht</a:t>
            </a:r>
            <a:r>
              <a:rPr lang="en-US" sz="1200" dirty="0">
                <a:solidFill>
                  <a:srgbClr val="BFBFBF"/>
                </a:solidFill>
              </a:rPr>
              <a:t> </a:t>
            </a:r>
            <a:r>
              <a:rPr lang="en-US" sz="1200" dirty="0" err="1">
                <a:solidFill>
                  <a:srgbClr val="BFBFBF"/>
                </a:solidFill>
              </a:rPr>
              <a:t>davon</a:t>
            </a:r>
            <a:r>
              <a:rPr lang="en-US" sz="1200" dirty="0">
                <a:solidFill>
                  <a:srgbClr val="BFBFBF"/>
                </a:solidFill>
              </a:rPr>
              <a:t> </a:t>
            </a:r>
            <a:r>
              <a:rPr lang="en-US" sz="1200" dirty="0" err="1">
                <a:solidFill>
                  <a:srgbClr val="BFBFBF"/>
                </a:solidFill>
              </a:rPr>
              <a:t>aus</a:t>
            </a:r>
            <a:r>
              <a:rPr lang="en-US" sz="1200" dirty="0">
                <a:solidFill>
                  <a:srgbClr val="BFBFBF"/>
                </a:solidFill>
              </a:rPr>
              <a:t>, </a:t>
            </a:r>
            <a:r>
              <a:rPr lang="en-US" sz="1200" dirty="0" err="1">
                <a:solidFill>
                  <a:srgbClr val="BFBFBF"/>
                </a:solidFill>
              </a:rPr>
              <a:t>dass</a:t>
            </a:r>
            <a:r>
              <a:rPr lang="en-US" sz="1200" dirty="0">
                <a:solidFill>
                  <a:srgbClr val="BFBFBF"/>
                </a:solidFill>
              </a:rPr>
              <a:t> die </a:t>
            </a:r>
            <a:r>
              <a:rPr lang="en-US" sz="1200" dirty="0" err="1">
                <a:solidFill>
                  <a:srgbClr val="BFBFBF"/>
                </a:solidFill>
              </a:rPr>
              <a:t>Oberfläche</a:t>
            </a:r>
            <a:r>
              <a:rPr lang="en-US" sz="1200" dirty="0">
                <a:solidFill>
                  <a:srgbClr val="BFBFBF"/>
                </a:solidFill>
              </a:rPr>
              <a:t> </a:t>
            </a:r>
            <a:r>
              <a:rPr lang="en-US" sz="1200" dirty="0" err="1">
                <a:solidFill>
                  <a:srgbClr val="BFBFBF"/>
                </a:solidFill>
              </a:rPr>
              <a:t>unendlich</a:t>
            </a:r>
            <a:r>
              <a:rPr lang="en-US" sz="1200" dirty="0">
                <a:solidFill>
                  <a:srgbClr val="BFBFBF"/>
                </a:solidFill>
              </a:rPr>
              <a:t> </a:t>
            </a:r>
            <a:r>
              <a:rPr lang="en-US" sz="1200" dirty="0" err="1">
                <a:solidFill>
                  <a:srgbClr val="BFBFBF"/>
                </a:solidFill>
              </a:rPr>
              <a:t>dünn</a:t>
            </a:r>
            <a:r>
              <a:rPr lang="en-US" sz="1200" dirty="0">
                <a:solidFill>
                  <a:srgbClr val="BFBFBF"/>
                </a:solidFill>
              </a:rPr>
              <a:t> und </a:t>
            </a:r>
            <a:r>
              <a:rPr lang="en-US" sz="1200" dirty="0" err="1">
                <a:solidFill>
                  <a:srgbClr val="BFBFBF"/>
                </a:solidFill>
              </a:rPr>
              <a:t>trocken</a:t>
            </a:r>
            <a:r>
              <a:rPr lang="en-US" sz="1200" dirty="0">
                <a:solidFill>
                  <a:srgbClr val="BFBFBF"/>
                </a:solidFill>
              </a:rPr>
              <a:t> </a:t>
            </a:r>
            <a:r>
              <a:rPr lang="en-US" sz="1200" dirty="0" err="1">
                <a:solidFill>
                  <a:srgbClr val="BFBFBF"/>
                </a:solidFill>
              </a:rPr>
              <a:t>ist</a:t>
            </a:r>
            <a:r>
              <a:rPr lang="en-US" sz="1200" dirty="0">
                <a:solidFill>
                  <a:srgbClr val="BFBFBF"/>
                </a:solidFill>
              </a:rPr>
              <a:t> – die </a:t>
            </a:r>
            <a:r>
              <a:rPr lang="en-US" sz="1200" dirty="0" err="1">
                <a:solidFill>
                  <a:srgbClr val="BFBFBF"/>
                </a:solidFill>
              </a:rPr>
              <a:t>Hornhaut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jedoch</a:t>
            </a:r>
            <a:r>
              <a:rPr lang="en-US" sz="1200" dirty="0">
                <a:solidFill>
                  <a:srgbClr val="BFBFBF"/>
                </a:solidFill>
              </a:rPr>
              <a:t> </a:t>
            </a:r>
            <a:r>
              <a:rPr lang="en-US" sz="1200" dirty="0" err="1">
                <a:solidFill>
                  <a:srgbClr val="BFBFBF"/>
                </a:solidFill>
              </a:rPr>
              <a:t>weder</a:t>
            </a:r>
            <a:r>
              <a:rPr lang="en-US" sz="1200" dirty="0">
                <a:solidFill>
                  <a:srgbClr val="BFBFBF"/>
                </a:solidFill>
              </a:rPr>
              <a:t> das </a:t>
            </a:r>
            <a:r>
              <a:rPr lang="en-US" sz="1200" dirty="0" err="1">
                <a:solidFill>
                  <a:srgbClr val="BFBFBF"/>
                </a:solidFill>
              </a:rPr>
              <a:t>eine</a:t>
            </a:r>
            <a:r>
              <a:rPr lang="en-US" sz="1200" dirty="0">
                <a:solidFill>
                  <a:srgbClr val="BFBFBF"/>
                </a:solidFill>
              </a:rPr>
              <a:t> </a:t>
            </a:r>
            <a:r>
              <a:rPr lang="en-US" sz="1200" dirty="0" err="1">
                <a:solidFill>
                  <a:srgbClr val="BFBFBF"/>
                </a:solidFill>
              </a:rPr>
              <a:t>noch</a:t>
            </a:r>
            <a:r>
              <a:rPr lang="en-US" sz="1200" dirty="0">
                <a:solidFill>
                  <a:srgbClr val="BFBFBF"/>
                </a:solidFill>
              </a:rPr>
              <a:t> das </a:t>
            </a:r>
            <a:r>
              <a:rPr lang="en-US" sz="1200" dirty="0" err="1">
                <a:solidFill>
                  <a:srgbClr val="BFBFBF"/>
                </a:solidFill>
              </a:rPr>
              <a:t>andere</a:t>
            </a:r>
            <a:r>
              <a:rPr lang="en-US" sz="1200" dirty="0">
                <a:solidFill>
                  <a:srgbClr val="BFBFBF"/>
                </a:solidFill>
              </a:rPr>
              <a:t>.</a:t>
            </a:r>
            <a:endParaRPr sz="1200" dirty="0"/>
          </a:p>
          <a:p>
            <a:pPr marL="692150" lvl="1" indent="-320993" algn="l" rtl="0">
              <a:lnSpc>
                <a:spcPct val="90000"/>
              </a:lnSpc>
              <a:spcBef>
                <a:spcPts val="240"/>
              </a:spcBef>
              <a:spcAft>
                <a:spcPts val="0"/>
              </a:spcAft>
              <a:buClr>
                <a:srgbClr val="BFBFBF"/>
              </a:buClr>
              <a:buSzPts val="840"/>
              <a:buChar char="●"/>
            </a:pPr>
            <a:r>
              <a:rPr lang="en-US" sz="1200" dirty="0" err="1">
                <a:solidFill>
                  <a:srgbClr val="BFBFBF"/>
                </a:solidFill>
              </a:rPr>
              <a:t>größere</a:t>
            </a:r>
            <a:r>
              <a:rPr lang="en-US" sz="1200" dirty="0">
                <a:solidFill>
                  <a:srgbClr val="BFBFBF"/>
                </a:solidFill>
              </a:rPr>
              <a:t> </a:t>
            </a:r>
            <a:r>
              <a:rPr lang="en-US" sz="1200" dirty="0" err="1">
                <a:solidFill>
                  <a:srgbClr val="BFBFBF"/>
                </a:solidFill>
              </a:rPr>
              <a:t>Hornhaut</a:t>
            </a:r>
            <a:r>
              <a:rPr lang="en-US" sz="1200" dirty="0">
                <a:solidFill>
                  <a:srgbClr val="BFBFBF"/>
                </a:solidFill>
              </a:rPr>
              <a:t>-Dicke </a:t>
            </a:r>
            <a:r>
              <a:rPr lang="en-US" sz="1200" dirty="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2"/>
                  </a:ext>
                </a:extLst>
              </a:rPr>
              <a:t>-</a:t>
            </a:r>
            <a:r>
              <a:rPr lang="en-US" sz="1200" dirty="0">
                <a:solidFill>
                  <a:srgbClr val="BFBFBF"/>
                </a:solidFill>
              </a:rPr>
              <a:t>&gt; </a:t>
            </a:r>
            <a:r>
              <a:rPr lang="en-US" sz="1200" dirty="0" err="1">
                <a:solidFill>
                  <a:srgbClr val="BFBFBF"/>
                </a:solidFill>
              </a:rPr>
              <a:t>höherer</a:t>
            </a:r>
            <a:r>
              <a:rPr lang="en-US" sz="1200" dirty="0">
                <a:solidFill>
                  <a:srgbClr val="BFBFBF"/>
                </a:solidFill>
              </a:rPr>
              <a:t> Widerstand </a:t>
            </a:r>
            <a:r>
              <a:rPr lang="en-US" sz="1200" dirty="0" err="1">
                <a:solidFill>
                  <a:srgbClr val="BFBFBF"/>
                </a:solidFill>
              </a:rPr>
              <a:t>gegen</a:t>
            </a:r>
            <a:r>
              <a:rPr lang="en-US" sz="1200" dirty="0">
                <a:solidFill>
                  <a:srgbClr val="BFBFBF"/>
                </a:solidFill>
              </a:rPr>
              <a:t> die Applanation </a:t>
            </a:r>
            <a:r>
              <a:rPr lang="en-US" sz="1200" dirty="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3"/>
                  </a:ext>
                </a:extLst>
              </a:rPr>
              <a:t>-</a:t>
            </a:r>
            <a:r>
              <a:rPr lang="en-US" sz="1200" dirty="0">
                <a:solidFill>
                  <a:srgbClr val="BFBFBF"/>
                </a:solidFill>
              </a:rPr>
              <a:t>&gt; </a:t>
            </a:r>
            <a:r>
              <a:rPr lang="en-US" sz="1200" i="1" dirty="0" err="1">
                <a:solidFill>
                  <a:srgbClr val="BFBFBF"/>
                </a:solidFill>
              </a:rPr>
              <a:t>höher</a:t>
            </a:r>
            <a:r>
              <a:rPr lang="en-US" sz="1200" i="1" dirty="0">
                <a:solidFill>
                  <a:srgbClr val="BFBFBF"/>
                </a:solidFill>
              </a:rPr>
              <a:t> </a:t>
            </a:r>
            <a:r>
              <a:rPr lang="en-US" sz="1200" i="1" dirty="0" err="1">
                <a:solidFill>
                  <a:srgbClr val="BFBFBF"/>
                </a:solidFill>
              </a:rPr>
              <a:t>gemessener</a:t>
            </a:r>
            <a:r>
              <a:rPr lang="en-US" sz="1200" i="1" dirty="0">
                <a:solidFill>
                  <a:srgbClr val="BFBFBF"/>
                </a:solidFill>
              </a:rPr>
              <a:t> </a:t>
            </a:r>
            <a:r>
              <a:rPr lang="en-US" sz="1200" dirty="0" err="1">
                <a:solidFill>
                  <a:srgbClr val="BFBFBF"/>
                </a:solidFill>
              </a:rPr>
              <a:t>Augendruck</a:t>
            </a:r>
            <a:endParaRPr sz="1200" dirty="0">
              <a:solidFill>
                <a:srgbClr val="BFBFBF"/>
              </a:solidFill>
            </a:endParaRPr>
          </a:p>
          <a:p>
            <a:pPr marL="692150" lvl="1" indent="-320993" algn="l" rtl="0">
              <a:lnSpc>
                <a:spcPct val="90000"/>
              </a:lnSpc>
              <a:spcBef>
                <a:spcPts val="240"/>
              </a:spcBef>
              <a:spcAft>
                <a:spcPts val="0"/>
              </a:spcAft>
              <a:buClr>
                <a:srgbClr val="B2B2B2"/>
              </a:buClr>
              <a:buSzPts val="840"/>
              <a:buChar char="●"/>
            </a:pPr>
            <a:r>
              <a:rPr lang="en-US" sz="1200" dirty="0" err="1">
                <a:solidFill>
                  <a:srgbClr val="B2B2B2"/>
                </a:solidFill>
              </a:rPr>
              <a:t>Tränenfilm</a:t>
            </a:r>
            <a:r>
              <a:rPr lang="en-US" sz="1200" dirty="0">
                <a:solidFill>
                  <a:srgbClr val="B2B2B2"/>
                </a:solidFill>
              </a:rPr>
              <a:t> -&gt; </a:t>
            </a:r>
            <a:r>
              <a:rPr lang="en-US" sz="1200" dirty="0" err="1">
                <a:solidFill>
                  <a:srgbClr val="B2B2B2"/>
                </a:solidFill>
              </a:rPr>
              <a:t>Kapillarwirkung</a:t>
            </a:r>
            <a:r>
              <a:rPr lang="en-US" sz="1200" dirty="0">
                <a:solidFill>
                  <a:srgbClr val="B2B2B2"/>
                </a:solidFill>
              </a:rPr>
              <a:t> -&gt; </a:t>
            </a:r>
            <a:r>
              <a:rPr lang="en-US" sz="1200" i="1" dirty="0" err="1">
                <a:solidFill>
                  <a:srgbClr val="B2B2B2"/>
                </a:solidFill>
              </a:rPr>
              <a:t>niedriger</a:t>
            </a:r>
            <a:r>
              <a:rPr lang="en-US" sz="1200" i="1" dirty="0">
                <a:solidFill>
                  <a:srgbClr val="B2B2B2"/>
                </a:solidFill>
              </a:rPr>
              <a:t> </a:t>
            </a:r>
            <a:r>
              <a:rPr lang="en-US" sz="1200" dirty="0" err="1">
                <a:solidFill>
                  <a:srgbClr val="B2B2B2"/>
                </a:solidFill>
              </a:rPr>
              <a:t>gemessener</a:t>
            </a:r>
            <a:r>
              <a:rPr lang="en-US" sz="1200" dirty="0">
                <a:solidFill>
                  <a:srgbClr val="B2B2B2"/>
                </a:solidFill>
              </a:rPr>
              <a:t> </a:t>
            </a:r>
            <a:r>
              <a:rPr lang="en-US" sz="1200" dirty="0" err="1">
                <a:solidFill>
                  <a:srgbClr val="B2B2B2"/>
                </a:solidFill>
              </a:rPr>
              <a:t>Augeninnendruck</a:t>
            </a:r>
            <a:endParaRPr sz="1200" dirty="0">
              <a:solidFill>
                <a:srgbClr val="BFBFBF"/>
              </a:solidFill>
            </a:endParaRPr>
          </a:p>
          <a:p>
            <a:pPr marL="342900" lvl="0" indent="-316230" algn="l" rtl="0">
              <a:lnSpc>
                <a:spcPct val="90000"/>
              </a:lnSpc>
              <a:spcBef>
                <a:spcPts val="240"/>
              </a:spcBef>
              <a:spcAft>
                <a:spcPts val="0"/>
              </a:spcAft>
              <a:buClr>
                <a:schemeClr val="accent2"/>
              </a:buClr>
              <a:buSzPts val="840"/>
              <a:buChar char="●"/>
            </a:pPr>
            <a:r>
              <a:rPr lang="en-US" sz="1200" dirty="0"/>
              <a:t>Dr. Goldmann </a:t>
            </a:r>
            <a:r>
              <a:rPr lang="en-US" sz="1200" dirty="0" err="1"/>
              <a:t>stellte</a:t>
            </a:r>
            <a:r>
              <a:rPr lang="en-US" sz="1200" dirty="0"/>
              <a:t> fest, </a:t>
            </a:r>
            <a:r>
              <a:rPr lang="en-US" sz="1200" dirty="0" err="1"/>
              <a:t>dass</a:t>
            </a:r>
            <a:r>
              <a:rPr lang="en-US" sz="1200" dirty="0"/>
              <a:t> </a:t>
            </a:r>
            <a:r>
              <a:rPr lang="en-US" sz="1200" dirty="0" err="1"/>
              <a:t>bei</a:t>
            </a:r>
            <a:r>
              <a:rPr lang="en-US" sz="1200" dirty="0"/>
              <a:t> </a:t>
            </a:r>
            <a:r>
              <a:rPr lang="en-US" sz="1200" dirty="0" err="1"/>
              <a:t>einem</a:t>
            </a:r>
            <a:r>
              <a:rPr lang="en-US" sz="1200" dirty="0"/>
              <a:t> </a:t>
            </a:r>
            <a:r>
              <a:rPr lang="en-US" sz="1200" dirty="0" err="1"/>
              <a:t>Applanationsdurchmesser</a:t>
            </a:r>
            <a:r>
              <a:rPr lang="en-US" sz="1200" dirty="0"/>
              <a:t> von </a:t>
            </a:r>
            <a:r>
              <a:rPr lang="en-US" sz="1200" dirty="0">
                <a:solidFill>
                  <a:srgbClr val="0000FF"/>
                </a:solidFill>
              </a:rPr>
              <a:t>3,06 mm </a:t>
            </a:r>
            <a:r>
              <a:rPr lang="en-US" sz="1200" dirty="0"/>
              <a:t>die </a:t>
            </a:r>
            <a:r>
              <a:rPr lang="en-US" sz="1200" dirty="0" err="1"/>
              <a:t>Effekte</a:t>
            </a:r>
            <a:r>
              <a:rPr lang="en-US" sz="1200" dirty="0"/>
              <a:t> der </a:t>
            </a:r>
            <a:r>
              <a:rPr lang="en-US" sz="1200" dirty="0" err="1"/>
              <a:t>Kapillaranziehung</a:t>
            </a:r>
            <a:r>
              <a:rPr lang="en-US" sz="1200" dirty="0"/>
              <a:t> des </a:t>
            </a:r>
            <a:r>
              <a:rPr lang="en-US" sz="1200" dirty="0" err="1"/>
              <a:t>Tränenfilms</a:t>
            </a:r>
            <a:r>
              <a:rPr lang="en-US" sz="1200" dirty="0"/>
              <a:t> und des </a:t>
            </a:r>
            <a:r>
              <a:rPr lang="en-US" sz="1200" dirty="0" err="1"/>
              <a:t>Widerstands</a:t>
            </a:r>
            <a:r>
              <a:rPr lang="en-US" sz="1200" dirty="0"/>
              <a:t> </a:t>
            </a:r>
            <a:r>
              <a:rPr lang="en-US" sz="1200" dirty="0" err="1"/>
              <a:t>durch</a:t>
            </a:r>
            <a:r>
              <a:rPr lang="en-US" sz="1200" dirty="0"/>
              <a:t> die </a:t>
            </a:r>
            <a:r>
              <a:rPr lang="en-US" sz="1200" dirty="0" err="1"/>
              <a:t>Hornhautdicke</a:t>
            </a:r>
            <a:r>
              <a:rPr lang="en-US" sz="1200" dirty="0"/>
              <a:t> </a:t>
            </a:r>
            <a:r>
              <a:rPr lang="en-US" sz="1200" dirty="0" err="1"/>
              <a:t>einander</a:t>
            </a:r>
            <a:r>
              <a:rPr lang="en-US" sz="1200" dirty="0"/>
              <a:t> </a:t>
            </a:r>
            <a:r>
              <a:rPr lang="en-US" sz="1200" dirty="0" err="1"/>
              <a:t>ausgleichen</a:t>
            </a:r>
            <a:r>
              <a:rPr lang="en-US" sz="1200" dirty="0"/>
              <a:t> – </a:t>
            </a:r>
            <a:r>
              <a:rPr lang="en-US" sz="1200" dirty="0" err="1"/>
              <a:t>vorausgesetzt</a:t>
            </a:r>
            <a:r>
              <a:rPr lang="en-US" sz="1200" dirty="0"/>
              <a:t>, die </a:t>
            </a:r>
            <a:r>
              <a:rPr lang="en-US" sz="1200" dirty="0" err="1"/>
              <a:t>zentrale</a:t>
            </a:r>
            <a:r>
              <a:rPr lang="en-US" sz="1200" dirty="0"/>
              <a:t> </a:t>
            </a:r>
            <a:r>
              <a:rPr lang="en-US" sz="1200" dirty="0" err="1"/>
              <a:t>Hornhautdicke</a:t>
            </a:r>
            <a:r>
              <a:rPr lang="en-US" sz="1200" dirty="0"/>
              <a:t> </a:t>
            </a:r>
            <a:r>
              <a:rPr lang="en-US" sz="1200" dirty="0" err="1"/>
              <a:t>beträgt</a:t>
            </a:r>
            <a:r>
              <a:rPr lang="en-US" sz="1200" dirty="0"/>
              <a:t> </a:t>
            </a:r>
            <a:r>
              <a:rPr lang="en-US" sz="1200" dirty="0">
                <a:solidFill>
                  <a:srgbClr val="0000FF"/>
                </a:solidFill>
              </a:rPr>
              <a:t>520 µm</a:t>
            </a:r>
            <a:r>
              <a:rPr lang="en-US" sz="1200" dirty="0"/>
              <a:t>.</a:t>
            </a:r>
            <a:endParaRPr sz="1200" dirty="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dirty="0"/>
              <a:t>Goldmann </a:t>
            </a:r>
            <a:r>
              <a:rPr lang="en-US" sz="1200" dirty="0" err="1"/>
              <a:t>ging</a:t>
            </a:r>
            <a:r>
              <a:rPr lang="en-US" sz="1200" dirty="0"/>
              <a:t> </a:t>
            </a:r>
            <a:r>
              <a:rPr lang="en-US" sz="1200" dirty="0" err="1"/>
              <a:t>davon</a:t>
            </a:r>
            <a:r>
              <a:rPr lang="en-US" sz="1200" dirty="0"/>
              <a:t> </a:t>
            </a:r>
            <a:r>
              <a:rPr lang="en-US" sz="1200" dirty="0" err="1"/>
              <a:t>aus</a:t>
            </a:r>
            <a:r>
              <a:rPr lang="en-US" sz="1200" dirty="0"/>
              <a:t>, </a:t>
            </a:r>
            <a:r>
              <a:rPr lang="en-US" sz="1200" dirty="0" err="1"/>
              <a:t>dass</a:t>
            </a:r>
            <a:r>
              <a:rPr lang="en-US" sz="1200" dirty="0"/>
              <a:t> die CCT </a:t>
            </a:r>
            <a:r>
              <a:rPr lang="en-US" sz="1200" dirty="0" err="1"/>
              <a:t>bei</a:t>
            </a:r>
            <a:r>
              <a:rPr lang="en-US" sz="1200" dirty="0"/>
              <a:t> </a:t>
            </a:r>
            <a:r>
              <a:rPr lang="en-US" sz="1200" dirty="0" err="1"/>
              <a:t>etwa</a:t>
            </a:r>
            <a:r>
              <a:rPr lang="en-US" sz="1200" dirty="0"/>
              <a:t> 520 µm </a:t>
            </a:r>
            <a:r>
              <a:rPr lang="en-US" sz="1200" dirty="0" err="1"/>
              <a:t>liegt</a:t>
            </a:r>
            <a:r>
              <a:rPr lang="en-US" sz="1200" dirty="0"/>
              <a:t>, </a:t>
            </a:r>
            <a:r>
              <a:rPr lang="en-US" sz="1200" dirty="0" err="1"/>
              <a:t>mit</a:t>
            </a:r>
            <a:r>
              <a:rPr lang="en-US" sz="1200" dirty="0"/>
              <a:t> </a:t>
            </a:r>
            <a:r>
              <a:rPr lang="en-US" sz="1200" dirty="0" err="1"/>
              <a:t>geringen</a:t>
            </a:r>
            <a:r>
              <a:rPr lang="en-US" sz="1200" dirty="0"/>
              <a:t> </a:t>
            </a:r>
            <a:r>
              <a:rPr lang="en-US" sz="1200" dirty="0" err="1"/>
              <a:t>Schwankungen</a:t>
            </a:r>
            <a:r>
              <a:rPr lang="en-US" sz="1200" dirty="0"/>
              <a:t>.</a:t>
            </a:r>
            <a:endParaRPr sz="1200" dirty="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dirty="0">
                <a:solidFill>
                  <a:srgbClr val="0000FF"/>
                </a:solidFill>
              </a:rPr>
              <a:t>Wenn die </a:t>
            </a:r>
            <a:r>
              <a:rPr lang="en-US" sz="1200" dirty="0" err="1">
                <a:solidFill>
                  <a:srgbClr val="0000FF"/>
                </a:solidFill>
              </a:rPr>
              <a:t>beiden</a:t>
            </a:r>
            <a:r>
              <a:rPr lang="en-US" sz="1200" dirty="0">
                <a:solidFill>
                  <a:srgbClr val="0000FF"/>
                </a:solidFill>
              </a:rPr>
              <a:t> </a:t>
            </a:r>
            <a:r>
              <a:rPr lang="en-US" sz="1200" dirty="0" err="1">
                <a:solidFill>
                  <a:srgbClr val="0000FF"/>
                </a:solidFill>
              </a:rPr>
              <a:t>Halbkreise</a:t>
            </a:r>
            <a:r>
              <a:rPr lang="en-US" sz="1200" dirty="0">
                <a:solidFill>
                  <a:srgbClr val="0000FF"/>
                </a:solidFill>
              </a:rPr>
              <a:t> (Mires) </a:t>
            </a:r>
            <a:r>
              <a:rPr lang="en-US" sz="1200" dirty="0" err="1">
                <a:solidFill>
                  <a:srgbClr val="0000FF"/>
                </a:solidFill>
              </a:rPr>
              <a:t>korrekt</a:t>
            </a:r>
            <a:r>
              <a:rPr lang="en-US" sz="1200" dirty="0">
                <a:solidFill>
                  <a:srgbClr val="0000FF"/>
                </a:solidFill>
              </a:rPr>
              <a:t> </a:t>
            </a:r>
            <a:r>
              <a:rPr lang="en-US" sz="1200" dirty="0" err="1">
                <a:solidFill>
                  <a:srgbClr val="0000FF"/>
                </a:solidFill>
              </a:rPr>
              <a:t>aufeinander</a:t>
            </a:r>
            <a:r>
              <a:rPr lang="en-US" sz="1200" dirty="0">
                <a:solidFill>
                  <a:srgbClr val="0000FF"/>
                </a:solidFill>
              </a:rPr>
              <a:t> </a:t>
            </a:r>
            <a:r>
              <a:rPr lang="en-US" sz="1200" dirty="0" err="1">
                <a:solidFill>
                  <a:srgbClr val="0000FF"/>
                </a:solidFill>
              </a:rPr>
              <a:t>ausgerichtet</a:t>
            </a:r>
            <a:r>
              <a:rPr lang="en-US" sz="1200" dirty="0">
                <a:solidFill>
                  <a:srgbClr val="0000FF"/>
                </a:solidFill>
              </a:rPr>
              <a:t> </a:t>
            </a:r>
            <a:r>
              <a:rPr lang="en-US" sz="1200" dirty="0" err="1">
                <a:solidFill>
                  <a:srgbClr val="0000FF"/>
                </a:solidFill>
              </a:rPr>
              <a:t>sind</a:t>
            </a:r>
            <a:r>
              <a:rPr lang="en-US" sz="1200" dirty="0">
                <a:solidFill>
                  <a:srgbClr val="0000FF"/>
                </a:solidFill>
              </a:rPr>
              <a:t>, hat die </a:t>
            </a:r>
            <a:r>
              <a:rPr lang="en-US" sz="1200" dirty="0" err="1">
                <a:solidFill>
                  <a:srgbClr val="0000FF"/>
                </a:solidFill>
              </a:rPr>
              <a:t>abgeflachte</a:t>
            </a:r>
            <a:r>
              <a:rPr lang="en-US" sz="1200" dirty="0">
                <a:solidFill>
                  <a:srgbClr val="0000FF"/>
                </a:solidFill>
              </a:rPr>
              <a:t> </a:t>
            </a:r>
            <a:r>
              <a:rPr lang="en-US" sz="1200" dirty="0" err="1">
                <a:solidFill>
                  <a:srgbClr val="0000FF"/>
                </a:solidFill>
              </a:rPr>
              <a:t>Hornhautfläche</a:t>
            </a:r>
            <a:r>
              <a:rPr lang="en-US" sz="1200" dirty="0">
                <a:solidFill>
                  <a:srgbClr val="0000FF"/>
                </a:solidFill>
              </a:rPr>
              <a:t> </a:t>
            </a:r>
            <a:r>
              <a:rPr lang="en-US" sz="1200" dirty="0" err="1">
                <a:solidFill>
                  <a:srgbClr val="0000FF"/>
                </a:solidFill>
              </a:rPr>
              <a:t>einen</a:t>
            </a:r>
            <a:r>
              <a:rPr lang="en-US" sz="1200" dirty="0">
                <a:solidFill>
                  <a:srgbClr val="0000FF"/>
                </a:solidFill>
              </a:rPr>
              <a:t> </a:t>
            </a:r>
            <a:r>
              <a:rPr lang="en-US" sz="1200" dirty="0" err="1">
                <a:solidFill>
                  <a:srgbClr val="0000FF"/>
                </a:solidFill>
              </a:rPr>
              <a:t>Durchmesser</a:t>
            </a:r>
            <a:r>
              <a:rPr lang="en-US" sz="1200" dirty="0">
                <a:solidFill>
                  <a:srgbClr val="0000FF"/>
                </a:solidFill>
              </a:rPr>
              <a:t> von 3,06 mm.</a:t>
            </a:r>
            <a:endParaRPr sz="2300" baseline="30000" dirty="0">
              <a:solidFill>
                <a:srgbClr val="0000FF"/>
              </a:solidFill>
            </a:endParaRPr>
          </a:p>
          <a:p>
            <a:pPr marL="342900" lvl="0" indent="-365760" algn="l" rtl="0">
              <a:lnSpc>
                <a:spcPct val="90000"/>
              </a:lnSpc>
              <a:spcBef>
                <a:spcPts val="0"/>
              </a:spcBef>
              <a:spcAft>
                <a:spcPts val="0"/>
              </a:spcAft>
              <a:buClr>
                <a:srgbClr val="BFBFBF"/>
              </a:buClr>
              <a:buSzPts val="1200"/>
              <a:buChar char="●"/>
            </a:pPr>
            <a:endParaRPr sz="1200" dirty="0">
              <a:solidFill>
                <a:srgbClr val="BFBFBF"/>
              </a:solidFill>
            </a:endParaRPr>
          </a:p>
          <a:p>
            <a:pPr marL="987425" lvl="2" indent="-191453" algn="l" rtl="0">
              <a:lnSpc>
                <a:spcPct val="90000"/>
              </a:lnSpc>
              <a:spcBef>
                <a:spcPts val="460"/>
              </a:spcBef>
              <a:spcAft>
                <a:spcPts val="0"/>
              </a:spcAft>
              <a:buSzPts val="1610"/>
              <a:buNone/>
            </a:pPr>
            <a:endParaRPr dirty="0"/>
          </a:p>
        </p:txBody>
      </p:sp>
      <p:sp>
        <p:nvSpPr>
          <p:cNvPr id="651" name="Google Shape;651;p2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25</a:t>
            </a:fld>
            <a:endParaRPr sz="1000">
              <a:solidFill>
                <a:schemeClr val="dk1"/>
              </a:solidFill>
              <a:latin typeface="Arial"/>
              <a:ea typeface="Arial"/>
              <a:cs typeface="Arial"/>
              <a:sym typeface="Arial"/>
            </a:endParaRPr>
          </a:p>
        </p:txBody>
      </p:sp>
      <p:sp>
        <p:nvSpPr>
          <p:cNvPr id="652" name="Google Shape;652;p25"/>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654" name="Google Shape;654;p25"/>
          <p:cNvSpPr txBox="1"/>
          <p:nvPr/>
        </p:nvSpPr>
        <p:spPr>
          <a:xfrm>
            <a:off x="1037230" y="236301"/>
            <a:ext cx="7165200" cy="35352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chemeClr val="dk1"/>
                </a:solidFill>
                <a:latin typeface="Arial"/>
                <a:ea typeface="Arial"/>
                <a:cs typeface="Arial"/>
                <a:sym typeface="Arial"/>
              </a:rPr>
              <a:t>Dies </a:t>
            </a:r>
            <a:r>
              <a:rPr lang="en-US" sz="1200" i="1" dirty="0" err="1">
                <a:solidFill>
                  <a:schemeClr val="dk1"/>
                </a:solidFill>
                <a:latin typeface="Arial"/>
                <a:ea typeface="Arial"/>
                <a:cs typeface="Arial"/>
                <a:sym typeface="Arial"/>
              </a:rPr>
              <a:t>bedeutet</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dass</a:t>
            </a:r>
            <a:r>
              <a:rPr lang="en-US" sz="1200" i="1" dirty="0">
                <a:solidFill>
                  <a:schemeClr val="dk1"/>
                </a:solidFill>
                <a:latin typeface="Arial"/>
                <a:ea typeface="Arial"/>
                <a:cs typeface="Arial"/>
                <a:sym typeface="Arial"/>
              </a:rPr>
              <a:t> Applanations-</a:t>
            </a:r>
            <a:r>
              <a:rPr lang="en-US" sz="1200" i="1" dirty="0" err="1">
                <a:solidFill>
                  <a:schemeClr val="dk1"/>
                </a:solidFill>
                <a:latin typeface="Arial"/>
                <a:ea typeface="Arial"/>
                <a:cs typeface="Arial"/>
                <a:sym typeface="Arial"/>
              </a:rPr>
              <a:t>Augeninnendruckmessungen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ungenau</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sind</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wenn</a:t>
            </a:r>
            <a:r>
              <a:rPr lang="en-US" sz="1200" i="1" dirty="0">
                <a:solidFill>
                  <a:schemeClr val="dk1"/>
                </a:solidFill>
                <a:latin typeface="Arial"/>
                <a:ea typeface="Arial"/>
                <a:cs typeface="Arial"/>
                <a:sym typeface="Arial"/>
              </a:rPr>
              <a:t> die CCT nicht 520 </a:t>
            </a:r>
            <a:r>
              <a:rPr lang="en-US" sz="1200" i="1" dirty="0" err="1">
                <a:solidFill>
                  <a:schemeClr val="dk1"/>
                </a:solidFill>
                <a:latin typeface="Arial"/>
                <a:ea typeface="Arial"/>
                <a:cs typeface="Arial"/>
                <a:sym typeface="Arial"/>
              </a:rPr>
              <a:t>beträgt</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Ist</a:t>
            </a:r>
            <a:r>
              <a:rPr lang="en-US" sz="1200" i="1" dirty="0">
                <a:solidFill>
                  <a:schemeClr val="dk1"/>
                </a:solidFill>
                <a:latin typeface="Arial"/>
                <a:ea typeface="Arial"/>
                <a:cs typeface="Arial"/>
                <a:sym typeface="Arial"/>
              </a:rPr>
              <a:t> das der Fall?</a:t>
            </a:r>
            <a:endParaRPr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Ja, das </a:t>
            </a:r>
            <a:r>
              <a:rPr lang="en-US" sz="1200" dirty="0" err="1">
                <a:solidFill>
                  <a:schemeClr val="dk1"/>
                </a:solidFill>
                <a:latin typeface="Arial"/>
                <a:ea typeface="Arial"/>
                <a:cs typeface="Arial"/>
                <a:sym typeface="Arial"/>
              </a:rPr>
              <a:t>ist</a:t>
            </a:r>
            <a:r>
              <a:rPr lang="en-US" sz="1200" dirty="0">
                <a:solidFill>
                  <a:schemeClr val="dk1"/>
                </a:solidFill>
                <a:latin typeface="Arial"/>
                <a:ea typeface="Arial"/>
                <a:cs typeface="Arial"/>
                <a:sym typeface="Arial"/>
              </a:rPr>
              <a:t> der Fall.</a:t>
            </a:r>
            <a:endParaRPr dirty="0"/>
          </a:p>
          <a:p>
            <a:pPr marL="0" marR="0" lvl="0" indent="0" algn="l" rtl="0">
              <a:spcBef>
                <a:spcPts val="0"/>
              </a:spcBef>
              <a:spcAft>
                <a:spcPts val="0"/>
              </a:spcAft>
              <a:buNone/>
            </a:pPr>
            <a:endParaRPr sz="1600" i="1" dirty="0">
              <a:solidFill>
                <a:schemeClr val="dk1"/>
              </a:solidFill>
              <a:latin typeface="Arial"/>
              <a:ea typeface="Arial"/>
              <a:cs typeface="Arial"/>
              <a:sym typeface="Arial"/>
            </a:endParaRPr>
          </a:p>
          <a:p>
            <a:pPr marL="0" marR="0" lvl="0" indent="0" algn="l" rtl="0">
              <a:spcBef>
                <a:spcPts val="0"/>
              </a:spcBef>
              <a:spcAft>
                <a:spcPts val="0"/>
              </a:spcAft>
              <a:buNone/>
            </a:pPr>
            <a:r>
              <a:rPr lang="en-US" sz="1200" i="1" dirty="0">
                <a:solidFill>
                  <a:schemeClr val="dk1"/>
                </a:solidFill>
                <a:latin typeface="Arial"/>
                <a:ea typeface="Arial"/>
                <a:cs typeface="Arial"/>
                <a:sym typeface="Arial"/>
              </a:rPr>
              <a:t>In </a:t>
            </a:r>
            <a:r>
              <a:rPr lang="en-US" sz="1200" i="1" dirty="0" err="1">
                <a:solidFill>
                  <a:schemeClr val="dk1"/>
                </a:solidFill>
                <a:latin typeface="Arial"/>
                <a:ea typeface="Arial"/>
                <a:cs typeface="Arial"/>
                <a:sym typeface="Arial"/>
              </a:rPr>
              <a:t>welche</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Richtung</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d.h.</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hoch</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oder</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niedrig</a:t>
            </a:r>
            <a:r>
              <a:rPr lang="en-US" sz="1200" i="1" dirty="0">
                <a:solidFill>
                  <a:schemeClr val="dk1"/>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Das </a:t>
            </a:r>
            <a:r>
              <a:rPr lang="en-US" sz="1200" dirty="0" err="1">
                <a:solidFill>
                  <a:schemeClr val="dk1"/>
                </a:solidFill>
                <a:latin typeface="Arial"/>
                <a:ea typeface="Arial"/>
                <a:cs typeface="Arial"/>
                <a:sym typeface="Arial"/>
              </a:rPr>
              <a:t>hängt</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davon</a:t>
            </a:r>
            <a:r>
              <a:rPr lang="en-US" sz="1200" dirty="0">
                <a:solidFill>
                  <a:schemeClr val="dk1"/>
                </a:solidFill>
                <a:latin typeface="Arial"/>
                <a:ea typeface="Arial"/>
                <a:cs typeface="Arial"/>
                <a:sym typeface="Arial"/>
              </a:rPr>
              <a:t> ab – </a:t>
            </a:r>
            <a:r>
              <a:rPr lang="en-US" sz="1200" dirty="0" err="1">
                <a:solidFill>
                  <a:schemeClr val="dk1"/>
                </a:solidFill>
                <a:latin typeface="Arial"/>
                <a:ea typeface="Arial"/>
                <a:cs typeface="Arial"/>
                <a:sym typeface="Arial"/>
              </a:rPr>
              <a:t>wenn</a:t>
            </a:r>
            <a:r>
              <a:rPr lang="en-US" sz="1200" dirty="0">
                <a:solidFill>
                  <a:schemeClr val="dk1"/>
                </a:solidFill>
                <a:latin typeface="Arial"/>
                <a:ea typeface="Arial"/>
                <a:cs typeface="Arial"/>
                <a:sym typeface="Arial"/>
              </a:rPr>
              <a:t> die CCT &gt; 520 </a:t>
            </a:r>
            <a:r>
              <a:rPr lang="en-US" sz="1200" dirty="0" err="1">
                <a:solidFill>
                  <a:schemeClr val="dk1"/>
                </a:solidFill>
                <a:latin typeface="Arial"/>
                <a:ea typeface="Arial"/>
                <a:cs typeface="Arial"/>
                <a:sym typeface="Arial"/>
              </a:rPr>
              <a:t>ist</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liegt</a:t>
            </a:r>
            <a:r>
              <a:rPr lang="en-US" sz="1200" dirty="0">
                <a:solidFill>
                  <a:schemeClr val="dk1"/>
                </a:solidFill>
                <a:latin typeface="Arial"/>
                <a:ea typeface="Arial"/>
                <a:cs typeface="Arial"/>
                <a:sym typeface="Arial"/>
              </a:rPr>
              <a:t> der </a:t>
            </a:r>
            <a:r>
              <a:rPr lang="en-US" sz="1200" dirty="0" err="1">
                <a:solidFill>
                  <a:schemeClr val="dk1"/>
                </a:solidFill>
                <a:latin typeface="Arial"/>
                <a:ea typeface="Arial"/>
                <a:cs typeface="Arial"/>
                <a:sym typeface="Arial"/>
              </a:rPr>
              <a:t>Messwert</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höher</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als</a:t>
            </a:r>
            <a:r>
              <a:rPr lang="en-US" sz="1200" dirty="0">
                <a:solidFill>
                  <a:schemeClr val="dk1"/>
                </a:solidFill>
                <a:latin typeface="Arial"/>
                <a:ea typeface="Arial"/>
                <a:cs typeface="Arial"/>
                <a:sym typeface="Arial"/>
              </a:rPr>
              <a:t> der </a:t>
            </a:r>
            <a:r>
              <a:rPr lang="en-US" sz="1200" dirty="0" err="1">
                <a:solidFill>
                  <a:schemeClr val="dk1"/>
                </a:solidFill>
                <a:latin typeface="Arial"/>
                <a:ea typeface="Arial"/>
                <a:cs typeface="Arial"/>
                <a:sym typeface="Arial"/>
              </a:rPr>
              <a:t>tatsächliche</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Augeninnendruck</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während</a:t>
            </a:r>
            <a:r>
              <a:rPr lang="en-US" sz="1200" dirty="0">
                <a:solidFill>
                  <a:schemeClr val="dk1"/>
                </a:solidFill>
                <a:latin typeface="Arial"/>
                <a:ea typeface="Arial"/>
                <a:cs typeface="Arial"/>
                <a:sym typeface="Arial"/>
              </a:rPr>
              <a:t> er </a:t>
            </a:r>
            <a:r>
              <a:rPr lang="en-US" sz="1200" dirty="0" err="1">
                <a:solidFill>
                  <a:schemeClr val="dk1"/>
                </a:solidFill>
                <a:latin typeface="Arial"/>
                <a:ea typeface="Arial"/>
                <a:cs typeface="Arial"/>
                <a:sym typeface="Arial"/>
              </a:rPr>
              <a:t>bei</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einem</a:t>
            </a:r>
            <a:r>
              <a:rPr lang="en-US" sz="1200" dirty="0">
                <a:solidFill>
                  <a:schemeClr val="dk1"/>
                </a:solidFill>
                <a:latin typeface="Arial"/>
                <a:ea typeface="Arial"/>
                <a:cs typeface="Arial"/>
                <a:sym typeface="Arial"/>
              </a:rPr>
              <a:t> Wert von &lt; 520  </a:t>
            </a:r>
            <a:r>
              <a:rPr lang="en-US" sz="1200" dirty="0" err="1">
                <a:solidFill>
                  <a:schemeClr val="dk1"/>
                </a:solidFill>
                <a:latin typeface="Arial"/>
                <a:ea typeface="Arial"/>
                <a:cs typeface="Arial"/>
                <a:sym typeface="Arial"/>
              </a:rPr>
              <a:t>niedriger</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ist</a:t>
            </a:r>
            <a:r>
              <a:rPr lang="en-US" sz="1200" dirty="0">
                <a:solidFill>
                  <a:schemeClr val="dk1"/>
                </a:solidFill>
                <a:latin typeface="Arial"/>
                <a:ea typeface="Arial"/>
                <a:cs typeface="Arial"/>
                <a:sym typeface="Arial"/>
              </a:rPr>
              <a:t>.</a:t>
            </a:r>
            <a:endParaRPr sz="1600" dirty="0">
              <a:solidFill>
                <a:srgbClr val="FFCCFF"/>
              </a:solidFill>
              <a:latin typeface="Arial"/>
              <a:ea typeface="Arial"/>
              <a:cs typeface="Arial"/>
              <a:sym typeface="Arial"/>
            </a:endParaRPr>
          </a:p>
          <a:p>
            <a:pPr marL="0" marR="0" lvl="0" indent="0" algn="l" rtl="0">
              <a:spcBef>
                <a:spcPts val="0"/>
              </a:spcBef>
              <a:spcAft>
                <a:spcPts val="0"/>
              </a:spcAft>
              <a:buNone/>
            </a:pPr>
            <a:endParaRPr sz="1600" dirty="0">
              <a:solidFill>
                <a:srgbClr val="FFCCFF"/>
              </a:solidFill>
              <a:latin typeface="Arial"/>
              <a:ea typeface="Arial"/>
              <a:cs typeface="Arial"/>
              <a:sym typeface="Arial"/>
            </a:endParaRPr>
          </a:p>
          <a:p>
            <a:pPr marL="0" marR="0" lvl="0" indent="0" algn="l" rtl="0">
              <a:spcBef>
                <a:spcPts val="0"/>
              </a:spcBef>
              <a:spcAft>
                <a:spcPts val="0"/>
              </a:spcAft>
              <a:buNone/>
            </a:pPr>
            <a:r>
              <a:rPr lang="en-US" sz="1200" i="1" dirty="0" err="1">
                <a:solidFill>
                  <a:srgbClr val="FFCCFF"/>
                </a:solidFill>
                <a:latin typeface="Arial"/>
                <a:ea typeface="Arial"/>
                <a:cs typeface="Arial"/>
                <a:sym typeface="Arial"/>
              </a:rPr>
              <a:t>Warum</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verwenden</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wir</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dann</a:t>
            </a:r>
            <a:r>
              <a:rPr lang="en-US" sz="1200" i="1" dirty="0">
                <a:solidFill>
                  <a:srgbClr val="FFCCFF"/>
                </a:solidFill>
                <a:latin typeface="Arial"/>
                <a:ea typeface="Arial"/>
                <a:cs typeface="Arial"/>
                <a:sym typeface="Arial"/>
              </a:rPr>
              <a:t> nicht </a:t>
            </a:r>
            <a:r>
              <a:rPr lang="en-US" sz="1200" i="1" dirty="0" err="1">
                <a:solidFill>
                  <a:srgbClr val="FFCCFF"/>
                </a:solidFill>
                <a:latin typeface="Arial"/>
                <a:ea typeface="Arial"/>
                <a:cs typeface="Arial"/>
                <a:sym typeface="Arial"/>
              </a:rPr>
              <a:t>einfach</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einen</a:t>
            </a:r>
            <a:r>
              <a:rPr lang="en-US" sz="1200" i="1" dirty="0">
                <a:solidFill>
                  <a:srgbClr val="FFCCFF"/>
                </a:solidFill>
                <a:latin typeface="Arial"/>
                <a:ea typeface="Arial"/>
                <a:cs typeface="Arial"/>
                <a:sym typeface="Arial"/>
              </a:rPr>
              <a:t> „CCT-</a:t>
            </a:r>
            <a:r>
              <a:rPr lang="en-US" sz="1200" i="1" dirty="0" err="1">
                <a:solidFill>
                  <a:srgbClr val="FFCCFF"/>
                </a:solidFill>
                <a:latin typeface="Arial"/>
                <a:ea typeface="Arial"/>
                <a:cs typeface="Arial"/>
                <a:sym typeface="Arial"/>
              </a:rPr>
              <a:t>Korrekturfaktor</a:t>
            </a:r>
            <a:r>
              <a:rPr lang="en-US" sz="1200" i="1" dirty="0">
                <a:solidFill>
                  <a:srgbClr val="FFCCFF"/>
                </a:solidFill>
                <a:latin typeface="Arial"/>
                <a:ea typeface="Arial"/>
                <a:cs typeface="Arial"/>
                <a:sym typeface="Arial"/>
              </a:rPr>
              <a:t>“, um den </a:t>
            </a:r>
            <a:r>
              <a:rPr lang="en-US" sz="1200" i="1" dirty="0" err="1">
                <a:solidFill>
                  <a:srgbClr val="FFCCFF"/>
                </a:solidFill>
                <a:latin typeface="Arial"/>
                <a:ea typeface="Arial"/>
                <a:cs typeface="Arial"/>
                <a:sym typeface="Arial"/>
              </a:rPr>
              <a:t>mittels</a:t>
            </a:r>
            <a:r>
              <a:rPr lang="en-US" sz="1200" i="1" dirty="0">
                <a:solidFill>
                  <a:srgbClr val="FFCCFF"/>
                </a:solidFill>
                <a:latin typeface="Arial"/>
                <a:ea typeface="Arial"/>
                <a:cs typeface="Arial"/>
                <a:sym typeface="Arial"/>
              </a:rPr>
              <a:t> Applanation </a:t>
            </a:r>
            <a:r>
              <a:rPr lang="en-US" sz="1200" i="1" dirty="0" err="1">
                <a:solidFill>
                  <a:srgbClr val="FFCCFF"/>
                </a:solidFill>
                <a:latin typeface="Arial"/>
                <a:ea typeface="Arial"/>
                <a:cs typeface="Arial"/>
                <a:sym typeface="Arial"/>
              </a:rPr>
              <a:t>ermittelten</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Augeninnendruck</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anzupassen</a:t>
            </a:r>
            <a:r>
              <a:rPr lang="en-US" sz="1200" i="1" dirty="0">
                <a:solidFill>
                  <a:srgbClr val="FFCCFF"/>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FFCCFF"/>
                </a:solidFill>
                <a:latin typeface="Arial"/>
                <a:ea typeface="Arial"/>
                <a:cs typeface="Arial"/>
                <a:sym typeface="Arial"/>
              </a:rPr>
              <a:t>Weil die </a:t>
            </a:r>
            <a:r>
              <a:rPr lang="en-US" sz="1200" dirty="0" err="1">
                <a:solidFill>
                  <a:srgbClr val="FFCCFF"/>
                </a:solidFill>
                <a:latin typeface="Arial"/>
                <a:ea typeface="Arial"/>
                <a:cs typeface="Arial"/>
                <a:sym typeface="Arial"/>
              </a:rPr>
              <a:t>Beziehung</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zwischen</a:t>
            </a:r>
            <a:r>
              <a:rPr lang="en-US" sz="1200" dirty="0">
                <a:solidFill>
                  <a:srgbClr val="FFCCFF"/>
                </a:solidFill>
                <a:latin typeface="Arial"/>
                <a:ea typeface="Arial"/>
                <a:cs typeface="Arial"/>
                <a:sym typeface="Arial"/>
              </a:rPr>
              <a:t> CCT und dem </a:t>
            </a:r>
            <a:r>
              <a:rPr lang="en-US" sz="1200" dirty="0" err="1">
                <a:solidFill>
                  <a:srgbClr val="FFCCFF"/>
                </a:solidFill>
                <a:latin typeface="Arial"/>
                <a:ea typeface="Arial"/>
                <a:cs typeface="Arial"/>
                <a:sym typeface="Arial"/>
              </a:rPr>
              <a:t>durch</a:t>
            </a:r>
            <a:r>
              <a:rPr lang="en-US" sz="1200" dirty="0">
                <a:solidFill>
                  <a:srgbClr val="FFCCFF"/>
                </a:solidFill>
                <a:latin typeface="Arial"/>
                <a:ea typeface="Arial"/>
                <a:cs typeface="Arial"/>
                <a:sym typeface="Arial"/>
              </a:rPr>
              <a:t> Applanation </a:t>
            </a:r>
            <a:r>
              <a:rPr lang="en-US" sz="1200" dirty="0" err="1">
                <a:solidFill>
                  <a:srgbClr val="FFCCFF"/>
                </a:solidFill>
                <a:latin typeface="Arial"/>
                <a:ea typeface="Arial"/>
                <a:cs typeface="Arial"/>
                <a:sym typeface="Arial"/>
              </a:rPr>
              <a:t>gemessenen</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Augeninnendruck</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leider</a:t>
            </a:r>
            <a:r>
              <a:rPr lang="en-US" sz="1200" dirty="0">
                <a:solidFill>
                  <a:srgbClr val="FFCCFF"/>
                </a:solidFill>
                <a:latin typeface="Arial"/>
                <a:ea typeface="Arial"/>
                <a:cs typeface="Arial"/>
                <a:sym typeface="Arial"/>
              </a:rPr>
              <a:t> nicht linear </a:t>
            </a:r>
            <a:r>
              <a:rPr lang="en-US" sz="1200" dirty="0" err="1">
                <a:solidFill>
                  <a:srgbClr val="FFCCFF"/>
                </a:solidFill>
                <a:latin typeface="Arial"/>
                <a:ea typeface="Arial"/>
                <a:cs typeface="Arial"/>
                <a:sym typeface="Arial"/>
              </a:rPr>
              <a:t>ist</a:t>
            </a:r>
            <a:r>
              <a:rPr lang="en-US" sz="1200" dirty="0">
                <a:solidFill>
                  <a:srgbClr val="FFCCFF"/>
                </a:solidFill>
                <a:latin typeface="Arial"/>
                <a:ea typeface="Arial"/>
                <a:cs typeface="Arial"/>
                <a:sym typeface="Arial"/>
              </a:rPr>
              <a:t> und </a:t>
            </a:r>
            <a:r>
              <a:rPr lang="en-US" sz="1200" dirty="0" err="1">
                <a:solidFill>
                  <a:srgbClr val="FFCCFF"/>
                </a:solidFill>
                <a:latin typeface="Arial"/>
                <a:ea typeface="Arial"/>
                <a:cs typeface="Arial"/>
                <a:sym typeface="Arial"/>
              </a:rPr>
              <a:t>noch</a:t>
            </a:r>
            <a:r>
              <a:rPr lang="en-US" sz="1200" dirty="0">
                <a:solidFill>
                  <a:srgbClr val="FFCCFF"/>
                </a:solidFill>
                <a:latin typeface="Arial"/>
                <a:ea typeface="Arial"/>
                <a:cs typeface="Arial"/>
                <a:sym typeface="Arial"/>
              </a:rPr>
              <a:t> nicht </a:t>
            </a:r>
            <a:r>
              <a:rPr lang="en-US" sz="1200" dirty="0" err="1">
                <a:solidFill>
                  <a:srgbClr val="FFCCFF"/>
                </a:solidFill>
                <a:latin typeface="Arial"/>
                <a:ea typeface="Arial"/>
                <a:cs typeface="Arial"/>
                <a:sym typeface="Arial"/>
              </a:rPr>
              <a:t>vollständig</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verstanden</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wird</a:t>
            </a:r>
            <a:r>
              <a:rPr lang="en-US" sz="1200" dirty="0">
                <a:solidFill>
                  <a:srgbClr val="FFCCFF"/>
                </a:solidFill>
                <a:latin typeface="Arial"/>
                <a:ea typeface="Arial"/>
                <a:cs typeface="Arial"/>
                <a:sym typeface="Arial"/>
              </a:rPr>
              <a:t>. Daher </a:t>
            </a:r>
            <a:r>
              <a:rPr lang="en-US" sz="1200" dirty="0" err="1">
                <a:solidFill>
                  <a:srgbClr val="FFCCFF"/>
                </a:solidFill>
                <a:latin typeface="Arial"/>
                <a:ea typeface="Arial"/>
                <a:cs typeface="Arial"/>
                <a:sym typeface="Arial"/>
              </a:rPr>
              <a:t>gibt</a:t>
            </a:r>
            <a:r>
              <a:rPr lang="en-US" sz="1200" dirty="0">
                <a:solidFill>
                  <a:srgbClr val="FFCCFF"/>
                </a:solidFill>
                <a:latin typeface="Arial"/>
                <a:ea typeface="Arial"/>
                <a:cs typeface="Arial"/>
                <a:sym typeface="Arial"/>
              </a:rPr>
              <a:t> es </a:t>
            </a:r>
            <a:r>
              <a:rPr lang="en-US" sz="1200" dirty="0" err="1">
                <a:solidFill>
                  <a:srgbClr val="FFCCFF"/>
                </a:solidFill>
                <a:latin typeface="Arial"/>
                <a:ea typeface="Arial"/>
                <a:cs typeface="Arial"/>
                <a:sym typeface="Arial"/>
              </a:rPr>
              <a:t>laut</a:t>
            </a:r>
            <a:r>
              <a:rPr lang="en-US" sz="1200" dirty="0">
                <a:solidFill>
                  <a:srgbClr val="FFCCFF"/>
                </a:solidFill>
                <a:latin typeface="Arial"/>
                <a:ea typeface="Arial"/>
                <a:cs typeface="Arial"/>
                <a:sym typeface="Arial"/>
              </a:rPr>
              <a:t> der </a:t>
            </a:r>
            <a:r>
              <a:rPr lang="en-US" sz="1200" dirty="0" err="1">
                <a:solidFill>
                  <a:srgbClr val="FFCCFF"/>
                </a:solidFill>
                <a:latin typeface="Arial"/>
                <a:ea typeface="Arial"/>
                <a:cs typeface="Arial"/>
                <a:sym typeface="Arial"/>
              </a:rPr>
              <a:t>neuesten</a:t>
            </a:r>
            <a:r>
              <a:rPr lang="en-US" sz="1200" dirty="0">
                <a:solidFill>
                  <a:srgbClr val="FFCCFF"/>
                </a:solidFill>
                <a:latin typeface="Arial"/>
                <a:ea typeface="Arial"/>
                <a:cs typeface="Arial"/>
                <a:sym typeface="Arial"/>
              </a:rPr>
              <a:t> (2022) </a:t>
            </a:r>
            <a:r>
              <a:rPr lang="en-US" sz="1200" dirty="0" err="1">
                <a:solidFill>
                  <a:srgbClr val="FFCCFF"/>
                </a:solidFill>
                <a:latin typeface="Arial"/>
                <a:ea typeface="Arial"/>
                <a:cs typeface="Arial"/>
                <a:sym typeface="Arial"/>
              </a:rPr>
              <a:t>Ausgabe</a:t>
            </a:r>
            <a:r>
              <a:rPr lang="en-US" sz="1200" dirty="0">
                <a:solidFill>
                  <a:srgbClr val="FFCCFF"/>
                </a:solidFill>
                <a:latin typeface="Arial"/>
                <a:ea typeface="Arial"/>
                <a:cs typeface="Arial"/>
                <a:sym typeface="Arial"/>
              </a:rPr>
              <a:t> des </a:t>
            </a:r>
            <a:r>
              <a:rPr lang="en-US" sz="1200" dirty="0" err="1">
                <a:solidFill>
                  <a:srgbClr val="FFCCFF"/>
                </a:solidFill>
                <a:latin typeface="Arial"/>
                <a:ea typeface="Arial"/>
                <a:cs typeface="Arial"/>
                <a:sym typeface="Arial"/>
              </a:rPr>
              <a:t>Glaukom-Lehrbuchs</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keinen</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validierten</a:t>
            </a:r>
            <a:r>
              <a:rPr lang="en-US" sz="1200" dirty="0">
                <a:solidFill>
                  <a:srgbClr val="FFCCFF"/>
                </a:solidFill>
                <a:latin typeface="Arial"/>
                <a:ea typeface="Arial"/>
                <a:cs typeface="Arial"/>
                <a:sym typeface="Arial"/>
              </a:rPr>
              <a:t> </a:t>
            </a:r>
            <a:r>
              <a:rPr lang="en-US" sz="1200" dirty="0" err="1">
                <a:solidFill>
                  <a:srgbClr val="FFCCFF"/>
                </a:solidFill>
                <a:latin typeface="Arial"/>
                <a:ea typeface="Arial"/>
                <a:cs typeface="Arial"/>
                <a:sym typeface="Arial"/>
              </a:rPr>
              <a:t>Korrekturfaktor</a:t>
            </a:r>
            <a:r>
              <a:rPr lang="en-US" sz="1200" dirty="0">
                <a:solidFill>
                  <a:srgbClr val="FFCCFF"/>
                </a:solidFill>
                <a:latin typeface="Arial"/>
                <a:ea typeface="Arial"/>
                <a:cs typeface="Arial"/>
                <a:sym typeface="Arial"/>
              </a:rPr>
              <a:t> für den </a:t>
            </a:r>
            <a:r>
              <a:rPr lang="en-US" sz="1200" dirty="0" err="1">
                <a:solidFill>
                  <a:srgbClr val="FFCCFF"/>
                </a:solidFill>
                <a:latin typeface="Arial"/>
                <a:ea typeface="Arial"/>
                <a:cs typeface="Arial"/>
                <a:sym typeface="Arial"/>
              </a:rPr>
              <a:t>Einfluss</a:t>
            </a:r>
            <a:r>
              <a:rPr lang="en-US" sz="1200" dirty="0">
                <a:solidFill>
                  <a:srgbClr val="FFCCFF"/>
                </a:solidFill>
                <a:latin typeface="Arial"/>
                <a:ea typeface="Arial"/>
                <a:cs typeface="Arial"/>
                <a:sym typeface="Arial"/>
              </a:rPr>
              <a:t> der CCT auf </a:t>
            </a:r>
            <a:r>
              <a:rPr lang="en-US" sz="1200" dirty="0" err="1">
                <a:solidFill>
                  <a:srgbClr val="FFCCFF"/>
                </a:solidFill>
                <a:latin typeface="Arial"/>
                <a:ea typeface="Arial"/>
                <a:cs typeface="Arial"/>
                <a:sym typeface="Arial"/>
              </a:rPr>
              <a:t>Applanationstonometer</a:t>
            </a:r>
            <a:r>
              <a:rPr lang="en-US" sz="1200" dirty="0">
                <a:solidFill>
                  <a:srgbClr val="FFCCFF"/>
                </a:solidFill>
                <a:latin typeface="Arial"/>
                <a:ea typeface="Arial"/>
                <a:cs typeface="Arial"/>
                <a:sym typeface="Arial"/>
              </a:rPr>
              <a:t>“. </a:t>
            </a:r>
            <a:endParaRPr dirty="0"/>
          </a:p>
          <a:p>
            <a:pPr marL="0" marR="0" lvl="0" indent="0" algn="l" rtl="0">
              <a:spcBef>
                <a:spcPts val="0"/>
              </a:spcBef>
              <a:spcAft>
                <a:spcPts val="0"/>
              </a:spcAft>
              <a:buNone/>
            </a:pPr>
            <a:endParaRPr sz="1600" dirty="0">
              <a:solidFill>
                <a:srgbClr val="FFCCFF"/>
              </a:solidFill>
              <a:latin typeface="Arial"/>
              <a:ea typeface="Arial"/>
              <a:cs typeface="Arial"/>
              <a:sym typeface="Arial"/>
            </a:endParaRPr>
          </a:p>
          <a:p>
            <a:pPr marL="0" marR="0" lvl="0" indent="0" algn="l" rtl="0">
              <a:spcBef>
                <a:spcPts val="0"/>
              </a:spcBef>
              <a:spcAft>
                <a:spcPts val="0"/>
              </a:spcAft>
              <a:buNone/>
            </a:pPr>
            <a:r>
              <a:rPr lang="en-US" sz="1200" i="1" dirty="0" err="1">
                <a:solidFill>
                  <a:srgbClr val="FFCCFF"/>
                </a:solidFill>
                <a:latin typeface="Arial"/>
                <a:ea typeface="Arial"/>
                <a:cs typeface="Arial"/>
                <a:sym typeface="Arial"/>
              </a:rPr>
              <a:t>Gibt</a:t>
            </a:r>
            <a:r>
              <a:rPr lang="en-US" sz="1200" i="1" dirty="0">
                <a:solidFill>
                  <a:srgbClr val="FFCCFF"/>
                </a:solidFill>
                <a:latin typeface="Arial"/>
                <a:ea typeface="Arial"/>
                <a:cs typeface="Arial"/>
                <a:sym typeface="Arial"/>
              </a:rPr>
              <a:t> es </a:t>
            </a:r>
            <a:r>
              <a:rPr lang="en-US" sz="1200" i="1" dirty="0" err="1">
                <a:solidFill>
                  <a:srgbClr val="FFCCFF"/>
                </a:solidFill>
                <a:latin typeface="Arial"/>
                <a:ea typeface="Arial"/>
                <a:cs typeface="Arial"/>
                <a:sym typeface="Arial"/>
              </a:rPr>
              <a:t>Methoden</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zur</a:t>
            </a:r>
            <a:r>
              <a:rPr lang="en-US" sz="1200" i="1" dirty="0">
                <a:solidFill>
                  <a:srgbClr val="FFCCFF"/>
                </a:solidFill>
                <a:latin typeface="Arial"/>
                <a:ea typeface="Arial"/>
                <a:cs typeface="Arial"/>
                <a:sym typeface="Arial"/>
              </a:rPr>
              <a:t> IOD-</a:t>
            </a:r>
            <a:r>
              <a:rPr lang="en-US" sz="1200" i="1" dirty="0" err="1">
                <a:solidFill>
                  <a:srgbClr val="FFCCFF"/>
                </a:solidFill>
                <a:latin typeface="Arial"/>
                <a:ea typeface="Arial"/>
                <a:cs typeface="Arial"/>
                <a:sym typeface="Arial"/>
              </a:rPr>
              <a:t>Messung</a:t>
            </a:r>
            <a:r>
              <a:rPr lang="en-US" sz="1200" i="1" dirty="0">
                <a:solidFill>
                  <a:srgbClr val="FFCCFF"/>
                </a:solidFill>
                <a:latin typeface="Arial"/>
                <a:ea typeface="Arial"/>
                <a:cs typeface="Arial"/>
                <a:sym typeface="Arial"/>
              </a:rPr>
              <a:t>, die nicht </a:t>
            </a:r>
            <a:r>
              <a:rPr lang="en-US" sz="1200" i="1" dirty="0" err="1">
                <a:solidFill>
                  <a:srgbClr val="FFCCFF"/>
                </a:solidFill>
                <a:latin typeface="Arial"/>
                <a:ea typeface="Arial"/>
                <a:cs typeface="Arial"/>
                <a:sym typeface="Arial"/>
              </a:rPr>
              <a:t>vom</a:t>
            </a:r>
            <a:r>
              <a:rPr lang="en-US" sz="1200" i="1" dirty="0">
                <a:solidFill>
                  <a:srgbClr val="FFCCFF"/>
                </a:solidFill>
                <a:latin typeface="Arial"/>
                <a:ea typeface="Arial"/>
                <a:cs typeface="Arial"/>
                <a:sym typeface="Arial"/>
              </a:rPr>
              <a:t> CCT </a:t>
            </a:r>
            <a:r>
              <a:rPr lang="en-US" sz="1200" i="1" dirty="0" err="1">
                <a:solidFill>
                  <a:srgbClr val="FFCCFF"/>
                </a:solidFill>
                <a:latin typeface="Arial"/>
                <a:ea typeface="Arial"/>
                <a:cs typeface="Arial"/>
                <a:sym typeface="Arial"/>
              </a:rPr>
              <a:t>beeinflusst</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werden</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Warum</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gelten</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diese</a:t>
            </a:r>
            <a:r>
              <a:rPr lang="en-US" sz="1200" i="1" dirty="0">
                <a:solidFill>
                  <a:srgbClr val="FFCCFF"/>
                </a:solidFill>
                <a:latin typeface="Arial"/>
                <a:ea typeface="Arial"/>
                <a:cs typeface="Arial"/>
                <a:sym typeface="Arial"/>
              </a:rPr>
              <a:t> nicht </a:t>
            </a:r>
            <a:r>
              <a:rPr lang="en-US" sz="1200" i="1" dirty="0" err="1">
                <a:solidFill>
                  <a:srgbClr val="FFCCFF"/>
                </a:solidFill>
                <a:latin typeface="Arial"/>
                <a:ea typeface="Arial"/>
                <a:cs typeface="Arial"/>
                <a:sym typeface="Arial"/>
              </a:rPr>
              <a:t>als</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Goldstandard</a:t>
            </a:r>
            <a:r>
              <a:rPr lang="en-US" sz="1200" i="1" dirty="0">
                <a:solidFill>
                  <a:srgbClr val="FFCCFF"/>
                </a:solidFill>
                <a:latin typeface="Arial"/>
                <a:ea typeface="Arial"/>
                <a:cs typeface="Arial"/>
                <a:sym typeface="Arial"/>
              </a:rPr>
              <a:t>“ und </a:t>
            </a:r>
            <a:r>
              <a:rPr lang="en-US" sz="1200" i="1" dirty="0" err="1">
                <a:solidFill>
                  <a:srgbClr val="FFCCFF"/>
                </a:solidFill>
                <a:latin typeface="Arial"/>
                <a:ea typeface="Arial"/>
                <a:cs typeface="Arial"/>
                <a:sym typeface="Arial"/>
              </a:rPr>
              <a:t>sind</a:t>
            </a:r>
            <a:r>
              <a:rPr lang="en-US" sz="1200" i="1" dirty="0">
                <a:solidFill>
                  <a:srgbClr val="FFCCFF"/>
                </a:solidFill>
                <a:latin typeface="Arial"/>
                <a:ea typeface="Arial"/>
                <a:cs typeface="Arial"/>
                <a:sym typeface="Arial"/>
              </a:rPr>
              <a:t> nicht </a:t>
            </a:r>
            <a:r>
              <a:rPr lang="en-US" sz="1200" i="1" dirty="0" err="1">
                <a:solidFill>
                  <a:srgbClr val="FFCCFF"/>
                </a:solidFill>
                <a:latin typeface="Arial"/>
                <a:ea typeface="Arial"/>
                <a:cs typeface="Arial"/>
                <a:sym typeface="Arial"/>
              </a:rPr>
              <a:t>weit</a:t>
            </a:r>
            <a:r>
              <a:rPr lang="en-US" sz="1200" i="1" dirty="0">
                <a:solidFill>
                  <a:srgbClr val="FFCCFF"/>
                </a:solidFill>
                <a:latin typeface="Arial"/>
                <a:ea typeface="Arial"/>
                <a:cs typeface="Arial"/>
                <a:sym typeface="Arial"/>
              </a:rPr>
              <a:t> </a:t>
            </a:r>
            <a:r>
              <a:rPr lang="en-US" sz="1200" i="1" dirty="0" err="1">
                <a:solidFill>
                  <a:srgbClr val="FFCCFF"/>
                </a:solidFill>
                <a:latin typeface="Arial"/>
                <a:ea typeface="Arial"/>
                <a:cs typeface="Arial"/>
                <a:sym typeface="Arial"/>
              </a:rPr>
              <a:t>verbreitet</a:t>
            </a:r>
            <a:r>
              <a:rPr lang="en-US" sz="1200" i="1" dirty="0">
                <a:solidFill>
                  <a:srgbClr val="FFCCFF"/>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FFCCFF"/>
                </a:solidFill>
                <a:latin typeface="Arial"/>
                <a:ea typeface="Arial"/>
                <a:cs typeface="Arial"/>
                <a:sym typeface="Arial"/>
              </a:rPr>
              <a:t>Ja. Keine </a:t>
            </a:r>
            <a:r>
              <a:rPr lang="en-US" sz="1200" dirty="0" err="1">
                <a:solidFill>
                  <a:srgbClr val="FFCCFF"/>
                </a:solidFill>
                <a:latin typeface="Arial"/>
                <a:ea typeface="Arial"/>
                <a:cs typeface="Arial"/>
                <a:sym typeface="Arial"/>
              </a:rPr>
              <a:t>Ahnung</a:t>
            </a:r>
            <a:r>
              <a:rPr lang="en-US" sz="1200" dirty="0">
                <a:solidFill>
                  <a:srgbClr val="FFCCFF"/>
                </a:solidFill>
                <a:latin typeface="Arial"/>
                <a:ea typeface="Arial"/>
                <a:cs typeface="Arial"/>
                <a:sym typeface="Arial"/>
              </a:rPr>
              <a:t>.</a:t>
            </a:r>
            <a:endParaRPr dirty="0"/>
          </a:p>
        </p:txBody>
      </p:sp>
      <p:sp>
        <p:nvSpPr>
          <p:cNvPr id="655" name="Google Shape;655;p25"/>
          <p:cNvSpPr/>
          <p:nvPr/>
        </p:nvSpPr>
        <p:spPr>
          <a:xfrm>
            <a:off x="3693738" y="1230044"/>
            <a:ext cx="327419" cy="179257"/>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56" name="Google Shape;656;p25"/>
          <p:cNvSpPr/>
          <p:nvPr/>
        </p:nvSpPr>
        <p:spPr>
          <a:xfrm>
            <a:off x="4608567" y="1447801"/>
            <a:ext cx="228600" cy="1524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 name="Google Shape;567;p22">
            <a:extLst>
              <a:ext uri="{FF2B5EF4-FFF2-40B4-BE49-F238E27FC236}">
                <a16:creationId xmlns:a16="http://schemas.microsoft.com/office/drawing/2014/main" id="{DA6925CD-8750-393D-F2AB-F99C7E62D3B4}"/>
              </a:ext>
            </a:extLst>
          </p:cNvPr>
          <p:cNvSpPr/>
          <p:nvPr/>
        </p:nvSpPr>
        <p:spPr>
          <a:xfrm>
            <a:off x="2171700" y="5066901"/>
            <a:ext cx="4648200" cy="762000"/>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lvl="0" algn="ctr"/>
            <a:r>
              <a:rPr lang="en-US" sz="1800" dirty="0">
                <a:solidFill>
                  <a:schemeClr val="tx1"/>
                </a:solidFill>
              </a:rPr>
              <a:t>(</a:t>
            </a:r>
            <a:r>
              <a:rPr lang="en-US" sz="1800" dirty="0" err="1">
                <a:solidFill>
                  <a:schemeClr val="tx1"/>
                </a:solidFill>
              </a:rPr>
              <a:t>bei</a:t>
            </a:r>
            <a:r>
              <a:rPr lang="en-US" sz="1800" dirty="0">
                <a:solidFill>
                  <a:schemeClr val="tx1"/>
                </a:solidFill>
              </a:rPr>
              <a:t> der </a:t>
            </a:r>
            <a:r>
              <a:rPr lang="en-US" sz="1800" dirty="0" err="1">
                <a:solidFill>
                  <a:schemeClr val="tx1"/>
                </a:solidFill>
              </a:rPr>
              <a:t>Annahme</a:t>
            </a:r>
            <a:r>
              <a:rPr lang="en-US" sz="1800" dirty="0">
                <a:solidFill>
                  <a:schemeClr val="tx1"/>
                </a:solidFill>
              </a:rPr>
              <a:t>, die CCT </a:t>
            </a:r>
            <a:r>
              <a:rPr lang="en-US" sz="1800" dirty="0" err="1">
                <a:solidFill>
                  <a:schemeClr val="tx1"/>
                </a:solidFill>
              </a:rPr>
              <a:t>liegt</a:t>
            </a:r>
            <a:r>
              <a:rPr lang="en-US" sz="1800" dirty="0">
                <a:solidFill>
                  <a:schemeClr val="tx1"/>
                </a:solidFill>
              </a:rPr>
              <a:t> </a:t>
            </a:r>
            <a:r>
              <a:rPr lang="en-US" sz="1800" dirty="0" err="1">
                <a:solidFill>
                  <a:schemeClr val="tx1"/>
                </a:solidFill>
              </a:rPr>
              <a:t>bei</a:t>
            </a:r>
            <a:r>
              <a:rPr lang="en-US" sz="1800" dirty="0">
                <a:solidFill>
                  <a:schemeClr val="tx1"/>
                </a:solidFill>
              </a:rPr>
              <a:t> 520µm)</a:t>
            </a:r>
            <a:endParaRPr sz="1800" b="0" i="0" u="none" strike="noStrike" cap="none" dirty="0">
              <a:solidFill>
                <a:schemeClr val="tx1"/>
              </a:solidFill>
              <a:latin typeface="Arial"/>
              <a:ea typeface="Arial"/>
              <a:cs typeface="Arial"/>
              <a:sym typeface="Arial"/>
            </a:endParaRPr>
          </a:p>
        </p:txBody>
      </p:sp>
      <p:sp>
        <p:nvSpPr>
          <p:cNvPr id="3" name="Google Shape;583;p22">
            <a:extLst>
              <a:ext uri="{FF2B5EF4-FFF2-40B4-BE49-F238E27FC236}">
                <a16:creationId xmlns:a16="http://schemas.microsoft.com/office/drawing/2014/main" id="{7A27CE58-F48A-6071-161B-332A473A5E1F}"/>
              </a:ext>
            </a:extLst>
          </p:cNvPr>
          <p:cNvSpPr/>
          <p:nvPr/>
        </p:nvSpPr>
        <p:spPr>
          <a:xfrm>
            <a:off x="2133600" y="4953000"/>
            <a:ext cx="4724400" cy="914400"/>
          </a:xfrm>
          <a:prstGeom prst="frame">
            <a:avLst>
              <a:gd name="adj1" fmla="val 21920"/>
            </a:avLst>
          </a:prstGeom>
          <a:solidFill>
            <a:srgbClr val="9999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70" name="Google Shape;670;p26"/>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71" name="Google Shape;671;p26"/>
          <p:cNvSpPr/>
          <p:nvPr/>
        </p:nvSpPr>
        <p:spPr>
          <a:xfrm>
            <a:off x="2971800" y="1295400"/>
            <a:ext cx="19812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672" name="Google Shape;672;p26"/>
          <p:cNvSpPr/>
          <p:nvPr/>
        </p:nvSpPr>
        <p:spPr>
          <a:xfrm>
            <a:off x="7315200" y="1295400"/>
            <a:ext cx="2286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73" name="Google Shape;673;p26"/>
          <p:cNvSpPr/>
          <p:nvPr/>
        </p:nvSpPr>
        <p:spPr>
          <a:xfrm>
            <a:off x="7848600" y="1295400"/>
            <a:ext cx="3048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74" name="Google Shape;674;p26"/>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16230" algn="l" rtl="0">
              <a:lnSpc>
                <a:spcPct val="90000"/>
              </a:lnSpc>
              <a:spcBef>
                <a:spcPts val="240"/>
              </a:spcBef>
              <a:spcAft>
                <a:spcPts val="0"/>
              </a:spcAft>
              <a:buClr>
                <a:srgbClr val="BFBFBF"/>
              </a:buClr>
              <a:buSzPts val="840"/>
              <a:buChar char="●"/>
            </a:pPr>
            <a:r>
              <a:rPr lang="en-US" sz="1200">
                <a:solidFill>
                  <a:srgbClr val="BFBFBF"/>
                </a:solidFill>
              </a:rPr>
              <a:t>Der Druck innerhalb einer Kugel ist gleich der Kraft, die zum Abflachen ihrer Oberfläche benötigt wird, dividiert durch die Fläche, über die die Abflachung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4"/>
                  </a:ext>
                </a:extLst>
              </a:rPr>
              <a:t>erfolgt</a:t>
            </a:r>
            <a:r>
              <a:rPr lang="en-US" sz="1200">
                <a:solidFill>
                  <a:srgbClr val="BFBFBF"/>
                </a:solidFill>
              </a:rPr>
              <a:t>.</a:t>
            </a:r>
            <a:endParaRPr sz="2600">
              <a:solidFill>
                <a:srgbClr val="BFBFBF"/>
              </a:solidFill>
            </a:endParaRPr>
          </a:p>
          <a:p>
            <a:pPr marL="342900" lvl="0" indent="-316230" algn="l" rtl="0">
              <a:lnSpc>
                <a:spcPct val="90000"/>
              </a:lnSpc>
              <a:spcBef>
                <a:spcPts val="240"/>
              </a:spcBef>
              <a:spcAft>
                <a:spcPts val="0"/>
              </a:spcAft>
              <a:buClr>
                <a:srgbClr val="BFBFBF"/>
              </a:buClr>
              <a:buSzPts val="840"/>
              <a:buChar char="●"/>
            </a:pPr>
            <a:r>
              <a:rPr lang="en-US" sz="1200">
                <a:solidFill>
                  <a:srgbClr val="BFBFBF"/>
                </a:solidFill>
              </a:rPr>
              <a:t>Das Modell geht davon aus, dass die Oberfläche unendlich dünn und trocken ist – die Hornhaut ist jedoch weder das eine noch das andere.</a:t>
            </a:r>
            <a:endParaRPr sz="1200"/>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größere Hornhaut-Dicke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5"/>
                  </a:ext>
                </a:extLst>
              </a:rPr>
              <a:t>-</a:t>
            </a:r>
            <a:r>
              <a:rPr lang="en-US" sz="1200">
                <a:solidFill>
                  <a:srgbClr val="BFBFBF"/>
                </a:solidFill>
              </a:rPr>
              <a:t>&gt; höherer Widerstand gegen die Applanation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6"/>
                  </a:ext>
                </a:extLst>
              </a:rPr>
              <a:t>-</a:t>
            </a:r>
            <a:r>
              <a:rPr lang="en-US" sz="1200">
                <a:solidFill>
                  <a:srgbClr val="BFBFBF"/>
                </a:solidFill>
              </a:rPr>
              <a:t>&gt; </a:t>
            </a:r>
            <a:r>
              <a:rPr lang="en-US" sz="1200" i="1">
                <a:solidFill>
                  <a:srgbClr val="BFBFBF"/>
                </a:solidFill>
              </a:rPr>
              <a:t>höher gemessener </a:t>
            </a:r>
            <a:r>
              <a:rPr lang="en-US" sz="1200">
                <a:solidFill>
                  <a:srgbClr val="BFBFBF"/>
                </a:solidFill>
              </a:rPr>
              <a:t>Augendruck</a:t>
            </a:r>
            <a:endParaRPr sz="1200">
              <a:solidFill>
                <a:srgbClr val="BFBFBF"/>
              </a:solidFill>
            </a:endParaRPr>
          </a:p>
          <a:p>
            <a:pPr marL="692150" lvl="1" indent="-320993" algn="l" rtl="0">
              <a:lnSpc>
                <a:spcPct val="90000"/>
              </a:lnSpc>
              <a:spcBef>
                <a:spcPts val="240"/>
              </a:spcBef>
              <a:spcAft>
                <a:spcPts val="0"/>
              </a:spcAft>
              <a:buClr>
                <a:srgbClr val="B2B2B2"/>
              </a:buClr>
              <a:buSzPts val="840"/>
              <a:buChar char="●"/>
            </a:pPr>
            <a:r>
              <a:rPr lang="en-US" sz="1200">
                <a:solidFill>
                  <a:srgbClr val="B2B2B2"/>
                </a:solidFill>
              </a:rPr>
              <a:t>Tränenfilm -&gt; Kapillarwirkung -&gt; </a:t>
            </a:r>
            <a:r>
              <a:rPr lang="en-US" sz="1200" i="1">
                <a:solidFill>
                  <a:srgbClr val="B2B2B2"/>
                </a:solidFill>
              </a:rPr>
              <a:t>niedriger </a:t>
            </a:r>
            <a:r>
              <a:rPr lang="en-US" sz="1200">
                <a:solidFill>
                  <a:srgbClr val="B2B2B2"/>
                </a:solidFill>
              </a:rPr>
              <a:t>gemessener Augeninnendruck</a:t>
            </a:r>
            <a:endParaRPr sz="1200">
              <a:solidFill>
                <a:srgbClr val="BFBFBF"/>
              </a:solidFill>
            </a:endParaRPr>
          </a:p>
          <a:p>
            <a:pPr marL="342900" lvl="0" indent="-316230" algn="l" rtl="0">
              <a:lnSpc>
                <a:spcPct val="90000"/>
              </a:lnSpc>
              <a:spcBef>
                <a:spcPts val="240"/>
              </a:spcBef>
              <a:spcAft>
                <a:spcPts val="0"/>
              </a:spcAft>
              <a:buClr>
                <a:schemeClr val="accent2"/>
              </a:buClr>
              <a:buSzPts val="840"/>
              <a:buChar char="●"/>
            </a:pPr>
            <a:r>
              <a:rPr lang="en-US" sz="1200"/>
              <a:t>Dr. Goldmann stellte fest, dass bei einem Applanationsdurchmesser von </a:t>
            </a:r>
            <a:r>
              <a:rPr lang="en-US" sz="1200">
                <a:solidFill>
                  <a:srgbClr val="0000FF"/>
                </a:solidFill>
              </a:rPr>
              <a:t>3,06 mm </a:t>
            </a:r>
            <a:r>
              <a:rPr lang="en-US" sz="1200"/>
              <a:t>die Effekte der Kapillaranziehung des Tränenfilms und des Widerstands durch die Hornhautdicke einander ausgleichen – vorausgesetzt, die zentrale Hornhautdicke beträgt </a:t>
            </a:r>
            <a:r>
              <a:rPr lang="en-US" sz="1200">
                <a:solidFill>
                  <a:srgbClr val="0000FF"/>
                </a:solidFill>
              </a:rPr>
              <a:t>520 µm</a:t>
            </a:r>
            <a:r>
              <a:rPr lang="en-US" sz="1200"/>
              <a:t>.</a:t>
            </a:r>
            <a:endParaRPr sz="120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a:t>Goldmann ging davon aus, dass die CCT bei etwa 520 µm liegt, mit geringen Schwankungen.</a:t>
            </a:r>
            <a:endParaRPr sz="120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a:solidFill>
                  <a:srgbClr val="0000FF"/>
                </a:solidFill>
              </a:rPr>
              <a:t>Wenn die beiden Halbkreise (Mires) korrekt aufeinander ausgerichtet sind, hat die abgeflachte Hornhautfläche einen Durchmesser von 3,06 mm.</a:t>
            </a:r>
            <a:endParaRPr sz="2300" baseline="30000">
              <a:solidFill>
                <a:srgbClr val="0000FF"/>
              </a:solidFill>
            </a:endParaRPr>
          </a:p>
          <a:p>
            <a:pPr marL="342900" lvl="0" indent="-365760" algn="l" rtl="0">
              <a:lnSpc>
                <a:spcPct val="90000"/>
              </a:lnSpc>
              <a:spcBef>
                <a:spcPts val="0"/>
              </a:spcBef>
              <a:spcAft>
                <a:spcPts val="0"/>
              </a:spcAft>
              <a:buClr>
                <a:srgbClr val="BFBFBF"/>
              </a:buClr>
              <a:buSzPts val="1200"/>
              <a:buChar char="●"/>
            </a:pPr>
            <a:endParaRPr sz="1200">
              <a:solidFill>
                <a:srgbClr val="BFBFBF"/>
              </a:solidFill>
            </a:endParaRPr>
          </a:p>
          <a:p>
            <a:pPr marL="987425" lvl="2" indent="-191453" algn="l" rtl="0">
              <a:lnSpc>
                <a:spcPct val="90000"/>
              </a:lnSpc>
              <a:spcBef>
                <a:spcPts val="460"/>
              </a:spcBef>
              <a:spcAft>
                <a:spcPts val="0"/>
              </a:spcAft>
              <a:buSzPts val="1610"/>
              <a:buNone/>
            </a:pPr>
            <a:endParaRPr/>
          </a:p>
        </p:txBody>
      </p:sp>
      <p:sp>
        <p:nvSpPr>
          <p:cNvPr id="675" name="Google Shape;675;p2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26</a:t>
            </a:fld>
            <a:endParaRPr sz="1000">
              <a:solidFill>
                <a:schemeClr val="dk1"/>
              </a:solidFill>
              <a:latin typeface="Arial"/>
              <a:ea typeface="Arial"/>
              <a:cs typeface="Arial"/>
              <a:sym typeface="Arial"/>
            </a:endParaRPr>
          </a:p>
        </p:txBody>
      </p:sp>
      <p:sp>
        <p:nvSpPr>
          <p:cNvPr id="676" name="Google Shape;676;p26"/>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678" name="Google Shape;678;p26"/>
          <p:cNvSpPr txBox="1"/>
          <p:nvPr/>
        </p:nvSpPr>
        <p:spPr>
          <a:xfrm>
            <a:off x="1037230" y="236301"/>
            <a:ext cx="7165200" cy="35352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Dies bedeutet, dass Applanations-Augeninnendruckmessungen ungenau sind, wenn die CCT nicht 520 beträgt. Ist das der Fall?</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Ja, das ist der Fall.</a:t>
            </a:r>
            <a:endParaRPr/>
          </a:p>
          <a:p>
            <a:pPr marL="0" marR="0" lvl="0" indent="0" algn="l" rtl="0">
              <a:spcBef>
                <a:spcPts val="0"/>
              </a:spcBef>
              <a:spcAft>
                <a:spcPts val="0"/>
              </a:spcAft>
              <a:buNone/>
            </a:pPr>
            <a:endParaRPr sz="1600" i="1">
              <a:solidFill>
                <a:schemeClr val="dk1"/>
              </a:solidFill>
              <a:latin typeface="Arial"/>
              <a:ea typeface="Arial"/>
              <a:cs typeface="Arial"/>
              <a:sym typeface="Arial"/>
            </a:endParaRPr>
          </a:p>
          <a:p>
            <a:pPr marL="0" marR="0" lvl="0" indent="0" algn="l" rtl="0">
              <a:spcBef>
                <a:spcPts val="0"/>
              </a:spcBef>
              <a:spcAft>
                <a:spcPts val="0"/>
              </a:spcAft>
              <a:buNone/>
            </a:pPr>
            <a:r>
              <a:rPr lang="en-US" sz="1200" i="1">
                <a:solidFill>
                  <a:schemeClr val="dk1"/>
                </a:solidFill>
                <a:latin typeface="Arial"/>
                <a:ea typeface="Arial"/>
                <a:cs typeface="Arial"/>
                <a:sym typeface="Arial"/>
              </a:rPr>
              <a:t>In welche Richtung, d.h. zu hoch oder zu niedrig?</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Das hängt davon ab – wenn d</a:t>
            </a:r>
            <a:r>
              <a:rPr lang="en-US" sz="1200">
                <a:solidFill>
                  <a:schemeClr val="dk1"/>
                </a:solidFill>
              </a:rPr>
              <a:t>ie</a:t>
            </a:r>
            <a:r>
              <a:rPr lang="en-US" sz="1200">
                <a:solidFill>
                  <a:schemeClr val="dk1"/>
                </a:solidFill>
                <a:latin typeface="Arial"/>
                <a:ea typeface="Arial"/>
                <a:cs typeface="Arial"/>
                <a:sym typeface="Arial"/>
              </a:rPr>
              <a:t> CCT &gt; 520 ist, liegt der Messwert  höher  als der tatsächliche Augeninnendruck, während er bei einem Wert von &lt; 520  niedriger ist.</a:t>
            </a:r>
            <a:endParaRPr sz="1600">
              <a:solidFill>
                <a:srgbClr val="FFCCFF"/>
              </a:solidFill>
              <a:latin typeface="Arial"/>
              <a:ea typeface="Arial"/>
              <a:cs typeface="Arial"/>
              <a:sym typeface="Arial"/>
            </a:endParaRPr>
          </a:p>
          <a:p>
            <a:pPr marL="0" marR="0" lvl="0" indent="0" algn="l" rtl="0">
              <a:spcBef>
                <a:spcPts val="0"/>
              </a:spcBef>
              <a:spcAft>
                <a:spcPts val="0"/>
              </a:spcAft>
              <a:buNone/>
            </a:pPr>
            <a:endParaRPr sz="1600">
              <a:solidFill>
                <a:srgbClr val="FFCCFF"/>
              </a:solidFill>
              <a:latin typeface="Arial"/>
              <a:ea typeface="Arial"/>
              <a:cs typeface="Arial"/>
              <a:sym typeface="Arial"/>
            </a:endParaRPr>
          </a:p>
          <a:p>
            <a:pPr marL="0" marR="0" lvl="0" indent="0" algn="l" rtl="0">
              <a:spcBef>
                <a:spcPts val="0"/>
              </a:spcBef>
              <a:spcAft>
                <a:spcPts val="0"/>
              </a:spcAft>
              <a:buNone/>
            </a:pPr>
            <a:r>
              <a:rPr lang="en-US" sz="1200" i="1">
                <a:solidFill>
                  <a:srgbClr val="FFCCFF"/>
                </a:solidFill>
                <a:latin typeface="Arial"/>
                <a:ea typeface="Arial"/>
                <a:cs typeface="Arial"/>
                <a:sym typeface="Arial"/>
              </a:rPr>
              <a:t>Warum verwenden wir dann nicht einfach einen „CCT-Korrekturfaktor“, um den mittels Applanation ermittelten Augeninnendruck anzupassen?</a:t>
            </a:r>
            <a:endParaRPr/>
          </a:p>
          <a:p>
            <a:pPr marL="0" marR="0" lvl="0" indent="0" algn="l" rtl="0">
              <a:spcBef>
                <a:spcPts val="0"/>
              </a:spcBef>
              <a:spcAft>
                <a:spcPts val="0"/>
              </a:spcAft>
              <a:buNone/>
            </a:pPr>
            <a:r>
              <a:rPr lang="en-US" sz="1200">
                <a:solidFill>
                  <a:srgbClr val="FFCCFF"/>
                </a:solidFill>
                <a:latin typeface="Arial"/>
                <a:ea typeface="Arial"/>
                <a:cs typeface="Arial"/>
                <a:sym typeface="Arial"/>
              </a:rPr>
              <a:t>Weil die Beziehung zwischen CCT und dem durch Applanation gemessenen Augeninnendruck leider nicht linear ist und noch nicht vollständig verstanden wird. Daher gibt es laut der neuesten (2022) Ausgabe des Glaukom-Lehrbuchs „keinen validierten Korrekturfaktor für den Einfluss der CCT auf Applanationstonometer“. </a:t>
            </a:r>
            <a:endParaRPr/>
          </a:p>
          <a:p>
            <a:pPr marL="0" marR="0" lvl="0" indent="0" algn="l" rtl="0">
              <a:spcBef>
                <a:spcPts val="0"/>
              </a:spcBef>
              <a:spcAft>
                <a:spcPts val="0"/>
              </a:spcAft>
              <a:buNone/>
            </a:pPr>
            <a:endParaRPr sz="1600">
              <a:solidFill>
                <a:srgbClr val="FFCCFF"/>
              </a:solidFill>
              <a:latin typeface="Arial"/>
              <a:ea typeface="Arial"/>
              <a:cs typeface="Arial"/>
              <a:sym typeface="Arial"/>
            </a:endParaRPr>
          </a:p>
          <a:p>
            <a:pPr marL="0" marR="0" lvl="0" indent="0" algn="l" rtl="0">
              <a:spcBef>
                <a:spcPts val="0"/>
              </a:spcBef>
              <a:spcAft>
                <a:spcPts val="0"/>
              </a:spcAft>
              <a:buNone/>
            </a:pPr>
            <a:r>
              <a:rPr lang="en-US" sz="1200" i="1">
                <a:solidFill>
                  <a:srgbClr val="FFCCFF"/>
                </a:solidFill>
                <a:latin typeface="Arial"/>
                <a:ea typeface="Arial"/>
                <a:cs typeface="Arial"/>
                <a:sym typeface="Arial"/>
              </a:rPr>
              <a:t>Gibt es Methoden zur Messung des Augeninnendrucks, die nicht vom CCT beeinflusst werden? Warum gelten diese nicht als „Goldstandard“ und sind nicht weit verbreitet?</a:t>
            </a:r>
            <a:endParaRPr/>
          </a:p>
          <a:p>
            <a:pPr marL="0" marR="0" lvl="0" indent="0" algn="l" rtl="0">
              <a:spcBef>
                <a:spcPts val="0"/>
              </a:spcBef>
              <a:spcAft>
                <a:spcPts val="0"/>
              </a:spcAft>
              <a:buNone/>
            </a:pPr>
            <a:r>
              <a:rPr lang="en-US" sz="1200">
                <a:solidFill>
                  <a:srgbClr val="FFCCFF"/>
                </a:solidFill>
                <a:latin typeface="Arial"/>
                <a:ea typeface="Arial"/>
                <a:cs typeface="Arial"/>
                <a:sym typeface="Arial"/>
              </a:rPr>
              <a:t>Ja. Keine Ahnung.</a:t>
            </a:r>
            <a:endParaRPr/>
          </a:p>
        </p:txBody>
      </p:sp>
      <p:sp>
        <p:nvSpPr>
          <p:cNvPr id="679" name="Google Shape;679;p2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 name="Google Shape;567;p22">
            <a:extLst>
              <a:ext uri="{FF2B5EF4-FFF2-40B4-BE49-F238E27FC236}">
                <a16:creationId xmlns:a16="http://schemas.microsoft.com/office/drawing/2014/main" id="{DBA98CD1-6BA8-1877-719A-5E5B4D450DD9}"/>
              </a:ext>
            </a:extLst>
          </p:cNvPr>
          <p:cNvSpPr/>
          <p:nvPr/>
        </p:nvSpPr>
        <p:spPr>
          <a:xfrm>
            <a:off x="2171700" y="5066901"/>
            <a:ext cx="4648200" cy="762000"/>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lvl="0" algn="ctr"/>
            <a:r>
              <a:rPr lang="en-US" sz="1800" dirty="0">
                <a:solidFill>
                  <a:schemeClr val="tx1"/>
                </a:solidFill>
              </a:rPr>
              <a:t>(</a:t>
            </a:r>
            <a:r>
              <a:rPr lang="en-US" sz="1800" dirty="0" err="1">
                <a:solidFill>
                  <a:schemeClr val="tx1"/>
                </a:solidFill>
              </a:rPr>
              <a:t>bei</a:t>
            </a:r>
            <a:r>
              <a:rPr lang="en-US" sz="1800" dirty="0">
                <a:solidFill>
                  <a:schemeClr val="tx1"/>
                </a:solidFill>
              </a:rPr>
              <a:t> der </a:t>
            </a:r>
            <a:r>
              <a:rPr lang="en-US" sz="1800" dirty="0" err="1">
                <a:solidFill>
                  <a:schemeClr val="tx1"/>
                </a:solidFill>
              </a:rPr>
              <a:t>Annahme</a:t>
            </a:r>
            <a:r>
              <a:rPr lang="en-US" sz="1800" dirty="0">
                <a:solidFill>
                  <a:schemeClr val="tx1"/>
                </a:solidFill>
              </a:rPr>
              <a:t>, die CCT </a:t>
            </a:r>
            <a:r>
              <a:rPr lang="en-US" sz="1800" dirty="0" err="1">
                <a:solidFill>
                  <a:schemeClr val="tx1"/>
                </a:solidFill>
              </a:rPr>
              <a:t>liegt</a:t>
            </a:r>
            <a:r>
              <a:rPr lang="en-US" sz="1800" dirty="0">
                <a:solidFill>
                  <a:schemeClr val="tx1"/>
                </a:solidFill>
              </a:rPr>
              <a:t> </a:t>
            </a:r>
            <a:r>
              <a:rPr lang="en-US" sz="1800" dirty="0" err="1">
                <a:solidFill>
                  <a:schemeClr val="tx1"/>
                </a:solidFill>
              </a:rPr>
              <a:t>bei</a:t>
            </a:r>
            <a:r>
              <a:rPr lang="en-US" sz="1800" dirty="0">
                <a:solidFill>
                  <a:schemeClr val="tx1"/>
                </a:solidFill>
              </a:rPr>
              <a:t> 520µm)</a:t>
            </a:r>
            <a:endParaRPr sz="1800" b="0" i="0" u="none" strike="noStrike" cap="none" dirty="0">
              <a:solidFill>
                <a:schemeClr val="tx1"/>
              </a:solidFill>
              <a:latin typeface="Arial"/>
              <a:ea typeface="Arial"/>
              <a:cs typeface="Arial"/>
              <a:sym typeface="Arial"/>
            </a:endParaRPr>
          </a:p>
        </p:txBody>
      </p:sp>
      <p:sp>
        <p:nvSpPr>
          <p:cNvPr id="3" name="Google Shape;583;p22">
            <a:extLst>
              <a:ext uri="{FF2B5EF4-FFF2-40B4-BE49-F238E27FC236}">
                <a16:creationId xmlns:a16="http://schemas.microsoft.com/office/drawing/2014/main" id="{3728AE84-6F47-EC85-5A6D-21705BED6BCE}"/>
              </a:ext>
            </a:extLst>
          </p:cNvPr>
          <p:cNvSpPr/>
          <p:nvPr/>
        </p:nvSpPr>
        <p:spPr>
          <a:xfrm>
            <a:off x="2133600" y="4953000"/>
            <a:ext cx="4724400" cy="914400"/>
          </a:xfrm>
          <a:prstGeom prst="frame">
            <a:avLst>
              <a:gd name="adj1" fmla="val 21920"/>
            </a:avLst>
          </a:prstGeom>
          <a:solidFill>
            <a:srgbClr val="9999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93" name="Google Shape;693;p27"/>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94" name="Google Shape;694;p27"/>
          <p:cNvSpPr/>
          <p:nvPr/>
        </p:nvSpPr>
        <p:spPr>
          <a:xfrm>
            <a:off x="2971800" y="1295400"/>
            <a:ext cx="19812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695" name="Google Shape;695;p27"/>
          <p:cNvSpPr/>
          <p:nvPr/>
        </p:nvSpPr>
        <p:spPr>
          <a:xfrm>
            <a:off x="7315200" y="1295400"/>
            <a:ext cx="2286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96" name="Google Shape;696;p27"/>
          <p:cNvSpPr/>
          <p:nvPr/>
        </p:nvSpPr>
        <p:spPr>
          <a:xfrm>
            <a:off x="7848600" y="1295400"/>
            <a:ext cx="3048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697" name="Google Shape;697;p27"/>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16230" algn="l" rtl="0">
              <a:lnSpc>
                <a:spcPct val="90000"/>
              </a:lnSpc>
              <a:spcBef>
                <a:spcPts val="240"/>
              </a:spcBef>
              <a:spcAft>
                <a:spcPts val="0"/>
              </a:spcAft>
              <a:buClr>
                <a:srgbClr val="BFBFBF"/>
              </a:buClr>
              <a:buSzPts val="840"/>
              <a:buChar char="●"/>
            </a:pPr>
            <a:r>
              <a:rPr lang="en-US" sz="1200" dirty="0">
                <a:solidFill>
                  <a:srgbClr val="BFBFBF"/>
                </a:solidFill>
              </a:rPr>
              <a:t>Der Druck </a:t>
            </a:r>
            <a:r>
              <a:rPr lang="en-US" sz="1200" dirty="0" err="1">
                <a:solidFill>
                  <a:srgbClr val="BFBFBF"/>
                </a:solidFill>
              </a:rPr>
              <a:t>innerhalb</a:t>
            </a:r>
            <a:r>
              <a:rPr lang="en-US" sz="1200" dirty="0">
                <a:solidFill>
                  <a:srgbClr val="BFBFBF"/>
                </a:solidFill>
              </a:rPr>
              <a:t> </a:t>
            </a:r>
            <a:r>
              <a:rPr lang="en-US" sz="1200" dirty="0" err="1">
                <a:solidFill>
                  <a:srgbClr val="BFBFBF"/>
                </a:solidFill>
              </a:rPr>
              <a:t>einer</a:t>
            </a:r>
            <a:r>
              <a:rPr lang="en-US" sz="1200" dirty="0">
                <a:solidFill>
                  <a:srgbClr val="BFBFBF"/>
                </a:solidFill>
              </a:rPr>
              <a:t> Kugel </a:t>
            </a:r>
            <a:r>
              <a:rPr lang="en-US" sz="1200" dirty="0" err="1">
                <a:solidFill>
                  <a:srgbClr val="BFBFBF"/>
                </a:solidFill>
              </a:rPr>
              <a:t>ist</a:t>
            </a:r>
            <a:r>
              <a:rPr lang="en-US" sz="1200" dirty="0">
                <a:solidFill>
                  <a:srgbClr val="BFBFBF"/>
                </a:solidFill>
              </a:rPr>
              <a:t> </a:t>
            </a:r>
            <a:r>
              <a:rPr lang="en-US" sz="1200" dirty="0" err="1">
                <a:solidFill>
                  <a:srgbClr val="BFBFBF"/>
                </a:solidFill>
              </a:rPr>
              <a:t>gleich</a:t>
            </a:r>
            <a:r>
              <a:rPr lang="en-US" sz="1200" dirty="0">
                <a:solidFill>
                  <a:srgbClr val="BFBFBF"/>
                </a:solidFill>
              </a:rPr>
              <a:t> der Kraft, die </a:t>
            </a:r>
            <a:r>
              <a:rPr lang="en-US" sz="1200" dirty="0" err="1">
                <a:solidFill>
                  <a:srgbClr val="BFBFBF"/>
                </a:solidFill>
              </a:rPr>
              <a:t>zum</a:t>
            </a:r>
            <a:r>
              <a:rPr lang="en-US" sz="1200" dirty="0">
                <a:solidFill>
                  <a:srgbClr val="BFBFBF"/>
                </a:solidFill>
              </a:rPr>
              <a:t> </a:t>
            </a:r>
            <a:r>
              <a:rPr lang="en-US" sz="1200" dirty="0" err="1">
                <a:solidFill>
                  <a:srgbClr val="BFBFBF"/>
                </a:solidFill>
              </a:rPr>
              <a:t>Abflachen</a:t>
            </a:r>
            <a:r>
              <a:rPr lang="en-US" sz="1200" dirty="0">
                <a:solidFill>
                  <a:srgbClr val="BFBFBF"/>
                </a:solidFill>
              </a:rPr>
              <a:t> </a:t>
            </a:r>
            <a:r>
              <a:rPr lang="en-US" sz="1200" dirty="0" err="1">
                <a:solidFill>
                  <a:srgbClr val="BFBFBF"/>
                </a:solidFill>
              </a:rPr>
              <a:t>ihrer</a:t>
            </a:r>
            <a:r>
              <a:rPr lang="en-US" sz="1200" dirty="0">
                <a:solidFill>
                  <a:srgbClr val="BFBFBF"/>
                </a:solidFill>
              </a:rPr>
              <a:t> </a:t>
            </a:r>
            <a:r>
              <a:rPr lang="en-US" sz="1200" dirty="0" err="1">
                <a:solidFill>
                  <a:srgbClr val="BFBFBF"/>
                </a:solidFill>
              </a:rPr>
              <a:t>Oberfläche</a:t>
            </a:r>
            <a:r>
              <a:rPr lang="en-US" sz="1200" dirty="0">
                <a:solidFill>
                  <a:srgbClr val="BFBFBF"/>
                </a:solidFill>
              </a:rPr>
              <a:t> </a:t>
            </a:r>
            <a:r>
              <a:rPr lang="en-US" sz="1200" dirty="0" err="1">
                <a:solidFill>
                  <a:srgbClr val="BFBFBF"/>
                </a:solidFill>
              </a:rPr>
              <a:t>benötigt</a:t>
            </a:r>
            <a:r>
              <a:rPr lang="en-US" sz="1200" dirty="0">
                <a:solidFill>
                  <a:srgbClr val="BFBFBF"/>
                </a:solidFill>
              </a:rPr>
              <a:t> </a:t>
            </a:r>
            <a:r>
              <a:rPr lang="en-US" sz="1200" dirty="0" err="1">
                <a:solidFill>
                  <a:srgbClr val="BFBFBF"/>
                </a:solidFill>
              </a:rPr>
              <a:t>wird</a:t>
            </a:r>
            <a:r>
              <a:rPr lang="en-US" sz="1200" dirty="0">
                <a:solidFill>
                  <a:srgbClr val="BFBFBF"/>
                </a:solidFill>
              </a:rPr>
              <a:t>, </a:t>
            </a:r>
            <a:r>
              <a:rPr lang="en-US" sz="1200" dirty="0" err="1">
                <a:solidFill>
                  <a:srgbClr val="BFBFBF"/>
                </a:solidFill>
              </a:rPr>
              <a:t>dividiert</a:t>
            </a:r>
            <a:r>
              <a:rPr lang="en-US" sz="1200" dirty="0">
                <a:solidFill>
                  <a:srgbClr val="BFBFBF"/>
                </a:solidFill>
              </a:rPr>
              <a:t> </a:t>
            </a:r>
            <a:r>
              <a:rPr lang="en-US" sz="1200" dirty="0" err="1">
                <a:solidFill>
                  <a:srgbClr val="BFBFBF"/>
                </a:solidFill>
              </a:rPr>
              <a:t>durch</a:t>
            </a:r>
            <a:r>
              <a:rPr lang="en-US" sz="1200" dirty="0">
                <a:solidFill>
                  <a:srgbClr val="BFBFBF"/>
                </a:solidFill>
              </a:rPr>
              <a:t> die </a:t>
            </a:r>
            <a:r>
              <a:rPr lang="en-US" sz="1200" dirty="0" err="1">
                <a:solidFill>
                  <a:srgbClr val="BFBFBF"/>
                </a:solidFill>
              </a:rPr>
              <a:t>Fläche</a:t>
            </a:r>
            <a:r>
              <a:rPr lang="en-US" sz="1200" dirty="0">
                <a:solidFill>
                  <a:srgbClr val="BFBFBF"/>
                </a:solidFill>
              </a:rPr>
              <a:t>, </a:t>
            </a:r>
            <a:r>
              <a:rPr lang="en-US" sz="1200" dirty="0" err="1">
                <a:solidFill>
                  <a:srgbClr val="BFBFBF"/>
                </a:solidFill>
              </a:rPr>
              <a:t>über</a:t>
            </a:r>
            <a:r>
              <a:rPr lang="en-US" sz="1200" dirty="0">
                <a:solidFill>
                  <a:srgbClr val="BFBFBF"/>
                </a:solidFill>
              </a:rPr>
              <a:t> die die </a:t>
            </a:r>
            <a:r>
              <a:rPr lang="en-US" sz="1200" dirty="0" err="1">
                <a:solidFill>
                  <a:srgbClr val="BFBFBF"/>
                </a:solidFill>
              </a:rPr>
              <a:t>Abflachung</a:t>
            </a:r>
            <a:r>
              <a:rPr lang="en-US" sz="1200" dirty="0">
                <a:solidFill>
                  <a:srgbClr val="BFBFBF"/>
                </a:solidFill>
              </a:rPr>
              <a:t> </a:t>
            </a:r>
            <a:r>
              <a:rPr lang="en-US" sz="1200"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7"/>
                  </a:ext>
                </a:extLst>
              </a:rPr>
              <a:t>erfolgt</a:t>
            </a:r>
            <a:r>
              <a:rPr lang="en-US" sz="1200" dirty="0">
                <a:solidFill>
                  <a:srgbClr val="BFBFBF"/>
                </a:solidFill>
              </a:rPr>
              <a:t>.</a:t>
            </a:r>
            <a:endParaRPr sz="2600" dirty="0">
              <a:solidFill>
                <a:srgbClr val="BFBFBF"/>
              </a:solidFill>
            </a:endParaRPr>
          </a:p>
          <a:p>
            <a:pPr marL="342900" lvl="0" indent="-316230" algn="l" rtl="0">
              <a:lnSpc>
                <a:spcPct val="90000"/>
              </a:lnSpc>
              <a:spcBef>
                <a:spcPts val="240"/>
              </a:spcBef>
              <a:spcAft>
                <a:spcPts val="0"/>
              </a:spcAft>
              <a:buClr>
                <a:srgbClr val="BFBFBF"/>
              </a:buClr>
              <a:buSzPts val="840"/>
              <a:buChar char="●"/>
            </a:pPr>
            <a:r>
              <a:rPr lang="en-US" sz="1200" dirty="0">
                <a:solidFill>
                  <a:srgbClr val="BFBFBF"/>
                </a:solidFill>
              </a:rPr>
              <a:t>Das Modell </a:t>
            </a:r>
            <a:r>
              <a:rPr lang="en-US" sz="1200" dirty="0" err="1">
                <a:solidFill>
                  <a:srgbClr val="BFBFBF"/>
                </a:solidFill>
              </a:rPr>
              <a:t>geht</a:t>
            </a:r>
            <a:r>
              <a:rPr lang="en-US" sz="1200" dirty="0">
                <a:solidFill>
                  <a:srgbClr val="BFBFBF"/>
                </a:solidFill>
              </a:rPr>
              <a:t> </a:t>
            </a:r>
            <a:r>
              <a:rPr lang="en-US" sz="1200" dirty="0" err="1">
                <a:solidFill>
                  <a:srgbClr val="BFBFBF"/>
                </a:solidFill>
              </a:rPr>
              <a:t>davon</a:t>
            </a:r>
            <a:r>
              <a:rPr lang="en-US" sz="1200" dirty="0">
                <a:solidFill>
                  <a:srgbClr val="BFBFBF"/>
                </a:solidFill>
              </a:rPr>
              <a:t> </a:t>
            </a:r>
            <a:r>
              <a:rPr lang="en-US" sz="1200" dirty="0" err="1">
                <a:solidFill>
                  <a:srgbClr val="BFBFBF"/>
                </a:solidFill>
              </a:rPr>
              <a:t>aus</a:t>
            </a:r>
            <a:r>
              <a:rPr lang="en-US" sz="1200" dirty="0">
                <a:solidFill>
                  <a:srgbClr val="BFBFBF"/>
                </a:solidFill>
              </a:rPr>
              <a:t>, </a:t>
            </a:r>
            <a:r>
              <a:rPr lang="en-US" sz="1200" dirty="0" err="1">
                <a:solidFill>
                  <a:srgbClr val="BFBFBF"/>
                </a:solidFill>
              </a:rPr>
              <a:t>dass</a:t>
            </a:r>
            <a:r>
              <a:rPr lang="en-US" sz="1200" dirty="0">
                <a:solidFill>
                  <a:srgbClr val="BFBFBF"/>
                </a:solidFill>
              </a:rPr>
              <a:t> die </a:t>
            </a:r>
            <a:r>
              <a:rPr lang="en-US" sz="1200" dirty="0" err="1">
                <a:solidFill>
                  <a:srgbClr val="BFBFBF"/>
                </a:solidFill>
              </a:rPr>
              <a:t>Oberfläche</a:t>
            </a:r>
            <a:r>
              <a:rPr lang="en-US" sz="1200" dirty="0">
                <a:solidFill>
                  <a:srgbClr val="BFBFBF"/>
                </a:solidFill>
              </a:rPr>
              <a:t> </a:t>
            </a:r>
            <a:r>
              <a:rPr lang="en-US" sz="1200" dirty="0" err="1">
                <a:solidFill>
                  <a:srgbClr val="BFBFBF"/>
                </a:solidFill>
              </a:rPr>
              <a:t>unendlich</a:t>
            </a:r>
            <a:r>
              <a:rPr lang="en-US" sz="1200" dirty="0">
                <a:solidFill>
                  <a:srgbClr val="BFBFBF"/>
                </a:solidFill>
              </a:rPr>
              <a:t> </a:t>
            </a:r>
            <a:r>
              <a:rPr lang="en-US" sz="1200" dirty="0" err="1">
                <a:solidFill>
                  <a:srgbClr val="BFBFBF"/>
                </a:solidFill>
              </a:rPr>
              <a:t>dünn</a:t>
            </a:r>
            <a:r>
              <a:rPr lang="en-US" sz="1200" dirty="0">
                <a:solidFill>
                  <a:srgbClr val="BFBFBF"/>
                </a:solidFill>
              </a:rPr>
              <a:t> und </a:t>
            </a:r>
            <a:r>
              <a:rPr lang="en-US" sz="1200" dirty="0" err="1">
                <a:solidFill>
                  <a:srgbClr val="BFBFBF"/>
                </a:solidFill>
              </a:rPr>
              <a:t>trocken</a:t>
            </a:r>
            <a:r>
              <a:rPr lang="en-US" sz="1200" dirty="0">
                <a:solidFill>
                  <a:srgbClr val="BFBFBF"/>
                </a:solidFill>
              </a:rPr>
              <a:t> </a:t>
            </a:r>
            <a:r>
              <a:rPr lang="en-US" sz="1200" dirty="0" err="1">
                <a:solidFill>
                  <a:srgbClr val="BFBFBF"/>
                </a:solidFill>
              </a:rPr>
              <a:t>ist</a:t>
            </a:r>
            <a:r>
              <a:rPr lang="en-US" sz="1200" dirty="0">
                <a:solidFill>
                  <a:srgbClr val="BFBFBF"/>
                </a:solidFill>
              </a:rPr>
              <a:t> – die </a:t>
            </a:r>
            <a:r>
              <a:rPr lang="en-US" sz="1200" dirty="0" err="1">
                <a:solidFill>
                  <a:srgbClr val="BFBFBF"/>
                </a:solidFill>
              </a:rPr>
              <a:t>Hornhaut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jedoch</a:t>
            </a:r>
            <a:r>
              <a:rPr lang="en-US" sz="1200" dirty="0">
                <a:solidFill>
                  <a:srgbClr val="BFBFBF"/>
                </a:solidFill>
              </a:rPr>
              <a:t> </a:t>
            </a:r>
            <a:r>
              <a:rPr lang="en-US" sz="1200" dirty="0" err="1">
                <a:solidFill>
                  <a:srgbClr val="BFBFBF"/>
                </a:solidFill>
              </a:rPr>
              <a:t>weder</a:t>
            </a:r>
            <a:r>
              <a:rPr lang="en-US" sz="1200" dirty="0">
                <a:solidFill>
                  <a:srgbClr val="BFBFBF"/>
                </a:solidFill>
              </a:rPr>
              <a:t> das </a:t>
            </a:r>
            <a:r>
              <a:rPr lang="en-US" sz="1200" dirty="0" err="1">
                <a:solidFill>
                  <a:srgbClr val="BFBFBF"/>
                </a:solidFill>
              </a:rPr>
              <a:t>eine</a:t>
            </a:r>
            <a:r>
              <a:rPr lang="en-US" sz="1200" dirty="0">
                <a:solidFill>
                  <a:srgbClr val="BFBFBF"/>
                </a:solidFill>
              </a:rPr>
              <a:t> </a:t>
            </a:r>
            <a:r>
              <a:rPr lang="en-US" sz="1200" dirty="0" err="1">
                <a:solidFill>
                  <a:srgbClr val="BFBFBF"/>
                </a:solidFill>
              </a:rPr>
              <a:t>noch</a:t>
            </a:r>
            <a:r>
              <a:rPr lang="en-US" sz="1200" dirty="0">
                <a:solidFill>
                  <a:srgbClr val="BFBFBF"/>
                </a:solidFill>
              </a:rPr>
              <a:t> das </a:t>
            </a:r>
            <a:r>
              <a:rPr lang="en-US" sz="1200" dirty="0" err="1">
                <a:solidFill>
                  <a:srgbClr val="BFBFBF"/>
                </a:solidFill>
              </a:rPr>
              <a:t>andere</a:t>
            </a:r>
            <a:r>
              <a:rPr lang="en-US" sz="1200" dirty="0">
                <a:solidFill>
                  <a:srgbClr val="BFBFBF"/>
                </a:solidFill>
              </a:rPr>
              <a:t>.</a:t>
            </a:r>
            <a:endParaRPr sz="1200" dirty="0"/>
          </a:p>
          <a:p>
            <a:pPr marL="692150" lvl="1" indent="-320993" algn="l" rtl="0">
              <a:lnSpc>
                <a:spcPct val="90000"/>
              </a:lnSpc>
              <a:spcBef>
                <a:spcPts val="240"/>
              </a:spcBef>
              <a:spcAft>
                <a:spcPts val="0"/>
              </a:spcAft>
              <a:buClr>
                <a:srgbClr val="BFBFBF"/>
              </a:buClr>
              <a:buSzPts val="840"/>
              <a:buChar char="●"/>
            </a:pPr>
            <a:r>
              <a:rPr lang="en-US" sz="1200" dirty="0" err="1">
                <a:solidFill>
                  <a:srgbClr val="BFBFBF"/>
                </a:solidFill>
              </a:rPr>
              <a:t>größere</a:t>
            </a:r>
            <a:r>
              <a:rPr lang="en-US" sz="1200" dirty="0">
                <a:solidFill>
                  <a:srgbClr val="BFBFBF"/>
                </a:solidFill>
              </a:rPr>
              <a:t> </a:t>
            </a:r>
            <a:r>
              <a:rPr lang="en-US" sz="1200" dirty="0" err="1">
                <a:solidFill>
                  <a:srgbClr val="BFBFBF"/>
                </a:solidFill>
              </a:rPr>
              <a:t>Hornhaut</a:t>
            </a:r>
            <a:r>
              <a:rPr lang="en-US" sz="1200" dirty="0">
                <a:solidFill>
                  <a:srgbClr val="BFBFBF"/>
                </a:solidFill>
              </a:rPr>
              <a:t>-Dicke </a:t>
            </a:r>
            <a:r>
              <a:rPr lang="en-US" sz="1200" dirty="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8"/>
                  </a:ext>
                </a:extLst>
              </a:rPr>
              <a:t>-</a:t>
            </a:r>
            <a:r>
              <a:rPr lang="en-US" sz="1200" dirty="0">
                <a:solidFill>
                  <a:srgbClr val="BFBFBF"/>
                </a:solidFill>
              </a:rPr>
              <a:t>&gt; </a:t>
            </a:r>
            <a:r>
              <a:rPr lang="en-US" sz="1200" dirty="0" err="1">
                <a:solidFill>
                  <a:srgbClr val="BFBFBF"/>
                </a:solidFill>
              </a:rPr>
              <a:t>höherer</a:t>
            </a:r>
            <a:r>
              <a:rPr lang="en-US" sz="1200" dirty="0">
                <a:solidFill>
                  <a:srgbClr val="BFBFBF"/>
                </a:solidFill>
              </a:rPr>
              <a:t> Widerstand </a:t>
            </a:r>
            <a:r>
              <a:rPr lang="en-US" sz="1200" dirty="0" err="1">
                <a:solidFill>
                  <a:srgbClr val="BFBFBF"/>
                </a:solidFill>
              </a:rPr>
              <a:t>gegen</a:t>
            </a:r>
            <a:r>
              <a:rPr lang="en-US" sz="1200" dirty="0">
                <a:solidFill>
                  <a:srgbClr val="BFBFBF"/>
                </a:solidFill>
              </a:rPr>
              <a:t> die Applanation </a:t>
            </a:r>
            <a:r>
              <a:rPr lang="en-US" sz="1200" dirty="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9"/>
                  </a:ext>
                </a:extLst>
              </a:rPr>
              <a:t>-</a:t>
            </a:r>
            <a:r>
              <a:rPr lang="en-US" sz="1200" dirty="0">
                <a:solidFill>
                  <a:srgbClr val="BFBFBF"/>
                </a:solidFill>
              </a:rPr>
              <a:t>&gt; </a:t>
            </a:r>
            <a:r>
              <a:rPr lang="en-US" sz="1200" i="1" dirty="0" err="1">
                <a:solidFill>
                  <a:srgbClr val="BFBFBF"/>
                </a:solidFill>
              </a:rPr>
              <a:t>höher</a:t>
            </a:r>
            <a:r>
              <a:rPr lang="en-US" sz="1200" i="1" dirty="0">
                <a:solidFill>
                  <a:srgbClr val="BFBFBF"/>
                </a:solidFill>
              </a:rPr>
              <a:t> </a:t>
            </a:r>
            <a:r>
              <a:rPr lang="en-US" sz="1200" i="1" dirty="0" err="1">
                <a:solidFill>
                  <a:srgbClr val="BFBFBF"/>
                </a:solidFill>
              </a:rPr>
              <a:t>gemessener</a:t>
            </a:r>
            <a:r>
              <a:rPr lang="en-US" sz="1200" i="1" dirty="0">
                <a:solidFill>
                  <a:srgbClr val="BFBFBF"/>
                </a:solidFill>
              </a:rPr>
              <a:t> </a:t>
            </a:r>
            <a:r>
              <a:rPr lang="en-US" sz="1200" dirty="0" err="1">
                <a:solidFill>
                  <a:srgbClr val="BFBFBF"/>
                </a:solidFill>
              </a:rPr>
              <a:t>Augendruck</a:t>
            </a:r>
            <a:endParaRPr sz="1200" dirty="0">
              <a:solidFill>
                <a:srgbClr val="BFBFBF"/>
              </a:solidFill>
            </a:endParaRPr>
          </a:p>
          <a:p>
            <a:pPr marL="692150" lvl="1" indent="-320993" algn="l" rtl="0">
              <a:lnSpc>
                <a:spcPct val="90000"/>
              </a:lnSpc>
              <a:spcBef>
                <a:spcPts val="240"/>
              </a:spcBef>
              <a:spcAft>
                <a:spcPts val="0"/>
              </a:spcAft>
              <a:buClr>
                <a:srgbClr val="B2B2B2"/>
              </a:buClr>
              <a:buSzPts val="840"/>
              <a:buChar char="●"/>
            </a:pPr>
            <a:r>
              <a:rPr lang="en-US" sz="1200" dirty="0" err="1">
                <a:solidFill>
                  <a:srgbClr val="B2B2B2"/>
                </a:solidFill>
              </a:rPr>
              <a:t>Tränenfilm</a:t>
            </a:r>
            <a:r>
              <a:rPr lang="en-US" sz="1200" dirty="0">
                <a:solidFill>
                  <a:srgbClr val="B2B2B2"/>
                </a:solidFill>
              </a:rPr>
              <a:t> -&gt; </a:t>
            </a:r>
            <a:r>
              <a:rPr lang="en-US" sz="1200" dirty="0" err="1">
                <a:solidFill>
                  <a:srgbClr val="B2B2B2"/>
                </a:solidFill>
              </a:rPr>
              <a:t>Kapillarwirkung</a:t>
            </a:r>
            <a:r>
              <a:rPr lang="en-US" sz="1200" dirty="0">
                <a:solidFill>
                  <a:srgbClr val="B2B2B2"/>
                </a:solidFill>
              </a:rPr>
              <a:t> -&gt; </a:t>
            </a:r>
            <a:r>
              <a:rPr lang="en-US" sz="1200" i="1" dirty="0" err="1">
                <a:solidFill>
                  <a:srgbClr val="B2B2B2"/>
                </a:solidFill>
              </a:rPr>
              <a:t>niedriger</a:t>
            </a:r>
            <a:r>
              <a:rPr lang="en-US" sz="1200" i="1" dirty="0">
                <a:solidFill>
                  <a:srgbClr val="B2B2B2"/>
                </a:solidFill>
              </a:rPr>
              <a:t> </a:t>
            </a:r>
            <a:r>
              <a:rPr lang="en-US" sz="1200" dirty="0" err="1">
                <a:solidFill>
                  <a:srgbClr val="B2B2B2"/>
                </a:solidFill>
              </a:rPr>
              <a:t>gemessener</a:t>
            </a:r>
            <a:r>
              <a:rPr lang="en-US" sz="1200" dirty="0">
                <a:solidFill>
                  <a:srgbClr val="B2B2B2"/>
                </a:solidFill>
              </a:rPr>
              <a:t> </a:t>
            </a:r>
            <a:r>
              <a:rPr lang="en-US" sz="1200" dirty="0" err="1">
                <a:solidFill>
                  <a:srgbClr val="B2B2B2"/>
                </a:solidFill>
              </a:rPr>
              <a:t>Augeninnendruck</a:t>
            </a:r>
            <a:endParaRPr sz="1200" dirty="0">
              <a:solidFill>
                <a:srgbClr val="BFBFBF"/>
              </a:solidFill>
            </a:endParaRPr>
          </a:p>
          <a:p>
            <a:pPr marL="342900" lvl="0" indent="-316230" algn="l" rtl="0">
              <a:lnSpc>
                <a:spcPct val="90000"/>
              </a:lnSpc>
              <a:spcBef>
                <a:spcPts val="240"/>
              </a:spcBef>
              <a:spcAft>
                <a:spcPts val="0"/>
              </a:spcAft>
              <a:buClr>
                <a:schemeClr val="accent2"/>
              </a:buClr>
              <a:buSzPts val="840"/>
              <a:buChar char="●"/>
            </a:pPr>
            <a:r>
              <a:rPr lang="en-US" sz="1200" dirty="0"/>
              <a:t>Dr. Goldmann </a:t>
            </a:r>
            <a:r>
              <a:rPr lang="en-US" sz="1200" dirty="0" err="1"/>
              <a:t>stellte</a:t>
            </a:r>
            <a:r>
              <a:rPr lang="en-US" sz="1200" dirty="0"/>
              <a:t> fest, </a:t>
            </a:r>
            <a:r>
              <a:rPr lang="en-US" sz="1200" dirty="0" err="1"/>
              <a:t>dass</a:t>
            </a:r>
            <a:r>
              <a:rPr lang="en-US" sz="1200" dirty="0"/>
              <a:t> </a:t>
            </a:r>
            <a:r>
              <a:rPr lang="en-US" sz="1200" dirty="0" err="1"/>
              <a:t>bei</a:t>
            </a:r>
            <a:r>
              <a:rPr lang="en-US" sz="1200" dirty="0"/>
              <a:t> </a:t>
            </a:r>
            <a:r>
              <a:rPr lang="en-US" sz="1200" dirty="0" err="1"/>
              <a:t>einem</a:t>
            </a:r>
            <a:r>
              <a:rPr lang="en-US" sz="1200" dirty="0"/>
              <a:t> </a:t>
            </a:r>
            <a:r>
              <a:rPr lang="en-US" sz="1200" dirty="0" err="1"/>
              <a:t>Applanationsdurchmesser</a:t>
            </a:r>
            <a:r>
              <a:rPr lang="en-US" sz="1200" dirty="0"/>
              <a:t> von </a:t>
            </a:r>
            <a:r>
              <a:rPr lang="en-US" sz="1200" dirty="0">
                <a:solidFill>
                  <a:srgbClr val="0000FF"/>
                </a:solidFill>
              </a:rPr>
              <a:t>3,06 mm </a:t>
            </a:r>
            <a:r>
              <a:rPr lang="en-US" sz="1200" dirty="0"/>
              <a:t>die </a:t>
            </a:r>
            <a:r>
              <a:rPr lang="en-US" sz="1200" dirty="0" err="1"/>
              <a:t>Effekte</a:t>
            </a:r>
            <a:r>
              <a:rPr lang="en-US" sz="1200" dirty="0"/>
              <a:t> der </a:t>
            </a:r>
            <a:r>
              <a:rPr lang="en-US" sz="1200" dirty="0" err="1"/>
              <a:t>Kapillaranziehung</a:t>
            </a:r>
            <a:r>
              <a:rPr lang="en-US" sz="1200" dirty="0"/>
              <a:t> des </a:t>
            </a:r>
            <a:r>
              <a:rPr lang="en-US" sz="1200" dirty="0" err="1"/>
              <a:t>Tränenfilms</a:t>
            </a:r>
            <a:r>
              <a:rPr lang="en-US" sz="1200" dirty="0"/>
              <a:t> und des </a:t>
            </a:r>
            <a:r>
              <a:rPr lang="en-US" sz="1200" dirty="0" err="1"/>
              <a:t>Widerstands</a:t>
            </a:r>
            <a:r>
              <a:rPr lang="en-US" sz="1200" dirty="0"/>
              <a:t> </a:t>
            </a:r>
            <a:r>
              <a:rPr lang="en-US" sz="1200" dirty="0" err="1"/>
              <a:t>durch</a:t>
            </a:r>
            <a:r>
              <a:rPr lang="en-US" sz="1200" dirty="0"/>
              <a:t> die </a:t>
            </a:r>
            <a:r>
              <a:rPr lang="en-US" sz="1200" dirty="0" err="1"/>
              <a:t>Hornhautdicke</a:t>
            </a:r>
            <a:r>
              <a:rPr lang="en-US" sz="1200" dirty="0"/>
              <a:t> </a:t>
            </a:r>
            <a:r>
              <a:rPr lang="en-US" sz="1200" dirty="0" err="1"/>
              <a:t>einander</a:t>
            </a:r>
            <a:r>
              <a:rPr lang="en-US" sz="1200" dirty="0"/>
              <a:t> </a:t>
            </a:r>
            <a:r>
              <a:rPr lang="en-US" sz="1200" dirty="0" err="1"/>
              <a:t>ausgleichen</a:t>
            </a:r>
            <a:r>
              <a:rPr lang="en-US" sz="1200" dirty="0"/>
              <a:t> – </a:t>
            </a:r>
            <a:r>
              <a:rPr lang="en-US" sz="1200" dirty="0" err="1"/>
              <a:t>vorausgesetzt</a:t>
            </a:r>
            <a:r>
              <a:rPr lang="en-US" sz="1200" dirty="0"/>
              <a:t>, die </a:t>
            </a:r>
            <a:r>
              <a:rPr lang="en-US" sz="1200" dirty="0" err="1"/>
              <a:t>zentrale</a:t>
            </a:r>
            <a:r>
              <a:rPr lang="en-US" sz="1200" dirty="0"/>
              <a:t> </a:t>
            </a:r>
            <a:r>
              <a:rPr lang="en-US" sz="1200" dirty="0" err="1"/>
              <a:t>Hornhautdicke</a:t>
            </a:r>
            <a:r>
              <a:rPr lang="en-US" sz="1200" dirty="0"/>
              <a:t> </a:t>
            </a:r>
            <a:r>
              <a:rPr lang="en-US" sz="1200" dirty="0" err="1"/>
              <a:t>beträgt</a:t>
            </a:r>
            <a:r>
              <a:rPr lang="en-US" sz="1200" dirty="0"/>
              <a:t> </a:t>
            </a:r>
            <a:r>
              <a:rPr lang="en-US" sz="1200" dirty="0">
                <a:solidFill>
                  <a:srgbClr val="0000FF"/>
                </a:solidFill>
              </a:rPr>
              <a:t>520 µm</a:t>
            </a:r>
            <a:r>
              <a:rPr lang="en-US" sz="1200" dirty="0"/>
              <a:t>.</a:t>
            </a:r>
            <a:endParaRPr sz="1200" dirty="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dirty="0"/>
              <a:t>Goldmann </a:t>
            </a:r>
            <a:r>
              <a:rPr lang="en-US" sz="1200" dirty="0" err="1"/>
              <a:t>ging</a:t>
            </a:r>
            <a:r>
              <a:rPr lang="en-US" sz="1200" dirty="0"/>
              <a:t> </a:t>
            </a:r>
            <a:r>
              <a:rPr lang="en-US" sz="1200" dirty="0" err="1"/>
              <a:t>davon</a:t>
            </a:r>
            <a:r>
              <a:rPr lang="en-US" sz="1200" dirty="0"/>
              <a:t> </a:t>
            </a:r>
            <a:r>
              <a:rPr lang="en-US" sz="1200" dirty="0" err="1"/>
              <a:t>aus</a:t>
            </a:r>
            <a:r>
              <a:rPr lang="en-US" sz="1200" dirty="0"/>
              <a:t>, </a:t>
            </a:r>
            <a:r>
              <a:rPr lang="en-US" sz="1200" dirty="0" err="1"/>
              <a:t>dass</a:t>
            </a:r>
            <a:r>
              <a:rPr lang="en-US" sz="1200" dirty="0"/>
              <a:t> die CCT </a:t>
            </a:r>
            <a:r>
              <a:rPr lang="en-US" sz="1200" dirty="0" err="1"/>
              <a:t>bei</a:t>
            </a:r>
            <a:r>
              <a:rPr lang="en-US" sz="1200" dirty="0"/>
              <a:t> </a:t>
            </a:r>
            <a:r>
              <a:rPr lang="en-US" sz="1200" dirty="0" err="1"/>
              <a:t>etwa</a:t>
            </a:r>
            <a:r>
              <a:rPr lang="en-US" sz="1200" dirty="0"/>
              <a:t> 520 µm </a:t>
            </a:r>
            <a:r>
              <a:rPr lang="en-US" sz="1200" dirty="0" err="1"/>
              <a:t>liegt</a:t>
            </a:r>
            <a:r>
              <a:rPr lang="en-US" sz="1200" dirty="0"/>
              <a:t>, </a:t>
            </a:r>
            <a:r>
              <a:rPr lang="en-US" sz="1200" dirty="0" err="1"/>
              <a:t>mit</a:t>
            </a:r>
            <a:r>
              <a:rPr lang="en-US" sz="1200" dirty="0"/>
              <a:t> </a:t>
            </a:r>
            <a:r>
              <a:rPr lang="en-US" sz="1200" dirty="0" err="1"/>
              <a:t>geringen</a:t>
            </a:r>
            <a:r>
              <a:rPr lang="en-US" sz="1200" dirty="0"/>
              <a:t> </a:t>
            </a:r>
            <a:r>
              <a:rPr lang="en-US" sz="1200" dirty="0" err="1"/>
              <a:t>Schwankungen</a:t>
            </a:r>
            <a:r>
              <a:rPr lang="en-US" sz="1200" dirty="0"/>
              <a:t>.</a:t>
            </a:r>
            <a:endParaRPr sz="1200" dirty="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dirty="0">
                <a:solidFill>
                  <a:srgbClr val="0000FF"/>
                </a:solidFill>
              </a:rPr>
              <a:t>Wenn die </a:t>
            </a:r>
            <a:r>
              <a:rPr lang="en-US" sz="1200" dirty="0" err="1">
                <a:solidFill>
                  <a:srgbClr val="0000FF"/>
                </a:solidFill>
              </a:rPr>
              <a:t>beiden</a:t>
            </a:r>
            <a:r>
              <a:rPr lang="en-US" sz="1200" dirty="0">
                <a:solidFill>
                  <a:srgbClr val="0000FF"/>
                </a:solidFill>
              </a:rPr>
              <a:t> </a:t>
            </a:r>
            <a:r>
              <a:rPr lang="en-US" sz="1200" dirty="0" err="1">
                <a:solidFill>
                  <a:srgbClr val="0000FF"/>
                </a:solidFill>
              </a:rPr>
              <a:t>Halbkreise</a:t>
            </a:r>
            <a:r>
              <a:rPr lang="en-US" sz="1200" dirty="0">
                <a:solidFill>
                  <a:srgbClr val="0000FF"/>
                </a:solidFill>
              </a:rPr>
              <a:t> (Mires) </a:t>
            </a:r>
            <a:r>
              <a:rPr lang="en-US" sz="1200" dirty="0" err="1">
                <a:solidFill>
                  <a:srgbClr val="0000FF"/>
                </a:solidFill>
              </a:rPr>
              <a:t>korrekt</a:t>
            </a:r>
            <a:r>
              <a:rPr lang="en-US" sz="1200" dirty="0">
                <a:solidFill>
                  <a:srgbClr val="0000FF"/>
                </a:solidFill>
              </a:rPr>
              <a:t> </a:t>
            </a:r>
            <a:r>
              <a:rPr lang="en-US" sz="1200" dirty="0" err="1">
                <a:solidFill>
                  <a:srgbClr val="0000FF"/>
                </a:solidFill>
              </a:rPr>
              <a:t>aufeinander</a:t>
            </a:r>
            <a:r>
              <a:rPr lang="en-US" sz="1200" dirty="0">
                <a:solidFill>
                  <a:srgbClr val="0000FF"/>
                </a:solidFill>
              </a:rPr>
              <a:t> </a:t>
            </a:r>
            <a:r>
              <a:rPr lang="en-US" sz="1200" dirty="0" err="1">
                <a:solidFill>
                  <a:srgbClr val="0000FF"/>
                </a:solidFill>
              </a:rPr>
              <a:t>ausgerichtet</a:t>
            </a:r>
            <a:r>
              <a:rPr lang="en-US" sz="1200" dirty="0">
                <a:solidFill>
                  <a:srgbClr val="0000FF"/>
                </a:solidFill>
              </a:rPr>
              <a:t> </a:t>
            </a:r>
            <a:r>
              <a:rPr lang="en-US" sz="1200" dirty="0" err="1">
                <a:solidFill>
                  <a:srgbClr val="0000FF"/>
                </a:solidFill>
              </a:rPr>
              <a:t>sind</a:t>
            </a:r>
            <a:r>
              <a:rPr lang="en-US" sz="1200" dirty="0">
                <a:solidFill>
                  <a:srgbClr val="0000FF"/>
                </a:solidFill>
              </a:rPr>
              <a:t>, hat die </a:t>
            </a:r>
            <a:r>
              <a:rPr lang="en-US" sz="1200" dirty="0" err="1">
                <a:solidFill>
                  <a:srgbClr val="0000FF"/>
                </a:solidFill>
              </a:rPr>
              <a:t>abgeflachte</a:t>
            </a:r>
            <a:r>
              <a:rPr lang="en-US" sz="1200" dirty="0">
                <a:solidFill>
                  <a:srgbClr val="0000FF"/>
                </a:solidFill>
              </a:rPr>
              <a:t> </a:t>
            </a:r>
            <a:r>
              <a:rPr lang="en-US" sz="1200" dirty="0" err="1">
                <a:solidFill>
                  <a:srgbClr val="0000FF"/>
                </a:solidFill>
              </a:rPr>
              <a:t>Hornhautfläche</a:t>
            </a:r>
            <a:r>
              <a:rPr lang="en-US" sz="1200" dirty="0">
                <a:solidFill>
                  <a:srgbClr val="0000FF"/>
                </a:solidFill>
              </a:rPr>
              <a:t> </a:t>
            </a:r>
            <a:r>
              <a:rPr lang="en-US" sz="1200" dirty="0" err="1">
                <a:solidFill>
                  <a:srgbClr val="0000FF"/>
                </a:solidFill>
              </a:rPr>
              <a:t>einen</a:t>
            </a:r>
            <a:r>
              <a:rPr lang="en-US" sz="1200" dirty="0">
                <a:solidFill>
                  <a:srgbClr val="0000FF"/>
                </a:solidFill>
              </a:rPr>
              <a:t> </a:t>
            </a:r>
            <a:r>
              <a:rPr lang="en-US" sz="1200" dirty="0" err="1">
                <a:solidFill>
                  <a:srgbClr val="0000FF"/>
                </a:solidFill>
              </a:rPr>
              <a:t>Durchmesser</a:t>
            </a:r>
            <a:r>
              <a:rPr lang="en-US" sz="1200" dirty="0">
                <a:solidFill>
                  <a:srgbClr val="0000FF"/>
                </a:solidFill>
              </a:rPr>
              <a:t> von 3,06 mm.</a:t>
            </a:r>
            <a:endParaRPr sz="2300" baseline="30000" dirty="0">
              <a:solidFill>
                <a:srgbClr val="0000FF"/>
              </a:solidFill>
            </a:endParaRPr>
          </a:p>
          <a:p>
            <a:pPr marL="342900" lvl="0" indent="-365760" algn="l" rtl="0">
              <a:lnSpc>
                <a:spcPct val="90000"/>
              </a:lnSpc>
              <a:spcBef>
                <a:spcPts val="0"/>
              </a:spcBef>
              <a:spcAft>
                <a:spcPts val="0"/>
              </a:spcAft>
              <a:buClr>
                <a:srgbClr val="BFBFBF"/>
              </a:buClr>
              <a:buSzPts val="1200"/>
              <a:buChar char="●"/>
            </a:pPr>
            <a:endParaRPr sz="1200" dirty="0">
              <a:solidFill>
                <a:srgbClr val="BFBFBF"/>
              </a:solidFill>
            </a:endParaRPr>
          </a:p>
          <a:p>
            <a:pPr marL="987425" lvl="2" indent="-191453" algn="l" rtl="0">
              <a:lnSpc>
                <a:spcPct val="90000"/>
              </a:lnSpc>
              <a:spcBef>
                <a:spcPts val="460"/>
              </a:spcBef>
              <a:spcAft>
                <a:spcPts val="0"/>
              </a:spcAft>
              <a:buSzPts val="1610"/>
              <a:buNone/>
            </a:pPr>
            <a:endParaRPr dirty="0"/>
          </a:p>
        </p:txBody>
      </p:sp>
      <p:sp>
        <p:nvSpPr>
          <p:cNvPr id="698" name="Google Shape;698;p2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27</a:t>
            </a:fld>
            <a:endParaRPr sz="1000">
              <a:solidFill>
                <a:schemeClr val="dk1"/>
              </a:solidFill>
              <a:latin typeface="Arial"/>
              <a:ea typeface="Arial"/>
              <a:cs typeface="Arial"/>
              <a:sym typeface="Arial"/>
            </a:endParaRPr>
          </a:p>
        </p:txBody>
      </p:sp>
      <p:sp>
        <p:nvSpPr>
          <p:cNvPr id="699" name="Google Shape;699;p27"/>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701" name="Google Shape;701;p27"/>
          <p:cNvSpPr txBox="1"/>
          <p:nvPr/>
        </p:nvSpPr>
        <p:spPr>
          <a:xfrm>
            <a:off x="1037230" y="236301"/>
            <a:ext cx="7165200" cy="35352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Dies bedeutet, dass Applanations-Augeninnendruckmessungen ungenau sind, wenn die CCT nicht 520 beträgt. Ist das der Fall?</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Ja, das ist der Fall.</a:t>
            </a:r>
            <a:endParaRPr/>
          </a:p>
          <a:p>
            <a:pPr marL="0" marR="0" lvl="0" indent="0" algn="l" rtl="0">
              <a:spcBef>
                <a:spcPts val="0"/>
              </a:spcBef>
              <a:spcAft>
                <a:spcPts val="0"/>
              </a:spcAft>
              <a:buNone/>
            </a:pPr>
            <a:endParaRPr sz="1600" i="1">
              <a:solidFill>
                <a:schemeClr val="dk1"/>
              </a:solidFill>
              <a:latin typeface="Arial"/>
              <a:ea typeface="Arial"/>
              <a:cs typeface="Arial"/>
              <a:sym typeface="Arial"/>
            </a:endParaRPr>
          </a:p>
          <a:p>
            <a:pPr marL="0" marR="0" lvl="0" indent="0" algn="l" rtl="0">
              <a:spcBef>
                <a:spcPts val="0"/>
              </a:spcBef>
              <a:spcAft>
                <a:spcPts val="0"/>
              </a:spcAft>
              <a:buNone/>
            </a:pPr>
            <a:r>
              <a:rPr lang="en-US" sz="1200" i="1">
                <a:solidFill>
                  <a:schemeClr val="dk1"/>
                </a:solidFill>
                <a:latin typeface="Arial"/>
                <a:ea typeface="Arial"/>
                <a:cs typeface="Arial"/>
                <a:sym typeface="Arial"/>
              </a:rPr>
              <a:t>In welche Richtung, d.h. zu hoch oder zu niedrig?</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Das hängt davon ab – wenn die CCT &gt; 520 ist, liegt der Messwert  höher  als der tatsächliche Augeninnendruck, während er bei einem Wert von &lt; 520  niedriger ist.</a:t>
            </a:r>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r>
              <a:rPr lang="en-US" sz="1200" i="1">
                <a:solidFill>
                  <a:schemeClr val="dk1"/>
                </a:solidFill>
                <a:latin typeface="Arial"/>
                <a:ea typeface="Arial"/>
                <a:cs typeface="Arial"/>
                <a:sym typeface="Arial"/>
              </a:rPr>
              <a:t>Warum verwenden wir dann nicht einfach einen „CCT-Korrekturfaktor“, um den mittels Applanation ermittelten Augeninnendruck anzupassen?</a:t>
            </a:r>
            <a:endParaRPr sz="1600" i="1">
              <a:solidFill>
                <a:srgbClr val="FFCCFF"/>
              </a:solidFill>
              <a:latin typeface="Arial"/>
              <a:ea typeface="Arial"/>
              <a:cs typeface="Arial"/>
              <a:sym typeface="Arial"/>
            </a:endParaRPr>
          </a:p>
          <a:p>
            <a:pPr marL="0" marR="0" lvl="0" indent="0" algn="l" rtl="0">
              <a:spcBef>
                <a:spcPts val="0"/>
              </a:spcBef>
              <a:spcAft>
                <a:spcPts val="0"/>
              </a:spcAft>
              <a:buNone/>
            </a:pPr>
            <a:r>
              <a:rPr lang="en-US" sz="1200">
                <a:solidFill>
                  <a:srgbClr val="FFCCFF"/>
                </a:solidFill>
                <a:latin typeface="Arial"/>
                <a:ea typeface="Arial"/>
                <a:cs typeface="Arial"/>
                <a:sym typeface="Arial"/>
              </a:rPr>
              <a:t>Weil die Beziehung zwischen CCT und dem durch Applanation gemessenen Augeninnendruck leider nicht linear ist und noch nicht vollständig verstanden wird. Daher gibt es laut der neuesten (2022) Ausgabe des Glaukom-Lehrbuchs „keinen validierten Korrekturfaktor für den Einfluss der CCT auf Applanationstonometer“. </a:t>
            </a:r>
            <a:endParaRPr/>
          </a:p>
          <a:p>
            <a:pPr marL="0" marR="0" lvl="0" indent="0" algn="l" rtl="0">
              <a:spcBef>
                <a:spcPts val="0"/>
              </a:spcBef>
              <a:spcAft>
                <a:spcPts val="0"/>
              </a:spcAft>
              <a:buNone/>
            </a:pPr>
            <a:endParaRPr sz="1600">
              <a:solidFill>
                <a:srgbClr val="FFCCFF"/>
              </a:solidFill>
              <a:latin typeface="Arial"/>
              <a:ea typeface="Arial"/>
              <a:cs typeface="Arial"/>
              <a:sym typeface="Arial"/>
            </a:endParaRPr>
          </a:p>
          <a:p>
            <a:pPr marL="0" marR="0" lvl="0" indent="0" algn="l" rtl="0">
              <a:spcBef>
                <a:spcPts val="0"/>
              </a:spcBef>
              <a:spcAft>
                <a:spcPts val="0"/>
              </a:spcAft>
              <a:buNone/>
            </a:pPr>
            <a:r>
              <a:rPr lang="en-US" sz="1200" i="1">
                <a:solidFill>
                  <a:srgbClr val="FFCCFF"/>
                </a:solidFill>
                <a:latin typeface="Arial"/>
                <a:ea typeface="Arial"/>
                <a:cs typeface="Arial"/>
                <a:sym typeface="Arial"/>
              </a:rPr>
              <a:t>Gibt es Methoden zur IOD-Messung, die nicht vom CCT beeinflusst werden? Warum gelten diese nicht als „Goldstandard“ und sind nicht weit verbreitet?</a:t>
            </a:r>
            <a:endParaRPr/>
          </a:p>
          <a:p>
            <a:pPr marL="0" marR="0" lvl="0" indent="0" algn="l" rtl="0">
              <a:spcBef>
                <a:spcPts val="0"/>
              </a:spcBef>
              <a:spcAft>
                <a:spcPts val="0"/>
              </a:spcAft>
              <a:buNone/>
            </a:pPr>
            <a:r>
              <a:rPr lang="en-US" sz="1200">
                <a:solidFill>
                  <a:srgbClr val="FFCCFF"/>
                </a:solidFill>
                <a:latin typeface="Arial"/>
                <a:ea typeface="Arial"/>
                <a:cs typeface="Arial"/>
                <a:sym typeface="Arial"/>
              </a:rPr>
              <a:t>Ja. Keine Ahnung.</a:t>
            </a:r>
            <a:endParaRPr/>
          </a:p>
        </p:txBody>
      </p:sp>
      <p:sp>
        <p:nvSpPr>
          <p:cNvPr id="702" name="Google Shape;702;p2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2" name="Google Shape;567;p22">
            <a:extLst>
              <a:ext uri="{FF2B5EF4-FFF2-40B4-BE49-F238E27FC236}">
                <a16:creationId xmlns:a16="http://schemas.microsoft.com/office/drawing/2014/main" id="{7CCEE83F-04FB-10C7-9BEF-19F0C6291708}"/>
              </a:ext>
            </a:extLst>
          </p:cNvPr>
          <p:cNvSpPr/>
          <p:nvPr/>
        </p:nvSpPr>
        <p:spPr>
          <a:xfrm>
            <a:off x="2171700" y="5066901"/>
            <a:ext cx="4648200" cy="762000"/>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lvl="0" algn="ctr"/>
            <a:r>
              <a:rPr lang="en-US" sz="1800" dirty="0">
                <a:solidFill>
                  <a:schemeClr val="tx1"/>
                </a:solidFill>
              </a:rPr>
              <a:t>(</a:t>
            </a:r>
            <a:r>
              <a:rPr lang="en-US" sz="1800" dirty="0" err="1">
                <a:solidFill>
                  <a:schemeClr val="tx1"/>
                </a:solidFill>
              </a:rPr>
              <a:t>bei</a:t>
            </a:r>
            <a:r>
              <a:rPr lang="en-US" sz="1800" dirty="0">
                <a:solidFill>
                  <a:schemeClr val="tx1"/>
                </a:solidFill>
              </a:rPr>
              <a:t> der </a:t>
            </a:r>
            <a:r>
              <a:rPr lang="en-US" sz="1800" dirty="0" err="1">
                <a:solidFill>
                  <a:schemeClr val="tx1"/>
                </a:solidFill>
              </a:rPr>
              <a:t>Annahme</a:t>
            </a:r>
            <a:r>
              <a:rPr lang="en-US" sz="1800" dirty="0">
                <a:solidFill>
                  <a:schemeClr val="tx1"/>
                </a:solidFill>
              </a:rPr>
              <a:t>, die CCT </a:t>
            </a:r>
            <a:r>
              <a:rPr lang="en-US" sz="1800" dirty="0" err="1">
                <a:solidFill>
                  <a:schemeClr val="tx1"/>
                </a:solidFill>
              </a:rPr>
              <a:t>liegt</a:t>
            </a:r>
            <a:r>
              <a:rPr lang="en-US" sz="1800" dirty="0">
                <a:solidFill>
                  <a:schemeClr val="tx1"/>
                </a:solidFill>
              </a:rPr>
              <a:t> </a:t>
            </a:r>
            <a:r>
              <a:rPr lang="en-US" sz="1800" dirty="0" err="1">
                <a:solidFill>
                  <a:schemeClr val="tx1"/>
                </a:solidFill>
              </a:rPr>
              <a:t>bei</a:t>
            </a:r>
            <a:r>
              <a:rPr lang="en-US" sz="1800" dirty="0">
                <a:solidFill>
                  <a:schemeClr val="tx1"/>
                </a:solidFill>
              </a:rPr>
              <a:t> 520µm)</a:t>
            </a:r>
            <a:endParaRPr sz="1800" b="0" i="0" u="none" strike="noStrike" cap="none" dirty="0">
              <a:solidFill>
                <a:schemeClr val="tx1"/>
              </a:solidFill>
              <a:latin typeface="Arial"/>
              <a:ea typeface="Arial"/>
              <a:cs typeface="Arial"/>
              <a:sym typeface="Arial"/>
            </a:endParaRPr>
          </a:p>
        </p:txBody>
      </p:sp>
      <p:sp>
        <p:nvSpPr>
          <p:cNvPr id="3" name="Google Shape;583;p22">
            <a:extLst>
              <a:ext uri="{FF2B5EF4-FFF2-40B4-BE49-F238E27FC236}">
                <a16:creationId xmlns:a16="http://schemas.microsoft.com/office/drawing/2014/main" id="{C230083C-3ABA-8596-2517-EE2DDC037B93}"/>
              </a:ext>
            </a:extLst>
          </p:cNvPr>
          <p:cNvSpPr/>
          <p:nvPr/>
        </p:nvSpPr>
        <p:spPr>
          <a:xfrm>
            <a:off x="2133600" y="4953000"/>
            <a:ext cx="4724400" cy="914400"/>
          </a:xfrm>
          <a:prstGeom prst="frame">
            <a:avLst>
              <a:gd name="adj1" fmla="val 21920"/>
            </a:avLst>
          </a:prstGeom>
          <a:solidFill>
            <a:srgbClr val="9999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16" name="Google Shape;716;p28"/>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717" name="Google Shape;717;p28"/>
          <p:cNvSpPr/>
          <p:nvPr/>
        </p:nvSpPr>
        <p:spPr>
          <a:xfrm>
            <a:off x="2971800" y="1295400"/>
            <a:ext cx="19812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718" name="Google Shape;718;p28"/>
          <p:cNvSpPr/>
          <p:nvPr/>
        </p:nvSpPr>
        <p:spPr>
          <a:xfrm>
            <a:off x="7315200" y="1295400"/>
            <a:ext cx="2286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719" name="Google Shape;719;p28"/>
          <p:cNvSpPr/>
          <p:nvPr/>
        </p:nvSpPr>
        <p:spPr>
          <a:xfrm>
            <a:off x="7848600" y="1295400"/>
            <a:ext cx="3048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720" name="Google Shape;720;p28"/>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16230" algn="l" rtl="0">
              <a:lnSpc>
                <a:spcPct val="90000"/>
              </a:lnSpc>
              <a:spcBef>
                <a:spcPts val="240"/>
              </a:spcBef>
              <a:spcAft>
                <a:spcPts val="0"/>
              </a:spcAft>
              <a:buClr>
                <a:srgbClr val="BFBFBF"/>
              </a:buClr>
              <a:buSzPts val="840"/>
              <a:buChar char="●"/>
            </a:pPr>
            <a:r>
              <a:rPr lang="en-US" sz="1200">
                <a:solidFill>
                  <a:srgbClr val="BFBFBF"/>
                </a:solidFill>
              </a:rPr>
              <a:t>Der Druck innerhalb einer Kugel ist gleich der Kraft, die zum Abflachen ihrer Oberfläche benötigt wird, dividiert durch die Fläche, über die die Abflachung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0"/>
                  </a:ext>
                </a:extLst>
              </a:rPr>
              <a:t>erfolgt</a:t>
            </a:r>
            <a:r>
              <a:rPr lang="en-US" sz="1200">
                <a:solidFill>
                  <a:srgbClr val="BFBFBF"/>
                </a:solidFill>
              </a:rPr>
              <a:t>.</a:t>
            </a:r>
            <a:endParaRPr sz="2600">
              <a:solidFill>
                <a:srgbClr val="BFBFBF"/>
              </a:solidFill>
            </a:endParaRPr>
          </a:p>
          <a:p>
            <a:pPr marL="342900" lvl="0" indent="-316230" algn="l" rtl="0">
              <a:lnSpc>
                <a:spcPct val="90000"/>
              </a:lnSpc>
              <a:spcBef>
                <a:spcPts val="240"/>
              </a:spcBef>
              <a:spcAft>
                <a:spcPts val="0"/>
              </a:spcAft>
              <a:buClr>
                <a:srgbClr val="BFBFBF"/>
              </a:buClr>
              <a:buSzPts val="840"/>
              <a:buChar char="●"/>
            </a:pPr>
            <a:r>
              <a:rPr lang="en-US" sz="1200">
                <a:solidFill>
                  <a:srgbClr val="BFBFBF"/>
                </a:solidFill>
              </a:rPr>
              <a:t>Das Modell geht davon aus, dass die Oberfläche unendlich dünn und trocken ist – die Hornhaut ist jedoch weder das eine noch das andere.</a:t>
            </a:r>
            <a:endParaRPr sz="1200"/>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größere Hornhaut-Dicke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1"/>
                  </a:ext>
                </a:extLst>
              </a:rPr>
              <a:t>-</a:t>
            </a:r>
            <a:r>
              <a:rPr lang="en-US" sz="1200">
                <a:solidFill>
                  <a:srgbClr val="BFBFBF"/>
                </a:solidFill>
              </a:rPr>
              <a:t>&gt; höherer Widerstand gegen die Applanation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2"/>
                  </a:ext>
                </a:extLst>
              </a:rPr>
              <a:t>-</a:t>
            </a:r>
            <a:r>
              <a:rPr lang="en-US" sz="1200">
                <a:solidFill>
                  <a:srgbClr val="BFBFBF"/>
                </a:solidFill>
              </a:rPr>
              <a:t>&gt; </a:t>
            </a:r>
            <a:r>
              <a:rPr lang="en-US" sz="1200" i="1">
                <a:solidFill>
                  <a:srgbClr val="BFBFBF"/>
                </a:solidFill>
              </a:rPr>
              <a:t>höher gemessener </a:t>
            </a:r>
            <a:r>
              <a:rPr lang="en-US" sz="1200">
                <a:solidFill>
                  <a:srgbClr val="BFBFBF"/>
                </a:solidFill>
              </a:rPr>
              <a:t>Augendruck</a:t>
            </a:r>
            <a:endParaRPr sz="1200">
              <a:solidFill>
                <a:srgbClr val="BFBFBF"/>
              </a:solidFill>
            </a:endParaRPr>
          </a:p>
          <a:p>
            <a:pPr marL="692150" lvl="1" indent="-320993" algn="l" rtl="0">
              <a:lnSpc>
                <a:spcPct val="90000"/>
              </a:lnSpc>
              <a:spcBef>
                <a:spcPts val="240"/>
              </a:spcBef>
              <a:spcAft>
                <a:spcPts val="0"/>
              </a:spcAft>
              <a:buClr>
                <a:srgbClr val="B2B2B2"/>
              </a:buClr>
              <a:buSzPts val="840"/>
              <a:buChar char="●"/>
            </a:pPr>
            <a:r>
              <a:rPr lang="en-US" sz="1200">
                <a:solidFill>
                  <a:srgbClr val="B2B2B2"/>
                </a:solidFill>
              </a:rPr>
              <a:t>Tränenfilm -&gt; Kapillarwirkung -&gt; </a:t>
            </a:r>
            <a:r>
              <a:rPr lang="en-US" sz="1200" i="1">
                <a:solidFill>
                  <a:srgbClr val="B2B2B2"/>
                </a:solidFill>
              </a:rPr>
              <a:t>niedriger </a:t>
            </a:r>
            <a:r>
              <a:rPr lang="en-US" sz="1200">
                <a:solidFill>
                  <a:srgbClr val="B2B2B2"/>
                </a:solidFill>
              </a:rPr>
              <a:t>gemessener Augeninnendruck</a:t>
            </a:r>
            <a:endParaRPr sz="1200">
              <a:solidFill>
                <a:srgbClr val="BFBFBF"/>
              </a:solidFill>
            </a:endParaRPr>
          </a:p>
          <a:p>
            <a:pPr marL="342900" lvl="0" indent="-316230" algn="l" rtl="0">
              <a:lnSpc>
                <a:spcPct val="90000"/>
              </a:lnSpc>
              <a:spcBef>
                <a:spcPts val="240"/>
              </a:spcBef>
              <a:spcAft>
                <a:spcPts val="0"/>
              </a:spcAft>
              <a:buClr>
                <a:schemeClr val="accent2"/>
              </a:buClr>
              <a:buSzPts val="840"/>
              <a:buChar char="●"/>
            </a:pPr>
            <a:r>
              <a:rPr lang="en-US" sz="1200"/>
              <a:t>Dr. Goldmann stellte fest, dass bei einem Applanationsdurchmesser von </a:t>
            </a:r>
            <a:r>
              <a:rPr lang="en-US" sz="1200">
                <a:solidFill>
                  <a:srgbClr val="0000FF"/>
                </a:solidFill>
              </a:rPr>
              <a:t>3,06 mm </a:t>
            </a:r>
            <a:r>
              <a:rPr lang="en-US" sz="1200"/>
              <a:t>die Effekte der Kapillaranziehung des Tränenfilms und des Widerstands durch die Hornhautdicke einander ausgleichen – vorausgesetzt, die zentrale Hornhautdicke beträgt </a:t>
            </a:r>
            <a:r>
              <a:rPr lang="en-US" sz="1200">
                <a:solidFill>
                  <a:srgbClr val="0000FF"/>
                </a:solidFill>
              </a:rPr>
              <a:t>520 µm</a:t>
            </a:r>
            <a:r>
              <a:rPr lang="en-US" sz="1200"/>
              <a:t>.</a:t>
            </a:r>
            <a:endParaRPr sz="120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a:t>Goldmann ging davon aus, dass die CCT bei etwa 520 µm liegt, mit geringen Schwankungen.</a:t>
            </a:r>
            <a:endParaRPr sz="120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a:solidFill>
                  <a:srgbClr val="0000FF"/>
                </a:solidFill>
              </a:rPr>
              <a:t>Wenn die beiden Halbkreise (Mires) korrekt aufeinander ausgerichtet sind, hat die abgeflachte Hornhautfläche einen Durchmesser von 3,06 mm.</a:t>
            </a:r>
            <a:endParaRPr sz="1200">
              <a:solidFill>
                <a:srgbClr val="BFBFBF"/>
              </a:solidFill>
            </a:endParaRPr>
          </a:p>
          <a:p>
            <a:pPr marL="987425" lvl="2" indent="-191453" algn="l" rtl="0">
              <a:lnSpc>
                <a:spcPct val="90000"/>
              </a:lnSpc>
              <a:spcBef>
                <a:spcPts val="460"/>
              </a:spcBef>
              <a:spcAft>
                <a:spcPts val="0"/>
              </a:spcAft>
              <a:buSzPts val="1610"/>
              <a:buNone/>
            </a:pPr>
            <a:endParaRPr/>
          </a:p>
        </p:txBody>
      </p:sp>
      <p:sp>
        <p:nvSpPr>
          <p:cNvPr id="721" name="Google Shape;721;p2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28</a:t>
            </a:fld>
            <a:endParaRPr sz="1000">
              <a:solidFill>
                <a:schemeClr val="dk1"/>
              </a:solidFill>
              <a:latin typeface="Arial"/>
              <a:ea typeface="Arial"/>
              <a:cs typeface="Arial"/>
              <a:sym typeface="Arial"/>
            </a:endParaRPr>
          </a:p>
        </p:txBody>
      </p:sp>
      <p:sp>
        <p:nvSpPr>
          <p:cNvPr id="722" name="Google Shape;722;p28"/>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724" name="Google Shape;724;p28"/>
          <p:cNvSpPr txBox="1"/>
          <p:nvPr/>
        </p:nvSpPr>
        <p:spPr>
          <a:xfrm>
            <a:off x="1037230" y="236301"/>
            <a:ext cx="7165200" cy="3535200"/>
          </a:xfrm>
          <a:prstGeom prst="rect">
            <a:avLst/>
          </a:prstGeom>
          <a:solidFill>
            <a:srgbClr val="FFCCFF"/>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Dies bedeutet, dass Applanations-Augeninnendruckmessungen ungenau sind, wenn die CCT nicht 520 beträgt. Ist das der Fall?</a:t>
            </a:r>
            <a:endParaRPr/>
          </a:p>
          <a:p>
            <a:pPr marL="0" marR="0" lvl="0" indent="0" algn="l" rtl="0">
              <a:spcBef>
                <a:spcPts val="0"/>
              </a:spcBef>
              <a:spcAft>
                <a:spcPts val="0"/>
              </a:spcAft>
              <a:buNone/>
            </a:pPr>
            <a:r>
              <a:rPr lang="en-US" sz="1200">
                <a:solidFill>
                  <a:schemeClr val="dk1"/>
                </a:solidFill>
              </a:rPr>
              <a:t>Ja, das ist</a:t>
            </a:r>
            <a:r>
              <a:rPr lang="en-US" sz="1200">
                <a:solidFill>
                  <a:schemeClr val="dk1"/>
                </a:solidFill>
                <a:latin typeface="Arial"/>
                <a:ea typeface="Arial"/>
                <a:cs typeface="Arial"/>
                <a:sym typeface="Arial"/>
              </a:rPr>
              <a:t> der Fall.</a:t>
            </a:r>
            <a:endParaRPr/>
          </a:p>
          <a:p>
            <a:pPr marL="0" marR="0" lvl="0" indent="0" algn="l" rtl="0">
              <a:spcBef>
                <a:spcPts val="0"/>
              </a:spcBef>
              <a:spcAft>
                <a:spcPts val="0"/>
              </a:spcAft>
              <a:buNone/>
            </a:pPr>
            <a:endParaRPr sz="1600" i="1">
              <a:solidFill>
                <a:schemeClr val="dk1"/>
              </a:solidFill>
              <a:latin typeface="Arial"/>
              <a:ea typeface="Arial"/>
              <a:cs typeface="Arial"/>
              <a:sym typeface="Arial"/>
            </a:endParaRPr>
          </a:p>
          <a:p>
            <a:pPr marL="0" marR="0" lvl="0" indent="0" algn="l" rtl="0">
              <a:spcBef>
                <a:spcPts val="0"/>
              </a:spcBef>
              <a:spcAft>
                <a:spcPts val="0"/>
              </a:spcAft>
              <a:buNone/>
            </a:pPr>
            <a:r>
              <a:rPr lang="en-US" sz="1200" i="1">
                <a:solidFill>
                  <a:schemeClr val="dk1"/>
                </a:solidFill>
                <a:latin typeface="Arial"/>
                <a:ea typeface="Arial"/>
                <a:cs typeface="Arial"/>
                <a:sym typeface="Arial"/>
              </a:rPr>
              <a:t>In welche Richtung, d.h. zu hoch oder zu niedrig?</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Das hängt davon ab – wenn die CCT &gt; 520 ist, liegt der Messwert  höher  als der tatsächliche Augeninnendruck, während er bei eine</a:t>
            </a:r>
            <a:r>
              <a:rPr lang="en-US" sz="1200">
                <a:solidFill>
                  <a:schemeClr val="dk1"/>
                </a:solidFill>
              </a:rPr>
              <a:t>m Wert von</a:t>
            </a:r>
            <a:r>
              <a:rPr lang="en-US" sz="1200">
                <a:solidFill>
                  <a:schemeClr val="dk1"/>
                </a:solidFill>
                <a:latin typeface="Arial"/>
                <a:ea typeface="Arial"/>
                <a:cs typeface="Arial"/>
                <a:sym typeface="Arial"/>
              </a:rPr>
              <a:t> &lt; 520  niedriger ist.</a:t>
            </a:r>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r>
              <a:rPr lang="en-US" sz="1200" i="1">
                <a:solidFill>
                  <a:schemeClr val="dk1"/>
                </a:solidFill>
                <a:latin typeface="Arial"/>
                <a:ea typeface="Arial"/>
                <a:cs typeface="Arial"/>
                <a:sym typeface="Arial"/>
              </a:rPr>
              <a:t>Warum verwenden wir dann nicht einfach einen „CCT-Korrekturfaktor“, um den mittels Applanation ermittelten Augeninnendruck anzupassen?</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Weil die Beziehung zwischen CCT und dem durch Applanation gemessenen Augeninnendruck leider weder linear noch vollständig verstanden </a:t>
            </a:r>
            <a:r>
              <a:rPr lang="en-US" sz="1200">
                <a:solidFill>
                  <a:schemeClr val="dk1"/>
                </a:solidFill>
              </a:rPr>
              <a:t>ist.</a:t>
            </a:r>
            <a:r>
              <a:rPr lang="en-US" sz="1200">
                <a:solidFill>
                  <a:srgbClr val="FFCCFF"/>
                </a:solidFill>
                <a:latin typeface="Arial"/>
                <a:ea typeface="Arial"/>
                <a:cs typeface="Arial"/>
                <a:sym typeface="Arial"/>
              </a:rPr>
              <a:t>. Daher gibt es laut der neuesten (2022) Ausgabe des Glaukom-Lehrbuchs „keinen validierten Korrekturfaktor für den Einfluss der CCT auf Applanationstonometer“. </a:t>
            </a:r>
            <a:endParaRPr/>
          </a:p>
          <a:p>
            <a:pPr marL="0" marR="0" lvl="0" indent="0" algn="l" rtl="0">
              <a:spcBef>
                <a:spcPts val="0"/>
              </a:spcBef>
              <a:spcAft>
                <a:spcPts val="0"/>
              </a:spcAft>
              <a:buNone/>
            </a:pPr>
            <a:endParaRPr sz="1600">
              <a:solidFill>
                <a:srgbClr val="FFCCFF"/>
              </a:solidFill>
              <a:latin typeface="Arial"/>
              <a:ea typeface="Arial"/>
              <a:cs typeface="Arial"/>
              <a:sym typeface="Arial"/>
            </a:endParaRPr>
          </a:p>
          <a:p>
            <a:pPr marL="0" marR="0" lvl="0" indent="0" algn="l" rtl="0">
              <a:spcBef>
                <a:spcPts val="0"/>
              </a:spcBef>
              <a:spcAft>
                <a:spcPts val="0"/>
              </a:spcAft>
              <a:buNone/>
            </a:pPr>
            <a:r>
              <a:rPr lang="en-US" sz="1200" i="1">
                <a:solidFill>
                  <a:srgbClr val="FFCCFF"/>
                </a:solidFill>
                <a:latin typeface="Arial"/>
                <a:ea typeface="Arial"/>
                <a:cs typeface="Arial"/>
                <a:sym typeface="Arial"/>
              </a:rPr>
              <a:t>Gibt es Methoden zur IOD-Messung, die nicht vom CCT beeinflusst werden? Warum gelten diese nicht als „Goldstandard“ und sind nicht weit verbreitet?</a:t>
            </a:r>
            <a:endParaRPr/>
          </a:p>
          <a:p>
            <a:pPr marL="0" marR="0" lvl="0" indent="0" algn="l" rtl="0">
              <a:spcBef>
                <a:spcPts val="0"/>
              </a:spcBef>
              <a:spcAft>
                <a:spcPts val="0"/>
              </a:spcAft>
              <a:buNone/>
            </a:pPr>
            <a:r>
              <a:rPr lang="en-US" sz="1200">
                <a:solidFill>
                  <a:srgbClr val="FFCCFF"/>
                </a:solidFill>
                <a:latin typeface="Arial"/>
                <a:ea typeface="Arial"/>
                <a:cs typeface="Arial"/>
                <a:sym typeface="Arial"/>
              </a:rPr>
              <a:t>Ja. Keine Ahnung.</a:t>
            </a:r>
            <a:endParaRPr/>
          </a:p>
        </p:txBody>
      </p:sp>
      <p:sp>
        <p:nvSpPr>
          <p:cNvPr id="725" name="Google Shape;725;p2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 name="Google Shape;567;p22">
            <a:extLst>
              <a:ext uri="{FF2B5EF4-FFF2-40B4-BE49-F238E27FC236}">
                <a16:creationId xmlns:a16="http://schemas.microsoft.com/office/drawing/2014/main" id="{3A3A1E3C-180F-CC09-D7BA-6140A1C6611A}"/>
              </a:ext>
            </a:extLst>
          </p:cNvPr>
          <p:cNvSpPr/>
          <p:nvPr/>
        </p:nvSpPr>
        <p:spPr>
          <a:xfrm>
            <a:off x="2171700" y="5066901"/>
            <a:ext cx="4648200" cy="762000"/>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lvl="0" algn="ctr"/>
            <a:r>
              <a:rPr lang="en-US" sz="1800" dirty="0">
                <a:solidFill>
                  <a:schemeClr val="tx1"/>
                </a:solidFill>
              </a:rPr>
              <a:t>(</a:t>
            </a:r>
            <a:r>
              <a:rPr lang="en-US" sz="1800" dirty="0" err="1">
                <a:solidFill>
                  <a:schemeClr val="tx1"/>
                </a:solidFill>
              </a:rPr>
              <a:t>bei</a:t>
            </a:r>
            <a:r>
              <a:rPr lang="en-US" sz="1800" dirty="0">
                <a:solidFill>
                  <a:schemeClr val="tx1"/>
                </a:solidFill>
              </a:rPr>
              <a:t> der </a:t>
            </a:r>
            <a:r>
              <a:rPr lang="en-US" sz="1800" dirty="0" err="1">
                <a:solidFill>
                  <a:schemeClr val="tx1"/>
                </a:solidFill>
              </a:rPr>
              <a:t>Annahme</a:t>
            </a:r>
            <a:r>
              <a:rPr lang="en-US" sz="1800" dirty="0">
                <a:solidFill>
                  <a:schemeClr val="tx1"/>
                </a:solidFill>
              </a:rPr>
              <a:t>, die CCT </a:t>
            </a:r>
            <a:r>
              <a:rPr lang="en-US" sz="1800" dirty="0" err="1">
                <a:solidFill>
                  <a:schemeClr val="tx1"/>
                </a:solidFill>
              </a:rPr>
              <a:t>liegt</a:t>
            </a:r>
            <a:r>
              <a:rPr lang="en-US" sz="1800" dirty="0">
                <a:solidFill>
                  <a:schemeClr val="tx1"/>
                </a:solidFill>
              </a:rPr>
              <a:t> </a:t>
            </a:r>
            <a:r>
              <a:rPr lang="en-US" sz="1800" dirty="0" err="1">
                <a:solidFill>
                  <a:schemeClr val="tx1"/>
                </a:solidFill>
              </a:rPr>
              <a:t>bei</a:t>
            </a:r>
            <a:r>
              <a:rPr lang="en-US" sz="1800" dirty="0">
                <a:solidFill>
                  <a:schemeClr val="tx1"/>
                </a:solidFill>
              </a:rPr>
              <a:t> 520µm)</a:t>
            </a:r>
            <a:endParaRPr sz="1800" b="0" i="0" u="none" strike="noStrike" cap="none" dirty="0">
              <a:solidFill>
                <a:schemeClr val="tx1"/>
              </a:solidFill>
              <a:latin typeface="Arial"/>
              <a:ea typeface="Arial"/>
              <a:cs typeface="Arial"/>
              <a:sym typeface="Arial"/>
            </a:endParaRPr>
          </a:p>
        </p:txBody>
      </p:sp>
      <p:sp>
        <p:nvSpPr>
          <p:cNvPr id="3" name="Google Shape;583;p22">
            <a:extLst>
              <a:ext uri="{FF2B5EF4-FFF2-40B4-BE49-F238E27FC236}">
                <a16:creationId xmlns:a16="http://schemas.microsoft.com/office/drawing/2014/main" id="{2C398ADC-C492-B20C-CE78-B6F5DFBFBEEE}"/>
              </a:ext>
            </a:extLst>
          </p:cNvPr>
          <p:cNvSpPr/>
          <p:nvPr/>
        </p:nvSpPr>
        <p:spPr>
          <a:xfrm>
            <a:off x="2133600" y="4953000"/>
            <a:ext cx="4724400" cy="914400"/>
          </a:xfrm>
          <a:prstGeom prst="frame">
            <a:avLst>
              <a:gd name="adj1" fmla="val 21920"/>
            </a:avLst>
          </a:prstGeom>
          <a:solidFill>
            <a:srgbClr val="9999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9" name="Google Shape;739;p29"/>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740" name="Google Shape;740;p29"/>
          <p:cNvSpPr/>
          <p:nvPr/>
        </p:nvSpPr>
        <p:spPr>
          <a:xfrm>
            <a:off x="2971800" y="1295400"/>
            <a:ext cx="19812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741" name="Google Shape;741;p29"/>
          <p:cNvSpPr/>
          <p:nvPr/>
        </p:nvSpPr>
        <p:spPr>
          <a:xfrm>
            <a:off x="7315200" y="1295400"/>
            <a:ext cx="2286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742" name="Google Shape;742;p29"/>
          <p:cNvSpPr/>
          <p:nvPr/>
        </p:nvSpPr>
        <p:spPr>
          <a:xfrm>
            <a:off x="7848600" y="1295400"/>
            <a:ext cx="3048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743" name="Google Shape;743;p29"/>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16230" algn="l" rtl="0">
              <a:lnSpc>
                <a:spcPct val="90000"/>
              </a:lnSpc>
              <a:spcBef>
                <a:spcPts val="240"/>
              </a:spcBef>
              <a:spcAft>
                <a:spcPts val="0"/>
              </a:spcAft>
              <a:buClr>
                <a:srgbClr val="BFBFBF"/>
              </a:buClr>
              <a:buSzPts val="840"/>
              <a:buChar char="●"/>
            </a:pPr>
            <a:r>
              <a:rPr lang="en-US" sz="1200">
                <a:solidFill>
                  <a:srgbClr val="BFBFBF"/>
                </a:solidFill>
              </a:rPr>
              <a:t>Der Druck innerhalb einer Kugel ist gleich der Kraft, die zum Abflachen ihrer Oberfläche benötigt wird, dividiert durch die Fläche, über die die Abflachung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3"/>
                  </a:ext>
                </a:extLst>
              </a:rPr>
              <a:t>erfolgt</a:t>
            </a:r>
            <a:r>
              <a:rPr lang="en-US" sz="1200">
                <a:solidFill>
                  <a:srgbClr val="BFBFBF"/>
                </a:solidFill>
              </a:rPr>
              <a:t>.</a:t>
            </a:r>
            <a:endParaRPr sz="2600">
              <a:solidFill>
                <a:srgbClr val="BFBFBF"/>
              </a:solidFill>
            </a:endParaRPr>
          </a:p>
          <a:p>
            <a:pPr marL="342900" lvl="0" indent="-316230" algn="l" rtl="0">
              <a:lnSpc>
                <a:spcPct val="90000"/>
              </a:lnSpc>
              <a:spcBef>
                <a:spcPts val="240"/>
              </a:spcBef>
              <a:spcAft>
                <a:spcPts val="0"/>
              </a:spcAft>
              <a:buClr>
                <a:srgbClr val="BFBFBF"/>
              </a:buClr>
              <a:buSzPts val="840"/>
              <a:buChar char="●"/>
            </a:pPr>
            <a:r>
              <a:rPr lang="en-US" sz="1200">
                <a:solidFill>
                  <a:srgbClr val="BFBFBF"/>
                </a:solidFill>
              </a:rPr>
              <a:t>Das Modell geht davon aus, dass die Oberfläche unendlich dünn und trocken ist – die Hornhaut ist jedoch weder das eine noch das andere.</a:t>
            </a:r>
            <a:endParaRPr sz="1200"/>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größere Hornhaut-Dicke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4"/>
                  </a:ext>
                </a:extLst>
              </a:rPr>
              <a:t>-</a:t>
            </a:r>
            <a:r>
              <a:rPr lang="en-US" sz="1200">
                <a:solidFill>
                  <a:srgbClr val="BFBFBF"/>
                </a:solidFill>
              </a:rPr>
              <a:t>&gt; höherer Widerstand gegen die Applanation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5"/>
                  </a:ext>
                </a:extLst>
              </a:rPr>
              <a:t>-</a:t>
            </a:r>
            <a:r>
              <a:rPr lang="en-US" sz="1200">
                <a:solidFill>
                  <a:srgbClr val="BFBFBF"/>
                </a:solidFill>
              </a:rPr>
              <a:t>&gt; </a:t>
            </a:r>
            <a:r>
              <a:rPr lang="en-US" sz="1200" i="1">
                <a:solidFill>
                  <a:srgbClr val="BFBFBF"/>
                </a:solidFill>
              </a:rPr>
              <a:t>höher gemessener </a:t>
            </a:r>
            <a:r>
              <a:rPr lang="en-US" sz="1200">
                <a:solidFill>
                  <a:srgbClr val="BFBFBF"/>
                </a:solidFill>
              </a:rPr>
              <a:t>Augendruck</a:t>
            </a:r>
            <a:endParaRPr sz="1200">
              <a:solidFill>
                <a:srgbClr val="BFBFBF"/>
              </a:solidFill>
            </a:endParaRPr>
          </a:p>
          <a:p>
            <a:pPr marL="692150" lvl="1" indent="-320993" algn="l" rtl="0">
              <a:lnSpc>
                <a:spcPct val="90000"/>
              </a:lnSpc>
              <a:spcBef>
                <a:spcPts val="240"/>
              </a:spcBef>
              <a:spcAft>
                <a:spcPts val="0"/>
              </a:spcAft>
              <a:buClr>
                <a:srgbClr val="B2B2B2"/>
              </a:buClr>
              <a:buSzPts val="840"/>
              <a:buChar char="●"/>
            </a:pPr>
            <a:r>
              <a:rPr lang="en-US" sz="1200">
                <a:solidFill>
                  <a:srgbClr val="B2B2B2"/>
                </a:solidFill>
              </a:rPr>
              <a:t>Tränenfilm -&gt; Kapillarwirkung -&gt; </a:t>
            </a:r>
            <a:r>
              <a:rPr lang="en-US" sz="1200" i="1">
                <a:solidFill>
                  <a:srgbClr val="B2B2B2"/>
                </a:solidFill>
              </a:rPr>
              <a:t>niedriger </a:t>
            </a:r>
            <a:r>
              <a:rPr lang="en-US" sz="1200">
                <a:solidFill>
                  <a:srgbClr val="B2B2B2"/>
                </a:solidFill>
              </a:rPr>
              <a:t>gemessener Augeninnendruck</a:t>
            </a:r>
            <a:endParaRPr sz="1200">
              <a:solidFill>
                <a:srgbClr val="BFBFBF"/>
              </a:solidFill>
            </a:endParaRPr>
          </a:p>
          <a:p>
            <a:pPr marL="342900" lvl="0" indent="-316230" algn="l" rtl="0">
              <a:lnSpc>
                <a:spcPct val="90000"/>
              </a:lnSpc>
              <a:spcBef>
                <a:spcPts val="240"/>
              </a:spcBef>
              <a:spcAft>
                <a:spcPts val="0"/>
              </a:spcAft>
              <a:buClr>
                <a:schemeClr val="accent2"/>
              </a:buClr>
              <a:buSzPts val="840"/>
              <a:buChar char="●"/>
            </a:pPr>
            <a:r>
              <a:rPr lang="en-US" sz="1200"/>
              <a:t>Dr. Goldmann stellte fest, dass bei einem Applanationsdurchmesser von </a:t>
            </a:r>
            <a:r>
              <a:rPr lang="en-US" sz="1200">
                <a:solidFill>
                  <a:srgbClr val="0000FF"/>
                </a:solidFill>
              </a:rPr>
              <a:t>3,06 mm </a:t>
            </a:r>
            <a:r>
              <a:rPr lang="en-US" sz="1200"/>
              <a:t>die Effekte der Kapillaranziehung des Tränenfilms und des Widerstands durch die Hornhautdicke einander ausgleichen – vorausgesetzt, die zentrale Hornhautdicke beträgt </a:t>
            </a:r>
            <a:r>
              <a:rPr lang="en-US" sz="1200">
                <a:solidFill>
                  <a:srgbClr val="0000FF"/>
                </a:solidFill>
              </a:rPr>
              <a:t>520 µm</a:t>
            </a:r>
            <a:r>
              <a:rPr lang="en-US" sz="1200"/>
              <a:t>.</a:t>
            </a:r>
            <a:endParaRPr sz="120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a:t>Goldmann ging davon aus, dass die CCT bei etwa 520 µm liegt, mit geringen Schwankungen.</a:t>
            </a:r>
            <a:endParaRPr sz="120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a:solidFill>
                  <a:srgbClr val="0000FF"/>
                </a:solidFill>
              </a:rPr>
              <a:t>Wenn die beiden Halbkreise (Mires) korrekt aufeinander ausgerichtet sind, hat die abgeflachte Hornhautfläche einen Durchmesser von 3,06 mm.</a:t>
            </a:r>
            <a:endParaRPr sz="1200">
              <a:solidFill>
                <a:srgbClr val="BFBFBF"/>
              </a:solidFill>
            </a:endParaRPr>
          </a:p>
          <a:p>
            <a:pPr marL="342900" lvl="0" indent="-365760" algn="l" rtl="0">
              <a:lnSpc>
                <a:spcPct val="90000"/>
              </a:lnSpc>
              <a:spcBef>
                <a:spcPts val="0"/>
              </a:spcBef>
              <a:spcAft>
                <a:spcPts val="0"/>
              </a:spcAft>
              <a:buClr>
                <a:srgbClr val="BFBFBF"/>
              </a:buClr>
              <a:buSzPts val="1200"/>
              <a:buChar char="●"/>
            </a:pPr>
            <a:endParaRPr sz="1200">
              <a:solidFill>
                <a:srgbClr val="BFBFBF"/>
              </a:solidFill>
            </a:endParaRPr>
          </a:p>
          <a:p>
            <a:pPr marL="987425" lvl="2" indent="-191453" algn="l" rtl="0">
              <a:lnSpc>
                <a:spcPct val="90000"/>
              </a:lnSpc>
              <a:spcBef>
                <a:spcPts val="460"/>
              </a:spcBef>
              <a:spcAft>
                <a:spcPts val="0"/>
              </a:spcAft>
              <a:buSzPts val="1610"/>
              <a:buNone/>
            </a:pPr>
            <a:endParaRPr/>
          </a:p>
        </p:txBody>
      </p:sp>
      <p:sp>
        <p:nvSpPr>
          <p:cNvPr id="744" name="Google Shape;744;p2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29</a:t>
            </a:fld>
            <a:endParaRPr sz="1000">
              <a:solidFill>
                <a:schemeClr val="dk1"/>
              </a:solidFill>
              <a:latin typeface="Arial"/>
              <a:ea typeface="Arial"/>
              <a:cs typeface="Arial"/>
              <a:sym typeface="Arial"/>
            </a:endParaRPr>
          </a:p>
        </p:txBody>
      </p:sp>
      <p:sp>
        <p:nvSpPr>
          <p:cNvPr id="745" name="Google Shape;745;p29"/>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747" name="Google Shape;747;p29"/>
          <p:cNvSpPr txBox="1"/>
          <p:nvPr/>
        </p:nvSpPr>
        <p:spPr>
          <a:xfrm>
            <a:off x="1037230" y="236301"/>
            <a:ext cx="7165200" cy="37197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Dies bedeutet, dass Applanations-Augeninnendruckmessungen ungenau sind, wenn die CCT nicht 520 beträgt. Ist das der Fall?</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Ja, das ist der Fall.</a:t>
            </a:r>
            <a:endParaRPr>
              <a:solidFill>
                <a:schemeClr val="dk1"/>
              </a:solidFill>
            </a:endParaRPr>
          </a:p>
          <a:p>
            <a:pPr marL="0" lvl="0" indent="0" algn="l" rtl="0">
              <a:spcBef>
                <a:spcPts val="0"/>
              </a:spcBef>
              <a:spcAft>
                <a:spcPts val="0"/>
              </a:spcAft>
              <a:buClr>
                <a:schemeClr val="dk1"/>
              </a:buClr>
              <a:buFont typeface="Arial"/>
              <a:buNone/>
            </a:pPr>
            <a:endParaRPr sz="1600" i="1">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In welche Richtung, d.h. zu hoch oder zu niedrig?</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Das hängt davon ab – wenn die CCT &gt; 520 ist, liegt der Messwert  höher  als der tatsächliche Augeninnendruck, während er bei einem Wert von &lt; 520  niedriger ist.</a:t>
            </a:r>
            <a:endParaRPr>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Warum verwenden wir dann nicht einfach einen „CCT-Korrekturfaktor“, um den mittels Applanation ermittelten Augeninnendruck anzupassen?</a:t>
            </a:r>
            <a:endParaRPr>
              <a:solidFill>
                <a:schemeClr val="dk1"/>
              </a:solidFill>
            </a:endParaRPr>
          </a:p>
          <a:p>
            <a:pPr marL="0" marR="0" lvl="0" indent="0" algn="l" rtl="0">
              <a:spcBef>
                <a:spcPts val="0"/>
              </a:spcBef>
              <a:spcAft>
                <a:spcPts val="0"/>
              </a:spcAft>
              <a:buNone/>
            </a:pPr>
            <a:r>
              <a:rPr lang="en-US" sz="1200">
                <a:solidFill>
                  <a:schemeClr val="dk1"/>
                </a:solidFill>
              </a:rPr>
              <a:t>Weil die Beziehung zwischen CCT und dem durch Applanation gemessenen Augeninnendruck leider weder linear noch vollständig verstanden ist.</a:t>
            </a:r>
            <a:r>
              <a:rPr lang="en-US" sz="1200">
                <a:solidFill>
                  <a:srgbClr val="FFCCFF"/>
                </a:solidFill>
              </a:rPr>
              <a:t>.</a:t>
            </a:r>
            <a:r>
              <a:rPr lang="en-US" sz="1200">
                <a:solidFill>
                  <a:srgbClr val="0000FF"/>
                </a:solidFill>
              </a:rPr>
              <a:t>Nach der neuesten Ausgabe des </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6"/>
                  </a:ext>
                </a:extLst>
              </a:rPr>
              <a:t>Glaukom</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7"/>
                  </a:ext>
                </a:extLst>
              </a:rPr>
              <a:t>-Lehrbuchs</a:t>
            </a:r>
            <a:r>
              <a:rPr lang="en-US" sz="1200">
                <a:solidFill>
                  <a:srgbClr val="0000FF"/>
                </a:solidFill>
              </a:rPr>
              <a:t> (2022) existiert kein wissenschaftlich validierter Korrekturfaktor, um den Einfluss der zentralen Hornhautdicke (CCT) auf die mit einem Applanationstonometer gemessenen Augeninnendruckwerte zu korrigieren.</a:t>
            </a:r>
            <a:endParaRPr sz="1600">
              <a:solidFill>
                <a:srgbClr val="FFCCFF"/>
              </a:solidFill>
              <a:latin typeface="Arial"/>
              <a:ea typeface="Arial"/>
              <a:cs typeface="Arial"/>
              <a:sym typeface="Arial"/>
            </a:endParaRPr>
          </a:p>
          <a:p>
            <a:pPr marL="0" marR="0" lvl="0" indent="0" algn="l" rtl="0">
              <a:spcBef>
                <a:spcPts val="0"/>
              </a:spcBef>
              <a:spcAft>
                <a:spcPts val="0"/>
              </a:spcAft>
              <a:buNone/>
            </a:pPr>
            <a:endParaRPr sz="1600">
              <a:solidFill>
                <a:srgbClr val="FFCCFF"/>
              </a:solidFill>
              <a:latin typeface="Arial"/>
              <a:ea typeface="Arial"/>
              <a:cs typeface="Arial"/>
              <a:sym typeface="Arial"/>
            </a:endParaRPr>
          </a:p>
          <a:p>
            <a:pPr marL="0" marR="0" lvl="0" indent="0" algn="l" rtl="0">
              <a:spcBef>
                <a:spcPts val="0"/>
              </a:spcBef>
              <a:spcAft>
                <a:spcPts val="0"/>
              </a:spcAft>
              <a:buNone/>
            </a:pPr>
            <a:r>
              <a:rPr lang="en-US" sz="1200" i="1">
                <a:solidFill>
                  <a:srgbClr val="FFCCFF"/>
                </a:solidFill>
                <a:latin typeface="Arial"/>
                <a:ea typeface="Arial"/>
                <a:cs typeface="Arial"/>
                <a:sym typeface="Arial"/>
              </a:rPr>
              <a:t>Gibt es Methoden zur IOD-Messung, die nicht vom CCT beeinflusst werden? Warum gelten diese nicht als „Goldstandard“ und sind nicht weit verbreitet?</a:t>
            </a:r>
            <a:endParaRPr/>
          </a:p>
          <a:p>
            <a:pPr marL="0" marR="0" lvl="0" indent="0" algn="l" rtl="0">
              <a:spcBef>
                <a:spcPts val="0"/>
              </a:spcBef>
              <a:spcAft>
                <a:spcPts val="0"/>
              </a:spcAft>
              <a:buNone/>
            </a:pPr>
            <a:r>
              <a:rPr lang="en-US" sz="1200">
                <a:solidFill>
                  <a:srgbClr val="FFCCFF"/>
                </a:solidFill>
                <a:latin typeface="Arial"/>
                <a:ea typeface="Arial"/>
                <a:cs typeface="Arial"/>
                <a:sym typeface="Arial"/>
              </a:rPr>
              <a:t>Ja. Keine Ahnung.</a:t>
            </a:r>
            <a:endParaRPr/>
          </a:p>
        </p:txBody>
      </p:sp>
      <p:sp>
        <p:nvSpPr>
          <p:cNvPr id="748" name="Google Shape;748;p2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 name="Google Shape;567;p22">
            <a:extLst>
              <a:ext uri="{FF2B5EF4-FFF2-40B4-BE49-F238E27FC236}">
                <a16:creationId xmlns:a16="http://schemas.microsoft.com/office/drawing/2014/main" id="{C7332BFF-AC5D-0550-83F8-53BFF10FA1EC}"/>
              </a:ext>
            </a:extLst>
          </p:cNvPr>
          <p:cNvSpPr/>
          <p:nvPr/>
        </p:nvSpPr>
        <p:spPr>
          <a:xfrm>
            <a:off x="2171700" y="5066901"/>
            <a:ext cx="4648200" cy="762000"/>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lvl="0" algn="ctr"/>
            <a:r>
              <a:rPr lang="en-US" sz="1800" dirty="0">
                <a:solidFill>
                  <a:schemeClr val="tx1"/>
                </a:solidFill>
              </a:rPr>
              <a:t>(</a:t>
            </a:r>
            <a:r>
              <a:rPr lang="en-US" sz="1800" dirty="0" err="1">
                <a:solidFill>
                  <a:schemeClr val="tx1"/>
                </a:solidFill>
              </a:rPr>
              <a:t>bei</a:t>
            </a:r>
            <a:r>
              <a:rPr lang="en-US" sz="1800" dirty="0">
                <a:solidFill>
                  <a:schemeClr val="tx1"/>
                </a:solidFill>
              </a:rPr>
              <a:t> der </a:t>
            </a:r>
            <a:r>
              <a:rPr lang="en-US" sz="1800" dirty="0" err="1">
                <a:solidFill>
                  <a:schemeClr val="tx1"/>
                </a:solidFill>
              </a:rPr>
              <a:t>Annahme</a:t>
            </a:r>
            <a:r>
              <a:rPr lang="en-US" sz="1800" dirty="0">
                <a:solidFill>
                  <a:schemeClr val="tx1"/>
                </a:solidFill>
              </a:rPr>
              <a:t>, die CCT </a:t>
            </a:r>
            <a:r>
              <a:rPr lang="en-US" sz="1800" dirty="0" err="1">
                <a:solidFill>
                  <a:schemeClr val="tx1"/>
                </a:solidFill>
              </a:rPr>
              <a:t>liegt</a:t>
            </a:r>
            <a:r>
              <a:rPr lang="en-US" sz="1800" dirty="0">
                <a:solidFill>
                  <a:schemeClr val="tx1"/>
                </a:solidFill>
              </a:rPr>
              <a:t> </a:t>
            </a:r>
            <a:r>
              <a:rPr lang="en-US" sz="1800" dirty="0" err="1">
                <a:solidFill>
                  <a:schemeClr val="tx1"/>
                </a:solidFill>
              </a:rPr>
              <a:t>bei</a:t>
            </a:r>
            <a:r>
              <a:rPr lang="en-US" sz="1800" dirty="0">
                <a:solidFill>
                  <a:schemeClr val="tx1"/>
                </a:solidFill>
              </a:rPr>
              <a:t> 520µm)</a:t>
            </a:r>
            <a:endParaRPr sz="1800" b="0" i="0" u="none" strike="noStrike" cap="none" dirty="0">
              <a:solidFill>
                <a:schemeClr val="tx1"/>
              </a:solidFill>
              <a:latin typeface="Arial"/>
              <a:ea typeface="Arial"/>
              <a:cs typeface="Arial"/>
              <a:sym typeface="Arial"/>
            </a:endParaRPr>
          </a:p>
        </p:txBody>
      </p:sp>
      <p:sp>
        <p:nvSpPr>
          <p:cNvPr id="3" name="Google Shape;583;p22">
            <a:extLst>
              <a:ext uri="{FF2B5EF4-FFF2-40B4-BE49-F238E27FC236}">
                <a16:creationId xmlns:a16="http://schemas.microsoft.com/office/drawing/2014/main" id="{FD189213-DE73-EAAA-78F2-797462BC9078}"/>
              </a:ext>
            </a:extLst>
          </p:cNvPr>
          <p:cNvSpPr/>
          <p:nvPr/>
        </p:nvSpPr>
        <p:spPr>
          <a:xfrm>
            <a:off x="2133600" y="4953000"/>
            <a:ext cx="4724400" cy="914400"/>
          </a:xfrm>
          <a:prstGeom prst="frame">
            <a:avLst>
              <a:gd name="adj1" fmla="val 21920"/>
            </a:avLst>
          </a:prstGeom>
          <a:solidFill>
            <a:srgbClr val="9999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4" name="Google Shape;184;p3"/>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dirty="0" err="1"/>
              <a:t>Basierend</a:t>
            </a:r>
            <a:r>
              <a:rPr lang="en-US" sz="1200" dirty="0"/>
              <a:t> auf dem </a:t>
            </a:r>
            <a:r>
              <a:rPr lang="en-US" sz="1200" i="1" dirty="0"/>
              <a:t>Imbert-Fick-</a:t>
            </a:r>
            <a:r>
              <a:rPr lang="en-US" sz="1200" i="1" dirty="0" err="1"/>
              <a:t>Prinzip</a:t>
            </a:r>
            <a:r>
              <a:rPr lang="en-US" sz="1200" dirty="0"/>
              <a:t>: </a:t>
            </a:r>
            <a:r>
              <a:rPr lang="en-US" sz="1200" b="1" dirty="0"/>
              <a:t>P = F / A</a:t>
            </a:r>
            <a:endParaRPr dirty="0"/>
          </a:p>
          <a:p>
            <a:pPr marL="692150" lvl="1" indent="-347663" algn="l" rtl="0">
              <a:lnSpc>
                <a:spcPct val="90000"/>
              </a:lnSpc>
              <a:spcBef>
                <a:spcPts val="240"/>
              </a:spcBef>
              <a:spcAft>
                <a:spcPts val="0"/>
              </a:spcAft>
              <a:buSzPts val="840"/>
              <a:buChar char="●"/>
            </a:pPr>
            <a:r>
              <a:rPr lang="en-US" sz="1200" dirty="0"/>
              <a:t>Der Druck </a:t>
            </a:r>
            <a:r>
              <a:rPr lang="en-US" sz="1200" dirty="0" err="1"/>
              <a:t>innerhalb</a:t>
            </a:r>
            <a:r>
              <a:rPr lang="en-US" sz="1200" dirty="0"/>
              <a:t> </a:t>
            </a:r>
            <a:r>
              <a:rPr lang="en-US" sz="1200" dirty="0" err="1"/>
              <a:t>einer</a:t>
            </a:r>
            <a:r>
              <a:rPr lang="en-US" sz="1200" dirty="0"/>
              <a:t> Kugel </a:t>
            </a:r>
            <a:r>
              <a:rPr lang="en-US" sz="1200" dirty="0" err="1"/>
              <a:t>ist</a:t>
            </a:r>
            <a:r>
              <a:rPr lang="en-US" sz="1200" dirty="0"/>
              <a:t> </a:t>
            </a:r>
            <a:r>
              <a:rPr lang="en-US" sz="1200" dirty="0" err="1"/>
              <a:t>gleich</a:t>
            </a:r>
            <a:r>
              <a:rPr lang="en-US" sz="1200" dirty="0"/>
              <a:t> der Kraft, die </a:t>
            </a:r>
            <a:r>
              <a:rPr lang="en-US" sz="1200" dirty="0" err="1"/>
              <a:t>zum</a:t>
            </a:r>
            <a:r>
              <a:rPr lang="en-US" sz="1200" dirty="0"/>
              <a:t> </a:t>
            </a:r>
            <a:r>
              <a:rPr lang="en-US" sz="1200" dirty="0" err="1"/>
              <a:t>Abflachen</a:t>
            </a:r>
            <a:r>
              <a:rPr lang="en-US" sz="1200" dirty="0"/>
              <a:t> </a:t>
            </a:r>
            <a:r>
              <a:rPr lang="en-US" sz="1200" dirty="0" err="1"/>
              <a:t>ihrer</a:t>
            </a:r>
            <a:r>
              <a:rPr lang="en-US" sz="1200" dirty="0"/>
              <a:t> </a:t>
            </a:r>
            <a:r>
              <a:rPr lang="en-US" sz="1200" dirty="0" err="1"/>
              <a:t>Oberfläche</a:t>
            </a:r>
            <a:r>
              <a:rPr lang="en-US" sz="1200" dirty="0"/>
              <a:t> </a:t>
            </a:r>
            <a:r>
              <a:rPr lang="en-US" sz="1200" dirty="0" err="1"/>
              <a:t>benötigt</a:t>
            </a:r>
            <a:r>
              <a:rPr lang="en-US" sz="1200" dirty="0"/>
              <a:t> </a:t>
            </a:r>
            <a:r>
              <a:rPr lang="en-US" sz="1200" dirty="0" err="1"/>
              <a:t>wird</a:t>
            </a:r>
            <a:r>
              <a:rPr lang="en-US" sz="1200" dirty="0"/>
              <a:t>, </a:t>
            </a:r>
            <a:r>
              <a:rPr lang="en-US" sz="1200" dirty="0" err="1"/>
              <a:t>dividiert</a:t>
            </a:r>
            <a:r>
              <a:rPr lang="en-US" sz="1200" dirty="0"/>
              <a:t> </a:t>
            </a:r>
            <a:r>
              <a:rPr lang="en-US" sz="1200" dirty="0" err="1"/>
              <a:t>durch</a:t>
            </a:r>
            <a:r>
              <a:rPr lang="en-US" sz="1200" dirty="0"/>
              <a:t> die </a:t>
            </a:r>
            <a:r>
              <a:rPr lang="en-US" sz="1200" dirty="0" err="1"/>
              <a:t>Fläche</a:t>
            </a:r>
            <a:r>
              <a:rPr lang="en-US" sz="1200" dirty="0"/>
              <a:t>, </a:t>
            </a:r>
            <a:r>
              <a:rPr lang="en-US" sz="1200" dirty="0" err="1"/>
              <a:t>über</a:t>
            </a:r>
            <a:r>
              <a:rPr lang="en-US" sz="1200" dirty="0"/>
              <a:t> die die </a:t>
            </a:r>
            <a:r>
              <a:rPr lang="en-US" sz="1200" dirty="0" err="1"/>
              <a:t>Abflachung</a:t>
            </a:r>
            <a:r>
              <a:rPr lang="en-US" sz="1200" dirty="0"/>
              <a:t> </a:t>
            </a:r>
            <a:r>
              <a:rPr lang="en-US" sz="1200" dirty="0" err="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erfolgt</a:t>
            </a:r>
            <a:r>
              <a:rPr lang="en-US" sz="1200" dirty="0"/>
              <a:t>.</a:t>
            </a:r>
            <a:endParaRPr dirty="0">
              <a:solidFill>
                <a:schemeClr val="lt1"/>
              </a:solidFill>
            </a:endParaRPr>
          </a:p>
        </p:txBody>
      </p:sp>
      <p:sp>
        <p:nvSpPr>
          <p:cNvPr id="185" name="Google Shape;185;p3"/>
          <p:cNvSpPr/>
          <p:nvPr/>
        </p:nvSpPr>
        <p:spPr>
          <a:xfrm>
            <a:off x="5042053" y="1447800"/>
            <a:ext cx="1799422" cy="228600"/>
          </a:xfrm>
          <a:prstGeom prst="rect">
            <a:avLst/>
          </a:prstGeom>
          <a:solidFill>
            <a:srgbClr val="FFFF99"/>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b="0" i="0" u="none" strike="noStrike" cap="none">
                <a:solidFill>
                  <a:schemeClr val="dk1"/>
                </a:solidFill>
                <a:latin typeface="Arial"/>
                <a:ea typeface="Arial"/>
                <a:cs typeface="Arial"/>
                <a:sym typeface="Arial"/>
              </a:rPr>
              <a:t>Was zum…</a:t>
            </a:r>
            <a:endParaRPr/>
          </a:p>
        </p:txBody>
      </p:sp>
      <p:sp>
        <p:nvSpPr>
          <p:cNvPr id="186" name="Google Shape;186;p3"/>
          <p:cNvSpPr/>
          <p:nvPr/>
        </p:nvSpPr>
        <p:spPr>
          <a:xfrm>
            <a:off x="3998205" y="1447800"/>
            <a:ext cx="397525" cy="762000"/>
          </a:xfrm>
          <a:prstGeom prst="rect">
            <a:avLst/>
          </a:prstGeom>
          <a:solidFill>
            <a:srgbClr val="FFFF99"/>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b="1" i="1" u="none" strike="noStrike" cap="none">
                <a:solidFill>
                  <a:schemeClr val="dk1"/>
                </a:solidFill>
                <a:latin typeface="Arial"/>
                <a:ea typeface="Arial"/>
                <a:cs typeface="Arial"/>
                <a:sym typeface="Arial"/>
              </a:rPr>
              <a:t>…F </a:t>
            </a:r>
            <a:r>
              <a:rPr lang="en-US" sz="1200" b="0" i="0" u="none" strike="noStrike" cap="none">
                <a:solidFill>
                  <a:schemeClr val="dk1"/>
                </a:solidFill>
                <a:latin typeface="Arial"/>
                <a:ea typeface="Arial"/>
                <a:cs typeface="Arial"/>
                <a:sym typeface="Arial"/>
              </a:rPr>
              <a:t>steht für</a:t>
            </a:r>
            <a:endParaRPr/>
          </a:p>
        </p:txBody>
      </p:sp>
      <p:sp>
        <p:nvSpPr>
          <p:cNvPr id="187" name="Google Shape;187;p3"/>
          <p:cNvSpPr/>
          <p:nvPr/>
        </p:nvSpPr>
        <p:spPr>
          <a:xfrm>
            <a:off x="473810" y="1638300"/>
            <a:ext cx="1187985" cy="304800"/>
          </a:xfrm>
          <a:prstGeom prst="rect">
            <a:avLst/>
          </a:prstGeom>
          <a:solidFill>
            <a:srgbClr val="FFFF99"/>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b="0" i="0" u="none" strike="noStrike" cap="none">
                <a:solidFill>
                  <a:schemeClr val="dk1"/>
                </a:solidFill>
                <a:latin typeface="Arial"/>
                <a:ea typeface="Arial"/>
                <a:cs typeface="Arial"/>
                <a:sym typeface="Arial"/>
              </a:rPr>
              <a:t>Wofür steht</a:t>
            </a:r>
            <a:r>
              <a:rPr lang="en-US" sz="1200" b="1" i="1" u="none" strike="noStrike" cap="none">
                <a:solidFill>
                  <a:schemeClr val="dk1"/>
                </a:solidFill>
                <a:latin typeface="Arial"/>
                <a:ea typeface="Arial"/>
                <a:cs typeface="Arial"/>
                <a:sym typeface="Arial"/>
              </a:rPr>
              <a:t> A?</a:t>
            </a:r>
            <a:endParaRPr/>
          </a:p>
        </p:txBody>
      </p:sp>
      <p:cxnSp>
        <p:nvCxnSpPr>
          <p:cNvPr id="188" name="Google Shape;188;p3"/>
          <p:cNvCxnSpPr/>
          <p:nvPr/>
        </p:nvCxnSpPr>
        <p:spPr>
          <a:xfrm rot="10800000" flipH="1">
            <a:off x="762000" y="2057400"/>
            <a:ext cx="228600" cy="304800"/>
          </a:xfrm>
          <a:prstGeom prst="straightConnector1">
            <a:avLst/>
          </a:prstGeom>
          <a:noFill/>
          <a:ln w="9525" cap="flat" cmpd="sng">
            <a:solidFill>
              <a:schemeClr val="dk1"/>
            </a:solidFill>
            <a:prstDash val="solid"/>
            <a:round/>
            <a:headEnd type="none" w="med" len="med"/>
            <a:tailEnd type="triangle" w="med" len="med"/>
          </a:ln>
        </p:spPr>
      </p:cxnSp>
      <p:sp>
        <p:nvSpPr>
          <p:cNvPr id="189" name="Google Shape;189;p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3</a:t>
            </a:fld>
            <a:endParaRPr sz="1000" b="0" i="0" u="none" strike="noStrike" cap="none">
              <a:solidFill>
                <a:schemeClr val="dk1"/>
              </a:solidFill>
              <a:latin typeface="Arial"/>
              <a:ea typeface="Arial"/>
              <a:cs typeface="Arial"/>
              <a:sym typeface="Arial"/>
            </a:endParaRPr>
          </a:p>
        </p:txBody>
      </p:sp>
      <p:sp>
        <p:nvSpPr>
          <p:cNvPr id="190" name="Google Shape;190;p3"/>
          <p:cNvSpPr txBox="1"/>
          <p:nvPr/>
        </p:nvSpPr>
        <p:spPr>
          <a:xfrm>
            <a:off x="73025" y="2359025"/>
            <a:ext cx="1001713" cy="387350"/>
          </a:xfrm>
          <a:prstGeom prst="rect">
            <a:avLst/>
          </a:prstGeom>
          <a:noFill/>
          <a:ln>
            <a:noFill/>
          </a:ln>
        </p:spPr>
        <p:txBody>
          <a:bodyPr spcFirstLastPara="1" wrap="square" lIns="25400" tIns="12700" rIns="25400" bIns="12700" anchor="t" anchorCtr="0">
            <a:spAutoFit/>
          </a:bodyPr>
          <a:lstStyle/>
          <a:p>
            <a:pPr marL="0" marR="0" lvl="0" indent="0" algn="l" rtl="0">
              <a:lnSpc>
                <a:spcPct val="80000"/>
              </a:lnSpc>
              <a:spcBef>
                <a:spcPts val="0"/>
              </a:spcBef>
              <a:spcAft>
                <a:spcPts val="0"/>
              </a:spcAft>
              <a:buClr>
                <a:schemeClr val="dk1"/>
              </a:buClr>
              <a:buSzPts val="1200"/>
              <a:buFont typeface="Noto Sans Symbols"/>
              <a:buNone/>
            </a:pPr>
            <a:r>
              <a:rPr lang="en-US" sz="1200" b="0" i="1" u="none" strike="noStrike" cap="none">
                <a:solidFill>
                  <a:schemeClr val="dk1"/>
                </a:solidFill>
                <a:latin typeface="Arial"/>
                <a:ea typeface="Arial"/>
                <a:cs typeface="Arial"/>
                <a:sym typeface="Arial"/>
              </a:rPr>
              <a:t>I-F-Prinzip</a:t>
            </a:r>
            <a:endParaRPr/>
          </a:p>
          <a:p>
            <a:pPr marL="0" marR="0" lvl="0" indent="0" algn="l" rtl="0">
              <a:lnSpc>
                <a:spcPct val="80000"/>
              </a:lnSpc>
              <a:spcBef>
                <a:spcPts val="0"/>
              </a:spcBef>
              <a:spcAft>
                <a:spcPts val="0"/>
              </a:spcAft>
              <a:buClr>
                <a:schemeClr val="dk1"/>
              </a:buClr>
              <a:buSzPts val="1200"/>
              <a:buFont typeface="Noto Sans Symbols"/>
              <a:buNone/>
            </a:pPr>
            <a:r>
              <a:rPr lang="en-US" sz="1200" b="0" i="1" u="none" strike="noStrike" cap="none">
                <a:solidFill>
                  <a:schemeClr val="dk1"/>
                </a:solidFill>
                <a:latin typeface="Arial"/>
                <a:ea typeface="Arial"/>
                <a:cs typeface="Arial"/>
                <a:sym typeface="Arial"/>
              </a:rPr>
              <a:t>in Worten</a:t>
            </a:r>
            <a:endParaRPr/>
          </a:p>
        </p:txBody>
      </p:sp>
      <p:sp>
        <p:nvSpPr>
          <p:cNvPr id="191" name="Google Shape;191;p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192" name="Google Shape;192;p3"/>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Arial"/>
                <a:ea typeface="Arial"/>
                <a:cs typeface="Arial"/>
                <a:sym typeface="Arial"/>
              </a:rPr>
              <a:t>Applanationstonometrie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62" name="Google Shape;762;p30"/>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763" name="Google Shape;763;p30"/>
          <p:cNvSpPr/>
          <p:nvPr/>
        </p:nvSpPr>
        <p:spPr>
          <a:xfrm>
            <a:off x="2971800" y="1295400"/>
            <a:ext cx="19812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764" name="Google Shape;764;p30"/>
          <p:cNvSpPr/>
          <p:nvPr/>
        </p:nvSpPr>
        <p:spPr>
          <a:xfrm>
            <a:off x="7315200" y="1295400"/>
            <a:ext cx="2286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765" name="Google Shape;765;p30"/>
          <p:cNvSpPr/>
          <p:nvPr/>
        </p:nvSpPr>
        <p:spPr>
          <a:xfrm>
            <a:off x="7848600" y="1295400"/>
            <a:ext cx="3048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766" name="Google Shape;766;p30"/>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16230" algn="l" rtl="0">
              <a:lnSpc>
                <a:spcPct val="90000"/>
              </a:lnSpc>
              <a:spcBef>
                <a:spcPts val="240"/>
              </a:spcBef>
              <a:spcAft>
                <a:spcPts val="0"/>
              </a:spcAft>
              <a:buClr>
                <a:srgbClr val="BFBFBF"/>
              </a:buClr>
              <a:buSzPts val="840"/>
              <a:buChar char="●"/>
            </a:pPr>
            <a:r>
              <a:rPr lang="en-US" sz="1200">
                <a:solidFill>
                  <a:srgbClr val="BFBFBF"/>
                </a:solidFill>
              </a:rPr>
              <a:t>Der Druck innerhalb einer Kugel ist gleich der Kraft, die zum Abflachen ihrer Oberfläche benötigt wird, dividiert durch die Fläche, über die die Abflachung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8"/>
                  </a:ext>
                </a:extLst>
              </a:rPr>
              <a:t>erfolgt</a:t>
            </a:r>
            <a:r>
              <a:rPr lang="en-US" sz="1200">
                <a:solidFill>
                  <a:srgbClr val="BFBFBF"/>
                </a:solidFill>
              </a:rPr>
              <a:t>.</a:t>
            </a:r>
            <a:endParaRPr sz="2600">
              <a:solidFill>
                <a:srgbClr val="BFBFBF"/>
              </a:solidFill>
            </a:endParaRPr>
          </a:p>
          <a:p>
            <a:pPr marL="342900" lvl="0" indent="-316230" algn="l" rtl="0">
              <a:lnSpc>
                <a:spcPct val="90000"/>
              </a:lnSpc>
              <a:spcBef>
                <a:spcPts val="240"/>
              </a:spcBef>
              <a:spcAft>
                <a:spcPts val="0"/>
              </a:spcAft>
              <a:buClr>
                <a:srgbClr val="BFBFBF"/>
              </a:buClr>
              <a:buSzPts val="840"/>
              <a:buChar char="●"/>
            </a:pPr>
            <a:r>
              <a:rPr lang="en-US" sz="1200">
                <a:solidFill>
                  <a:srgbClr val="BFBFBF"/>
                </a:solidFill>
              </a:rPr>
              <a:t>Das Modell geht davon aus, dass die Oberfläche unendlich dünn und trocken ist – die Hornhaut ist jedoch weder das eine noch das andere.</a:t>
            </a:r>
            <a:endParaRPr sz="1200"/>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größere Hornhaut-Dicke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9"/>
                  </a:ext>
                </a:extLst>
              </a:rPr>
              <a:t>-</a:t>
            </a:r>
            <a:r>
              <a:rPr lang="en-US" sz="1200">
                <a:solidFill>
                  <a:srgbClr val="BFBFBF"/>
                </a:solidFill>
              </a:rPr>
              <a:t>&gt; höherer Widerstand gegen die Applanation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0"/>
                  </a:ext>
                </a:extLst>
              </a:rPr>
              <a:t>-</a:t>
            </a:r>
            <a:r>
              <a:rPr lang="en-US" sz="1200">
                <a:solidFill>
                  <a:srgbClr val="BFBFBF"/>
                </a:solidFill>
              </a:rPr>
              <a:t>&gt; </a:t>
            </a:r>
            <a:r>
              <a:rPr lang="en-US" sz="1200" i="1">
                <a:solidFill>
                  <a:srgbClr val="BFBFBF"/>
                </a:solidFill>
              </a:rPr>
              <a:t>höher gemessener </a:t>
            </a:r>
            <a:r>
              <a:rPr lang="en-US" sz="1200">
                <a:solidFill>
                  <a:srgbClr val="BFBFBF"/>
                </a:solidFill>
              </a:rPr>
              <a:t>Augendruck</a:t>
            </a:r>
            <a:endParaRPr sz="1200">
              <a:solidFill>
                <a:srgbClr val="BFBFBF"/>
              </a:solidFill>
            </a:endParaRPr>
          </a:p>
          <a:p>
            <a:pPr marL="692150" lvl="1" indent="-320993" algn="l" rtl="0">
              <a:lnSpc>
                <a:spcPct val="90000"/>
              </a:lnSpc>
              <a:spcBef>
                <a:spcPts val="240"/>
              </a:spcBef>
              <a:spcAft>
                <a:spcPts val="0"/>
              </a:spcAft>
              <a:buClr>
                <a:srgbClr val="B2B2B2"/>
              </a:buClr>
              <a:buSzPts val="840"/>
              <a:buChar char="●"/>
            </a:pPr>
            <a:r>
              <a:rPr lang="en-US" sz="1200">
                <a:solidFill>
                  <a:srgbClr val="B2B2B2"/>
                </a:solidFill>
              </a:rPr>
              <a:t>Tränenfilm -&gt; Kapillarwirkung -&gt; </a:t>
            </a:r>
            <a:r>
              <a:rPr lang="en-US" sz="1200" i="1">
                <a:solidFill>
                  <a:srgbClr val="B2B2B2"/>
                </a:solidFill>
              </a:rPr>
              <a:t>niedriger </a:t>
            </a:r>
            <a:r>
              <a:rPr lang="en-US" sz="1200">
                <a:solidFill>
                  <a:srgbClr val="B2B2B2"/>
                </a:solidFill>
              </a:rPr>
              <a:t>gemessener Augeninnendruck</a:t>
            </a:r>
            <a:endParaRPr sz="1200">
              <a:solidFill>
                <a:srgbClr val="BFBFBF"/>
              </a:solidFill>
            </a:endParaRPr>
          </a:p>
          <a:p>
            <a:pPr marL="342900" lvl="0" indent="-316230" algn="l" rtl="0">
              <a:lnSpc>
                <a:spcPct val="90000"/>
              </a:lnSpc>
              <a:spcBef>
                <a:spcPts val="240"/>
              </a:spcBef>
              <a:spcAft>
                <a:spcPts val="0"/>
              </a:spcAft>
              <a:buClr>
                <a:schemeClr val="accent2"/>
              </a:buClr>
              <a:buSzPts val="840"/>
              <a:buChar char="●"/>
            </a:pPr>
            <a:r>
              <a:rPr lang="en-US" sz="1200"/>
              <a:t>Dr. Goldmann stellte fest, dass bei einem Applanationsdurchmesser von </a:t>
            </a:r>
            <a:r>
              <a:rPr lang="en-US" sz="1200">
                <a:solidFill>
                  <a:srgbClr val="0000FF"/>
                </a:solidFill>
              </a:rPr>
              <a:t>3,06 mm </a:t>
            </a:r>
            <a:r>
              <a:rPr lang="en-US" sz="1200"/>
              <a:t>die Effekte der Kapillaranziehung des Tränenfilms und des Widerstands durch die Hornhautdicke einander ausgleichen – vorausgesetzt, die zentrale Hornhautdicke beträgt </a:t>
            </a:r>
            <a:r>
              <a:rPr lang="en-US" sz="1200">
                <a:solidFill>
                  <a:srgbClr val="0000FF"/>
                </a:solidFill>
              </a:rPr>
              <a:t>520 µm</a:t>
            </a:r>
            <a:r>
              <a:rPr lang="en-US" sz="1200"/>
              <a:t>.</a:t>
            </a:r>
            <a:endParaRPr sz="120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a:t>Goldmann ging davon aus, dass die CCT bei etwa 520 µm liegt, mit geringen Schwankungen.</a:t>
            </a:r>
            <a:endParaRPr sz="120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a:solidFill>
                  <a:srgbClr val="0000FF"/>
                </a:solidFill>
              </a:rPr>
              <a:t>Wenn die beiden Halbkreise (Mires) korrekt aufeinander ausgerichtet sind, hat die abgeflachte Hornhautfläche einen Durchmesser von 3,06 mm.</a:t>
            </a:r>
            <a:endParaRPr sz="1200">
              <a:solidFill>
                <a:srgbClr val="BFBFBF"/>
              </a:solidFill>
            </a:endParaRPr>
          </a:p>
          <a:p>
            <a:pPr marL="342900" lvl="0" indent="-339090" algn="l" rtl="0">
              <a:lnSpc>
                <a:spcPct val="90000"/>
              </a:lnSpc>
              <a:spcBef>
                <a:spcPts val="0"/>
              </a:spcBef>
              <a:spcAft>
                <a:spcPts val="0"/>
              </a:spcAft>
              <a:buClr>
                <a:srgbClr val="BFBFBF"/>
              </a:buClr>
              <a:buSzPts val="1200"/>
              <a:buChar char="●"/>
            </a:pPr>
            <a:endParaRPr sz="1200">
              <a:solidFill>
                <a:srgbClr val="BFBFBF"/>
              </a:solidFill>
            </a:endParaRPr>
          </a:p>
          <a:p>
            <a:pPr marL="342900" lvl="0" indent="-365760" algn="l" rtl="0">
              <a:lnSpc>
                <a:spcPct val="90000"/>
              </a:lnSpc>
              <a:spcBef>
                <a:spcPts val="0"/>
              </a:spcBef>
              <a:spcAft>
                <a:spcPts val="0"/>
              </a:spcAft>
              <a:buClr>
                <a:srgbClr val="BFBFBF"/>
              </a:buClr>
              <a:buSzPts val="1200"/>
              <a:buChar char="●"/>
            </a:pPr>
            <a:endParaRPr sz="1200">
              <a:solidFill>
                <a:srgbClr val="BFBFBF"/>
              </a:solidFill>
            </a:endParaRPr>
          </a:p>
          <a:p>
            <a:pPr marL="987425" lvl="2" indent="-191453" algn="l" rtl="0">
              <a:lnSpc>
                <a:spcPct val="90000"/>
              </a:lnSpc>
              <a:spcBef>
                <a:spcPts val="460"/>
              </a:spcBef>
              <a:spcAft>
                <a:spcPts val="0"/>
              </a:spcAft>
              <a:buSzPts val="1610"/>
              <a:buNone/>
            </a:pPr>
            <a:endParaRPr/>
          </a:p>
        </p:txBody>
      </p:sp>
      <p:sp>
        <p:nvSpPr>
          <p:cNvPr id="767" name="Google Shape;767;p3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30</a:t>
            </a:fld>
            <a:endParaRPr sz="1000">
              <a:solidFill>
                <a:schemeClr val="dk1"/>
              </a:solidFill>
              <a:latin typeface="Arial"/>
              <a:ea typeface="Arial"/>
              <a:cs typeface="Arial"/>
              <a:sym typeface="Arial"/>
            </a:endParaRPr>
          </a:p>
        </p:txBody>
      </p:sp>
      <p:sp>
        <p:nvSpPr>
          <p:cNvPr id="768" name="Google Shape;768;p30"/>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770" name="Google Shape;770;p30"/>
          <p:cNvSpPr txBox="1"/>
          <p:nvPr/>
        </p:nvSpPr>
        <p:spPr>
          <a:xfrm>
            <a:off x="1037230" y="236301"/>
            <a:ext cx="7165200" cy="37197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Dies bedeutet, dass Applanations-Augeninnendruckmessungen ungenau sind, wenn die CCT nicht 520 beträgt. Ist das der Fall?</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Ja, das ist der Fall.</a:t>
            </a:r>
            <a:endParaRPr>
              <a:solidFill>
                <a:schemeClr val="dk1"/>
              </a:solidFill>
            </a:endParaRPr>
          </a:p>
          <a:p>
            <a:pPr marL="0" lvl="0" indent="0" algn="l" rtl="0">
              <a:spcBef>
                <a:spcPts val="0"/>
              </a:spcBef>
              <a:spcAft>
                <a:spcPts val="0"/>
              </a:spcAft>
              <a:buClr>
                <a:schemeClr val="dk1"/>
              </a:buClr>
              <a:buFont typeface="Arial"/>
              <a:buNone/>
            </a:pPr>
            <a:endParaRPr sz="1600" i="1">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In welche Richtung, d.h. zu hoch oder zu niedrig?</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Das hängt davon ab – wenn die CCT &gt; 520 ist, liegt der Messwert  höher  als der tatsächliche Augeninnendruck, während er bei einem Wert von &lt; 520  niedriger ist.</a:t>
            </a:r>
            <a:endParaRPr>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Warum verwenden wir dann nicht einfach einen „CCT-Korrekturfaktor“, um den mittels Applanation ermittelten Augeninnendruck anzupassen?</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Weil die Beziehung zwischen CCT und dem durch Applanation gemessenen Augeninnendruck leider weder linear noch vollständig verstanden ist.</a:t>
            </a:r>
            <a:r>
              <a:rPr lang="en-US" sz="1200">
                <a:solidFill>
                  <a:srgbClr val="FFCCFF"/>
                </a:solidFill>
              </a:rPr>
              <a:t>.</a:t>
            </a:r>
            <a:r>
              <a:rPr lang="en-US" sz="1200">
                <a:solidFill>
                  <a:srgbClr val="0000FF"/>
                </a:solidFill>
              </a:rPr>
              <a:t>Nach der neuesten Ausgabe des </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1"/>
                  </a:ext>
                </a:extLst>
              </a:rPr>
              <a:t>Glaukom-Lehrbuchs</a:t>
            </a:r>
            <a:r>
              <a:rPr lang="en-US" sz="1200">
                <a:solidFill>
                  <a:srgbClr val="0000FF"/>
                </a:solidFill>
              </a:rPr>
              <a:t> (2022) existiert kein wissenschaftlich validierter Korrekturfaktor, um den Einfluss der zentralen Hornhautdicke (CCT) auf die mit einem Applanationstonometer gemessenen Augeninnendruckwerte zu korrigieren.</a:t>
            </a:r>
            <a:endParaRPr sz="1200" i="1">
              <a:solidFill>
                <a:schemeClr val="dk1"/>
              </a:solidFill>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r>
              <a:rPr lang="en-US" sz="1200" i="1">
                <a:solidFill>
                  <a:schemeClr val="dk1"/>
                </a:solidFill>
                <a:latin typeface="Arial"/>
                <a:ea typeface="Arial"/>
                <a:cs typeface="Arial"/>
                <a:sym typeface="Arial"/>
              </a:rPr>
              <a:t>Gibt es Methoden zur Messung des Augeninnendrucks, die nicht </a:t>
            </a:r>
            <a:r>
              <a:rPr lang="en-US" sz="1200" i="1">
                <a:solidFill>
                  <a:schemeClr val="dk1"/>
                </a:solidFill>
              </a:rPr>
              <a:t>von der</a:t>
            </a:r>
            <a:r>
              <a:rPr lang="en-US" sz="1200" i="1">
                <a:solidFill>
                  <a:schemeClr val="dk1"/>
                </a:solidFill>
                <a:latin typeface="Arial"/>
                <a:ea typeface="Arial"/>
                <a:cs typeface="Arial"/>
                <a:sym typeface="Arial"/>
              </a:rPr>
              <a:t> CCT beeinflusst werden? </a:t>
            </a:r>
            <a:r>
              <a:rPr lang="en-US" sz="1200" i="1">
                <a:solidFill>
                  <a:srgbClr val="FFCCFF"/>
                </a:solidFill>
                <a:latin typeface="Arial"/>
                <a:ea typeface="Arial"/>
                <a:cs typeface="Arial"/>
                <a:sym typeface="Arial"/>
              </a:rPr>
              <a:t>Warum gelten diese nicht als „Goldstandard“ und sind nicht weit verbreitet?</a:t>
            </a:r>
            <a:endParaRPr/>
          </a:p>
          <a:p>
            <a:pPr marL="0" marR="0" lvl="0" indent="0" algn="l" rtl="0">
              <a:spcBef>
                <a:spcPts val="0"/>
              </a:spcBef>
              <a:spcAft>
                <a:spcPts val="0"/>
              </a:spcAft>
              <a:buNone/>
            </a:pPr>
            <a:r>
              <a:rPr lang="en-US" sz="1200">
                <a:solidFill>
                  <a:srgbClr val="FFCCFF"/>
                </a:solidFill>
                <a:latin typeface="Arial"/>
                <a:ea typeface="Arial"/>
                <a:cs typeface="Arial"/>
                <a:sym typeface="Arial"/>
              </a:rPr>
              <a:t>Ja. Keine Ahnung.</a:t>
            </a:r>
            <a:endParaRPr/>
          </a:p>
        </p:txBody>
      </p:sp>
      <p:sp>
        <p:nvSpPr>
          <p:cNvPr id="771" name="Google Shape;771;p3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2" name="Google Shape;567;p22">
            <a:extLst>
              <a:ext uri="{FF2B5EF4-FFF2-40B4-BE49-F238E27FC236}">
                <a16:creationId xmlns:a16="http://schemas.microsoft.com/office/drawing/2014/main" id="{8DE4D19B-507A-A0CA-25F0-DE0363800B27}"/>
              </a:ext>
            </a:extLst>
          </p:cNvPr>
          <p:cNvSpPr/>
          <p:nvPr/>
        </p:nvSpPr>
        <p:spPr>
          <a:xfrm>
            <a:off x="2171700" y="5066901"/>
            <a:ext cx="4648200" cy="762000"/>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lvl="0" algn="ctr"/>
            <a:r>
              <a:rPr lang="en-US" sz="1800" dirty="0">
                <a:solidFill>
                  <a:schemeClr val="tx1"/>
                </a:solidFill>
              </a:rPr>
              <a:t>(</a:t>
            </a:r>
            <a:r>
              <a:rPr lang="en-US" sz="1800" dirty="0" err="1">
                <a:solidFill>
                  <a:schemeClr val="tx1"/>
                </a:solidFill>
              </a:rPr>
              <a:t>bei</a:t>
            </a:r>
            <a:r>
              <a:rPr lang="en-US" sz="1800" dirty="0">
                <a:solidFill>
                  <a:schemeClr val="tx1"/>
                </a:solidFill>
              </a:rPr>
              <a:t> der </a:t>
            </a:r>
            <a:r>
              <a:rPr lang="en-US" sz="1800" dirty="0" err="1">
                <a:solidFill>
                  <a:schemeClr val="tx1"/>
                </a:solidFill>
              </a:rPr>
              <a:t>Annahme</a:t>
            </a:r>
            <a:r>
              <a:rPr lang="en-US" sz="1800" dirty="0">
                <a:solidFill>
                  <a:schemeClr val="tx1"/>
                </a:solidFill>
              </a:rPr>
              <a:t>, die CCT </a:t>
            </a:r>
            <a:r>
              <a:rPr lang="en-US" sz="1800" dirty="0" err="1">
                <a:solidFill>
                  <a:schemeClr val="tx1"/>
                </a:solidFill>
              </a:rPr>
              <a:t>liegt</a:t>
            </a:r>
            <a:r>
              <a:rPr lang="en-US" sz="1800" dirty="0">
                <a:solidFill>
                  <a:schemeClr val="tx1"/>
                </a:solidFill>
              </a:rPr>
              <a:t> </a:t>
            </a:r>
            <a:r>
              <a:rPr lang="en-US" sz="1800" dirty="0" err="1">
                <a:solidFill>
                  <a:schemeClr val="tx1"/>
                </a:solidFill>
              </a:rPr>
              <a:t>bei</a:t>
            </a:r>
            <a:r>
              <a:rPr lang="en-US" sz="1800" dirty="0">
                <a:solidFill>
                  <a:schemeClr val="tx1"/>
                </a:solidFill>
              </a:rPr>
              <a:t> 520µm)</a:t>
            </a:r>
            <a:endParaRPr sz="1800" b="0" i="0" u="none" strike="noStrike" cap="none" dirty="0">
              <a:solidFill>
                <a:schemeClr val="tx1"/>
              </a:solidFill>
              <a:latin typeface="Arial"/>
              <a:ea typeface="Arial"/>
              <a:cs typeface="Arial"/>
              <a:sym typeface="Arial"/>
            </a:endParaRPr>
          </a:p>
        </p:txBody>
      </p:sp>
      <p:sp>
        <p:nvSpPr>
          <p:cNvPr id="3" name="Google Shape;583;p22">
            <a:extLst>
              <a:ext uri="{FF2B5EF4-FFF2-40B4-BE49-F238E27FC236}">
                <a16:creationId xmlns:a16="http://schemas.microsoft.com/office/drawing/2014/main" id="{02E9BA83-A7BD-BD96-EF97-93F96ACF525A}"/>
              </a:ext>
            </a:extLst>
          </p:cNvPr>
          <p:cNvSpPr/>
          <p:nvPr/>
        </p:nvSpPr>
        <p:spPr>
          <a:xfrm>
            <a:off x="2133600" y="4953000"/>
            <a:ext cx="4724400" cy="914400"/>
          </a:xfrm>
          <a:prstGeom prst="frame">
            <a:avLst>
              <a:gd name="adj1" fmla="val 21920"/>
            </a:avLst>
          </a:prstGeom>
          <a:solidFill>
            <a:srgbClr val="9999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782" name="Google Shape;782;p31"/>
          <p:cNvSpPr/>
          <p:nvPr/>
        </p:nvSpPr>
        <p:spPr>
          <a:xfrm>
            <a:off x="5791200" y="1828800"/>
            <a:ext cx="24384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785" name="Google Shape;785;p31"/>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786" name="Google Shape;786;p31"/>
          <p:cNvSpPr/>
          <p:nvPr/>
        </p:nvSpPr>
        <p:spPr>
          <a:xfrm>
            <a:off x="2971800" y="1295400"/>
            <a:ext cx="19812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787" name="Google Shape;787;p31"/>
          <p:cNvSpPr/>
          <p:nvPr/>
        </p:nvSpPr>
        <p:spPr>
          <a:xfrm>
            <a:off x="7315200" y="1295400"/>
            <a:ext cx="2286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788" name="Google Shape;788;p31"/>
          <p:cNvSpPr/>
          <p:nvPr/>
        </p:nvSpPr>
        <p:spPr>
          <a:xfrm>
            <a:off x="7848600" y="1295400"/>
            <a:ext cx="3048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789" name="Google Shape;789;p31"/>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16230" algn="l" rtl="0">
              <a:lnSpc>
                <a:spcPct val="90000"/>
              </a:lnSpc>
              <a:spcBef>
                <a:spcPts val="240"/>
              </a:spcBef>
              <a:spcAft>
                <a:spcPts val="0"/>
              </a:spcAft>
              <a:buClr>
                <a:srgbClr val="BFBFBF"/>
              </a:buClr>
              <a:buSzPts val="840"/>
              <a:buChar char="●"/>
            </a:pPr>
            <a:r>
              <a:rPr lang="en-US" sz="1200">
                <a:solidFill>
                  <a:srgbClr val="BFBFBF"/>
                </a:solidFill>
              </a:rPr>
              <a:t>Der Druck innerhalb einer Kugel ist gleich der Kraft, die zum Abflachen ihrer Oberfläche benötigt wird, dividiert durch die Fläche, über die die Abflachung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2"/>
                  </a:ext>
                </a:extLst>
              </a:rPr>
              <a:t>erfolgt</a:t>
            </a:r>
            <a:r>
              <a:rPr lang="en-US" sz="1200">
                <a:solidFill>
                  <a:srgbClr val="BFBFBF"/>
                </a:solidFill>
              </a:rPr>
              <a:t>.</a:t>
            </a:r>
            <a:endParaRPr sz="2600">
              <a:solidFill>
                <a:srgbClr val="BFBFBF"/>
              </a:solidFill>
            </a:endParaRPr>
          </a:p>
          <a:p>
            <a:pPr marL="342900" lvl="0" indent="-316230" algn="l" rtl="0">
              <a:lnSpc>
                <a:spcPct val="90000"/>
              </a:lnSpc>
              <a:spcBef>
                <a:spcPts val="240"/>
              </a:spcBef>
              <a:spcAft>
                <a:spcPts val="0"/>
              </a:spcAft>
              <a:buClr>
                <a:srgbClr val="BFBFBF"/>
              </a:buClr>
              <a:buSzPts val="840"/>
              <a:buChar char="●"/>
            </a:pPr>
            <a:r>
              <a:rPr lang="en-US" sz="1200">
                <a:solidFill>
                  <a:srgbClr val="BFBFBF"/>
                </a:solidFill>
              </a:rPr>
              <a:t>Das Modell geht davon aus, dass die Oberfläche unendlich dünn und trocken ist – die Hornhaut ist jedoch weder das eine noch das andere.</a:t>
            </a:r>
            <a:endParaRPr sz="1200"/>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größere Hornhaut-Dicke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3"/>
                  </a:ext>
                </a:extLst>
              </a:rPr>
              <a:t>-</a:t>
            </a:r>
            <a:r>
              <a:rPr lang="en-US" sz="1200">
                <a:solidFill>
                  <a:srgbClr val="BFBFBF"/>
                </a:solidFill>
              </a:rPr>
              <a:t>&gt; höherer Widerstand gegen die Applanation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4"/>
                  </a:ext>
                </a:extLst>
              </a:rPr>
              <a:t>-</a:t>
            </a:r>
            <a:r>
              <a:rPr lang="en-US" sz="1200">
                <a:solidFill>
                  <a:srgbClr val="BFBFBF"/>
                </a:solidFill>
              </a:rPr>
              <a:t>&gt; </a:t>
            </a:r>
            <a:r>
              <a:rPr lang="en-US" sz="1200" i="1">
                <a:solidFill>
                  <a:srgbClr val="BFBFBF"/>
                </a:solidFill>
              </a:rPr>
              <a:t>höher gemessener </a:t>
            </a:r>
            <a:r>
              <a:rPr lang="en-US" sz="1200">
                <a:solidFill>
                  <a:srgbClr val="BFBFBF"/>
                </a:solidFill>
              </a:rPr>
              <a:t>Augendruck</a:t>
            </a:r>
            <a:endParaRPr sz="1200">
              <a:solidFill>
                <a:srgbClr val="BFBFBF"/>
              </a:solidFill>
            </a:endParaRPr>
          </a:p>
          <a:p>
            <a:pPr marL="692150" lvl="1" indent="-320993" algn="l" rtl="0">
              <a:lnSpc>
                <a:spcPct val="90000"/>
              </a:lnSpc>
              <a:spcBef>
                <a:spcPts val="240"/>
              </a:spcBef>
              <a:spcAft>
                <a:spcPts val="0"/>
              </a:spcAft>
              <a:buClr>
                <a:srgbClr val="B2B2B2"/>
              </a:buClr>
              <a:buSzPts val="840"/>
              <a:buChar char="●"/>
            </a:pPr>
            <a:r>
              <a:rPr lang="en-US" sz="1200">
                <a:solidFill>
                  <a:srgbClr val="B2B2B2"/>
                </a:solidFill>
              </a:rPr>
              <a:t>Tränenfilm -&gt; Kapillarwirkung -&gt; </a:t>
            </a:r>
            <a:r>
              <a:rPr lang="en-US" sz="1200" i="1">
                <a:solidFill>
                  <a:srgbClr val="B2B2B2"/>
                </a:solidFill>
              </a:rPr>
              <a:t>niedriger </a:t>
            </a:r>
            <a:r>
              <a:rPr lang="en-US" sz="1200">
                <a:solidFill>
                  <a:srgbClr val="B2B2B2"/>
                </a:solidFill>
              </a:rPr>
              <a:t>gemessener Augeninnendruck</a:t>
            </a:r>
            <a:endParaRPr sz="1200">
              <a:solidFill>
                <a:srgbClr val="BFBFBF"/>
              </a:solidFill>
            </a:endParaRPr>
          </a:p>
          <a:p>
            <a:pPr marL="342900" lvl="0" indent="-316230" algn="l" rtl="0">
              <a:lnSpc>
                <a:spcPct val="90000"/>
              </a:lnSpc>
              <a:spcBef>
                <a:spcPts val="240"/>
              </a:spcBef>
              <a:spcAft>
                <a:spcPts val="0"/>
              </a:spcAft>
              <a:buClr>
                <a:schemeClr val="accent2"/>
              </a:buClr>
              <a:buSzPts val="840"/>
              <a:buChar char="●"/>
            </a:pPr>
            <a:r>
              <a:rPr lang="en-US" sz="1200"/>
              <a:t>Dr. Goldmann stellte fest, dass bei einem Applanationsdurchmesser von </a:t>
            </a:r>
            <a:r>
              <a:rPr lang="en-US" sz="1200">
                <a:solidFill>
                  <a:srgbClr val="0000FF"/>
                </a:solidFill>
              </a:rPr>
              <a:t>3,06 mm </a:t>
            </a:r>
            <a:r>
              <a:rPr lang="en-US" sz="1200"/>
              <a:t>die Effekte der Kapillaranziehung des Tränenfilms und des Widerstands durch die Hornhautdicke einander ausgleichen – vorausgesetzt, die zentrale Hornhautdicke beträgt </a:t>
            </a:r>
            <a:r>
              <a:rPr lang="en-US" sz="1200">
                <a:solidFill>
                  <a:srgbClr val="0000FF"/>
                </a:solidFill>
              </a:rPr>
              <a:t>520 µm</a:t>
            </a:r>
            <a:r>
              <a:rPr lang="en-US" sz="1200"/>
              <a:t>.</a:t>
            </a:r>
            <a:endParaRPr sz="120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a:t>Goldmann ging davon aus, dass die CCT bei etwa 520 µm liegt, mit geringen Schwankungen.</a:t>
            </a:r>
            <a:endParaRPr sz="120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a:solidFill>
                  <a:srgbClr val="0000FF"/>
                </a:solidFill>
              </a:rPr>
              <a:t>Wenn die beiden Halbkreise (Mires) korrekt aufeinander ausgerichtet sind, hat die abgeflachte Hornhautfläche einen Durchmesser von 3,06 mm.</a:t>
            </a:r>
            <a:endParaRPr sz="1200">
              <a:solidFill>
                <a:srgbClr val="BFBFBF"/>
              </a:solidFill>
            </a:endParaRPr>
          </a:p>
          <a:p>
            <a:pPr marL="342900" lvl="0" indent="-365760" algn="l" rtl="0">
              <a:lnSpc>
                <a:spcPct val="90000"/>
              </a:lnSpc>
              <a:spcBef>
                <a:spcPts val="0"/>
              </a:spcBef>
              <a:spcAft>
                <a:spcPts val="0"/>
              </a:spcAft>
              <a:buClr>
                <a:srgbClr val="BFBFBF"/>
              </a:buClr>
              <a:buSzPts val="1200"/>
              <a:buChar char="●"/>
            </a:pPr>
            <a:endParaRPr sz="1200">
              <a:solidFill>
                <a:srgbClr val="BFBFBF"/>
              </a:solidFill>
            </a:endParaRPr>
          </a:p>
          <a:p>
            <a:pPr marL="987425" lvl="2" indent="-191453" algn="l" rtl="0">
              <a:lnSpc>
                <a:spcPct val="90000"/>
              </a:lnSpc>
              <a:spcBef>
                <a:spcPts val="460"/>
              </a:spcBef>
              <a:spcAft>
                <a:spcPts val="0"/>
              </a:spcAft>
              <a:buSzPts val="1610"/>
              <a:buNone/>
            </a:pPr>
            <a:endParaRPr/>
          </a:p>
        </p:txBody>
      </p:sp>
      <p:sp>
        <p:nvSpPr>
          <p:cNvPr id="790" name="Google Shape;790;p3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31</a:t>
            </a:fld>
            <a:endParaRPr sz="1000">
              <a:solidFill>
                <a:schemeClr val="dk1"/>
              </a:solidFill>
              <a:latin typeface="Arial"/>
              <a:ea typeface="Arial"/>
              <a:cs typeface="Arial"/>
              <a:sym typeface="Arial"/>
            </a:endParaRPr>
          </a:p>
        </p:txBody>
      </p:sp>
      <p:sp>
        <p:nvSpPr>
          <p:cNvPr id="791" name="Google Shape;791;p31"/>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793" name="Google Shape;793;p31"/>
          <p:cNvSpPr txBox="1"/>
          <p:nvPr/>
        </p:nvSpPr>
        <p:spPr>
          <a:xfrm>
            <a:off x="1037230" y="236301"/>
            <a:ext cx="7165200" cy="37197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Dies bedeutet, dass Applanations-Augeninnendruckmessungen ungenau sind, wenn die CCT nicht 520 beträgt. Ist das der Fall?</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Ja, das ist der Fall.</a:t>
            </a:r>
            <a:endParaRPr>
              <a:solidFill>
                <a:schemeClr val="dk1"/>
              </a:solidFill>
            </a:endParaRPr>
          </a:p>
          <a:p>
            <a:pPr marL="0" lvl="0" indent="0" algn="l" rtl="0">
              <a:spcBef>
                <a:spcPts val="0"/>
              </a:spcBef>
              <a:spcAft>
                <a:spcPts val="0"/>
              </a:spcAft>
              <a:buClr>
                <a:schemeClr val="dk1"/>
              </a:buClr>
              <a:buFont typeface="Arial"/>
              <a:buNone/>
            </a:pPr>
            <a:endParaRPr sz="1600" i="1">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In welche Richtung, d.h. zu hoch oder zu niedrig?</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Das hängt davon ab – wenn die CCT &gt; 520 ist, liegt der Messwert  höher  als der tatsächliche Augeninnendruck, während er bei einem Wert von &lt; 520  niedriger ist.</a:t>
            </a:r>
            <a:endParaRPr>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Warum verwenden wir dann nicht einfach einen „CCT-Korrekturfaktor“, um den mittels Applanation ermittelten Augeninnendruck anzupassen?</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Weil die Beziehung zwischen CCT und dem durch Applanation gemessenen Augeninnendruck leider weder linear noch vollständig verstanden ist.</a:t>
            </a:r>
            <a:r>
              <a:rPr lang="en-US" sz="1200">
                <a:solidFill>
                  <a:srgbClr val="FFCCFF"/>
                </a:solidFill>
              </a:rPr>
              <a:t>.</a:t>
            </a:r>
            <a:r>
              <a:rPr lang="en-US" sz="1200">
                <a:solidFill>
                  <a:srgbClr val="0000FF"/>
                </a:solidFill>
              </a:rPr>
              <a:t>Nach der neuesten Ausgabe des </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5"/>
                  </a:ext>
                </a:extLst>
              </a:rPr>
              <a:t>Glaukom-Lehrbuchs</a:t>
            </a:r>
            <a:r>
              <a:rPr lang="en-US" sz="1200">
                <a:solidFill>
                  <a:srgbClr val="0000FF"/>
                </a:solidFill>
              </a:rPr>
              <a:t> (2022) existiert kein wissenschaftlich validierter Korrekturfaktor, um den Einfluss der zentralen Hornhautdicke (CCT) auf die mit einem Applanationstonometer gemessenen Augeninnendruckwerte zu korrigieren.</a:t>
            </a:r>
            <a:endParaRPr sz="1200" i="1">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marR="0" lvl="0" indent="0" algn="l" rtl="0">
              <a:spcBef>
                <a:spcPts val="0"/>
              </a:spcBef>
              <a:spcAft>
                <a:spcPts val="0"/>
              </a:spcAft>
              <a:buNone/>
            </a:pPr>
            <a:r>
              <a:rPr lang="en-US" sz="1200" i="1">
                <a:solidFill>
                  <a:schemeClr val="dk1"/>
                </a:solidFill>
              </a:rPr>
              <a:t>Gibt es Methoden zur Messung des Augeninnendrucks, die nicht von der CCT beeinflusst werden?</a:t>
            </a:r>
            <a:r>
              <a:rPr lang="en-US" sz="1200" i="1">
                <a:solidFill>
                  <a:srgbClr val="FFCCFF"/>
                </a:solidFill>
                <a:latin typeface="Arial"/>
                <a:ea typeface="Arial"/>
                <a:cs typeface="Arial"/>
                <a:sym typeface="Arial"/>
              </a:rPr>
              <a:t>Warum gelten diese nicht als „Goldstandard“ und sind nicht weit verbreitet?</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Ja</a:t>
            </a:r>
            <a:r>
              <a:rPr lang="en-US" sz="1200">
                <a:solidFill>
                  <a:srgbClr val="FFCCFF"/>
                </a:solidFill>
                <a:latin typeface="Arial"/>
                <a:ea typeface="Arial"/>
                <a:cs typeface="Arial"/>
                <a:sym typeface="Arial"/>
              </a:rPr>
              <a:t>. Keine Ahnung.</a:t>
            </a:r>
            <a:endParaRPr/>
          </a:p>
        </p:txBody>
      </p:sp>
      <p:sp>
        <p:nvSpPr>
          <p:cNvPr id="794" name="Google Shape;794;p3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 name="Google Shape;567;p22">
            <a:extLst>
              <a:ext uri="{FF2B5EF4-FFF2-40B4-BE49-F238E27FC236}">
                <a16:creationId xmlns:a16="http://schemas.microsoft.com/office/drawing/2014/main" id="{8B1CE5FE-804F-ED10-CA7B-19D7CB0D0BBC}"/>
              </a:ext>
            </a:extLst>
          </p:cNvPr>
          <p:cNvSpPr/>
          <p:nvPr/>
        </p:nvSpPr>
        <p:spPr>
          <a:xfrm>
            <a:off x="2171700" y="5066901"/>
            <a:ext cx="4648200" cy="762000"/>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lvl="0" algn="ctr"/>
            <a:r>
              <a:rPr lang="en-US" sz="1800" dirty="0">
                <a:solidFill>
                  <a:schemeClr val="tx1"/>
                </a:solidFill>
              </a:rPr>
              <a:t>(</a:t>
            </a:r>
            <a:r>
              <a:rPr lang="en-US" sz="1800" dirty="0" err="1">
                <a:solidFill>
                  <a:schemeClr val="tx1"/>
                </a:solidFill>
              </a:rPr>
              <a:t>bei</a:t>
            </a:r>
            <a:r>
              <a:rPr lang="en-US" sz="1800" dirty="0">
                <a:solidFill>
                  <a:schemeClr val="tx1"/>
                </a:solidFill>
              </a:rPr>
              <a:t> der </a:t>
            </a:r>
            <a:r>
              <a:rPr lang="en-US" sz="1800" dirty="0" err="1">
                <a:solidFill>
                  <a:schemeClr val="tx1"/>
                </a:solidFill>
              </a:rPr>
              <a:t>Annahme</a:t>
            </a:r>
            <a:r>
              <a:rPr lang="en-US" sz="1800" dirty="0">
                <a:solidFill>
                  <a:schemeClr val="tx1"/>
                </a:solidFill>
              </a:rPr>
              <a:t>, die CCT </a:t>
            </a:r>
            <a:r>
              <a:rPr lang="en-US" sz="1800" dirty="0" err="1">
                <a:solidFill>
                  <a:schemeClr val="tx1"/>
                </a:solidFill>
              </a:rPr>
              <a:t>liegt</a:t>
            </a:r>
            <a:r>
              <a:rPr lang="en-US" sz="1800" dirty="0">
                <a:solidFill>
                  <a:schemeClr val="tx1"/>
                </a:solidFill>
              </a:rPr>
              <a:t> </a:t>
            </a:r>
            <a:r>
              <a:rPr lang="en-US" sz="1800" dirty="0" err="1">
                <a:solidFill>
                  <a:schemeClr val="tx1"/>
                </a:solidFill>
              </a:rPr>
              <a:t>bei</a:t>
            </a:r>
            <a:r>
              <a:rPr lang="en-US" sz="1800" dirty="0">
                <a:solidFill>
                  <a:schemeClr val="tx1"/>
                </a:solidFill>
              </a:rPr>
              <a:t> 520µm)</a:t>
            </a:r>
            <a:endParaRPr sz="1800" b="0" i="0" u="none" strike="noStrike" cap="none" dirty="0">
              <a:solidFill>
                <a:schemeClr val="tx1"/>
              </a:solidFill>
              <a:latin typeface="Arial"/>
              <a:ea typeface="Arial"/>
              <a:cs typeface="Arial"/>
              <a:sym typeface="Arial"/>
            </a:endParaRPr>
          </a:p>
        </p:txBody>
      </p:sp>
      <p:sp>
        <p:nvSpPr>
          <p:cNvPr id="3" name="Google Shape;583;p22">
            <a:extLst>
              <a:ext uri="{FF2B5EF4-FFF2-40B4-BE49-F238E27FC236}">
                <a16:creationId xmlns:a16="http://schemas.microsoft.com/office/drawing/2014/main" id="{AE14E35A-2B33-8EB8-26D7-5970CA926068}"/>
              </a:ext>
            </a:extLst>
          </p:cNvPr>
          <p:cNvSpPr/>
          <p:nvPr/>
        </p:nvSpPr>
        <p:spPr>
          <a:xfrm>
            <a:off x="2133600" y="4953000"/>
            <a:ext cx="4724400" cy="914400"/>
          </a:xfrm>
          <a:prstGeom prst="frame">
            <a:avLst>
              <a:gd name="adj1" fmla="val 21920"/>
            </a:avLst>
          </a:prstGeom>
          <a:solidFill>
            <a:srgbClr val="9999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808" name="Google Shape;808;p32"/>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812" name="Google Shape;812;p32"/>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16230" algn="l" rtl="0">
              <a:lnSpc>
                <a:spcPct val="90000"/>
              </a:lnSpc>
              <a:spcBef>
                <a:spcPts val="240"/>
              </a:spcBef>
              <a:spcAft>
                <a:spcPts val="0"/>
              </a:spcAft>
              <a:buClr>
                <a:srgbClr val="BFBFBF"/>
              </a:buClr>
              <a:buSzPts val="840"/>
              <a:buChar char="●"/>
            </a:pPr>
            <a:r>
              <a:rPr lang="en-US" sz="1200">
                <a:solidFill>
                  <a:srgbClr val="BFBFBF"/>
                </a:solidFill>
              </a:rPr>
              <a:t>Der Druck innerhalb einer Kugel ist gleich der Kraft, die zum Abflachen ihrer Oberfläche benötigt wird, dividiert durch die Fläche, über die die Abflachung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6"/>
                  </a:ext>
                </a:extLst>
              </a:rPr>
              <a:t>erfolgt</a:t>
            </a:r>
            <a:r>
              <a:rPr lang="en-US" sz="1200">
                <a:solidFill>
                  <a:srgbClr val="BFBFBF"/>
                </a:solidFill>
              </a:rPr>
              <a:t>.</a:t>
            </a:r>
            <a:endParaRPr sz="2600">
              <a:solidFill>
                <a:srgbClr val="BFBFBF"/>
              </a:solidFill>
            </a:endParaRPr>
          </a:p>
          <a:p>
            <a:pPr marL="342900" lvl="0" indent="-316230" algn="l" rtl="0">
              <a:lnSpc>
                <a:spcPct val="90000"/>
              </a:lnSpc>
              <a:spcBef>
                <a:spcPts val="240"/>
              </a:spcBef>
              <a:spcAft>
                <a:spcPts val="0"/>
              </a:spcAft>
              <a:buClr>
                <a:srgbClr val="BFBFBF"/>
              </a:buClr>
              <a:buSzPts val="840"/>
              <a:buChar char="●"/>
            </a:pPr>
            <a:r>
              <a:rPr lang="en-US" sz="1200">
                <a:solidFill>
                  <a:srgbClr val="BFBFBF"/>
                </a:solidFill>
              </a:rPr>
              <a:t>Das Modell geht davon aus, dass die Oberfläche unendlich dünn und trocken ist – die Hornhaut ist jedoch weder das eine noch das andere.</a:t>
            </a:r>
            <a:endParaRPr sz="1200"/>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größere Hornhaut-Dicke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7"/>
                  </a:ext>
                </a:extLst>
              </a:rPr>
              <a:t>-</a:t>
            </a:r>
            <a:r>
              <a:rPr lang="en-US" sz="1200">
                <a:solidFill>
                  <a:srgbClr val="BFBFBF"/>
                </a:solidFill>
              </a:rPr>
              <a:t>&gt; höherer Widerstand gegen die Applanation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8"/>
                  </a:ext>
                </a:extLst>
              </a:rPr>
              <a:t>-</a:t>
            </a:r>
            <a:r>
              <a:rPr lang="en-US" sz="1200">
                <a:solidFill>
                  <a:srgbClr val="BFBFBF"/>
                </a:solidFill>
              </a:rPr>
              <a:t>&gt; </a:t>
            </a:r>
            <a:r>
              <a:rPr lang="en-US" sz="1200" i="1">
                <a:solidFill>
                  <a:srgbClr val="BFBFBF"/>
                </a:solidFill>
              </a:rPr>
              <a:t>höher gemessener </a:t>
            </a:r>
            <a:r>
              <a:rPr lang="en-US" sz="1200">
                <a:solidFill>
                  <a:srgbClr val="BFBFBF"/>
                </a:solidFill>
              </a:rPr>
              <a:t>Augendruck</a:t>
            </a:r>
            <a:endParaRPr sz="1200">
              <a:solidFill>
                <a:srgbClr val="BFBFBF"/>
              </a:solidFill>
            </a:endParaRPr>
          </a:p>
          <a:p>
            <a:pPr marL="692150" lvl="1" indent="-320993" algn="l" rtl="0">
              <a:lnSpc>
                <a:spcPct val="90000"/>
              </a:lnSpc>
              <a:spcBef>
                <a:spcPts val="240"/>
              </a:spcBef>
              <a:spcAft>
                <a:spcPts val="0"/>
              </a:spcAft>
              <a:buClr>
                <a:srgbClr val="B2B2B2"/>
              </a:buClr>
              <a:buSzPts val="840"/>
              <a:buChar char="●"/>
            </a:pPr>
            <a:r>
              <a:rPr lang="en-US" sz="1200">
                <a:solidFill>
                  <a:srgbClr val="B2B2B2"/>
                </a:solidFill>
              </a:rPr>
              <a:t>Tränenfilm -&gt; Kapillarwirkung -&gt; </a:t>
            </a:r>
            <a:r>
              <a:rPr lang="en-US" sz="1200" i="1">
                <a:solidFill>
                  <a:srgbClr val="B2B2B2"/>
                </a:solidFill>
              </a:rPr>
              <a:t>niedriger </a:t>
            </a:r>
            <a:r>
              <a:rPr lang="en-US" sz="1200">
                <a:solidFill>
                  <a:srgbClr val="B2B2B2"/>
                </a:solidFill>
              </a:rPr>
              <a:t>gemessener Augeninnendruck</a:t>
            </a:r>
            <a:endParaRPr sz="1200">
              <a:solidFill>
                <a:srgbClr val="BFBFBF"/>
              </a:solidFill>
            </a:endParaRPr>
          </a:p>
          <a:p>
            <a:pPr marL="342900" lvl="0" indent="-316230" algn="l" rtl="0">
              <a:lnSpc>
                <a:spcPct val="90000"/>
              </a:lnSpc>
              <a:spcBef>
                <a:spcPts val="240"/>
              </a:spcBef>
              <a:spcAft>
                <a:spcPts val="0"/>
              </a:spcAft>
              <a:buClr>
                <a:schemeClr val="accent2"/>
              </a:buClr>
              <a:buSzPts val="840"/>
              <a:buChar char="●"/>
            </a:pPr>
            <a:r>
              <a:rPr lang="en-US" sz="1200"/>
              <a:t>Dr. Goldmann stellte fest, dass bei einem Applanationsdurchmesser von </a:t>
            </a:r>
            <a:r>
              <a:rPr lang="en-US" sz="1200">
                <a:solidFill>
                  <a:srgbClr val="0000FF"/>
                </a:solidFill>
              </a:rPr>
              <a:t>3,06 mm </a:t>
            </a:r>
            <a:r>
              <a:rPr lang="en-US" sz="1200"/>
              <a:t>die Effekte der Kapillaranziehung des Tränenfilms und des Widerstands durch die Hornhautdicke einander ausgleichen – vorausgesetzt, die zentrale Hornhautdicke beträgt </a:t>
            </a:r>
            <a:r>
              <a:rPr lang="en-US" sz="1200">
                <a:solidFill>
                  <a:srgbClr val="0000FF"/>
                </a:solidFill>
              </a:rPr>
              <a:t>520 µm</a:t>
            </a:r>
            <a:r>
              <a:rPr lang="en-US" sz="1200"/>
              <a:t>.</a:t>
            </a:r>
            <a:endParaRPr sz="120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a:t>Goldmann ging davon aus, dass die CCT bei etwa 520 µm liegt, mit geringen Schwankungen.</a:t>
            </a:r>
            <a:endParaRPr sz="120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a:solidFill>
                  <a:srgbClr val="0000FF"/>
                </a:solidFill>
              </a:rPr>
              <a:t>Wenn die beiden Halbkreise (Mires) korrekt aufeinander ausgerichtet sind, hat die abgeflachte Hornhautfläche einen Durchmesser von 3,06 mm.</a:t>
            </a:r>
            <a:endParaRPr sz="1200">
              <a:solidFill>
                <a:srgbClr val="BFBFBF"/>
              </a:solidFill>
            </a:endParaRPr>
          </a:p>
          <a:p>
            <a:pPr marL="342900" lvl="0" indent="-339090" algn="l" rtl="0">
              <a:lnSpc>
                <a:spcPct val="90000"/>
              </a:lnSpc>
              <a:spcBef>
                <a:spcPts val="0"/>
              </a:spcBef>
              <a:spcAft>
                <a:spcPts val="0"/>
              </a:spcAft>
              <a:buClr>
                <a:srgbClr val="BFBFBF"/>
              </a:buClr>
              <a:buSzPts val="1200"/>
              <a:buChar char="●"/>
            </a:pPr>
            <a:endParaRPr sz="1200">
              <a:solidFill>
                <a:srgbClr val="BFBFBF"/>
              </a:solidFill>
            </a:endParaRPr>
          </a:p>
          <a:p>
            <a:pPr marL="342900" lvl="0" indent="-365760" algn="l" rtl="0">
              <a:lnSpc>
                <a:spcPct val="90000"/>
              </a:lnSpc>
              <a:spcBef>
                <a:spcPts val="0"/>
              </a:spcBef>
              <a:spcAft>
                <a:spcPts val="0"/>
              </a:spcAft>
              <a:buClr>
                <a:srgbClr val="BFBFBF"/>
              </a:buClr>
              <a:buSzPts val="1200"/>
              <a:buChar char="●"/>
            </a:pPr>
            <a:endParaRPr sz="1200">
              <a:solidFill>
                <a:srgbClr val="BFBFBF"/>
              </a:solidFill>
            </a:endParaRPr>
          </a:p>
          <a:p>
            <a:pPr marL="987425" lvl="2" indent="-191453" algn="l" rtl="0">
              <a:lnSpc>
                <a:spcPct val="90000"/>
              </a:lnSpc>
              <a:spcBef>
                <a:spcPts val="460"/>
              </a:spcBef>
              <a:spcAft>
                <a:spcPts val="0"/>
              </a:spcAft>
              <a:buSzPts val="1610"/>
              <a:buNone/>
            </a:pPr>
            <a:endParaRPr/>
          </a:p>
        </p:txBody>
      </p:sp>
      <p:sp>
        <p:nvSpPr>
          <p:cNvPr id="813" name="Google Shape;813;p3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32</a:t>
            </a:fld>
            <a:endParaRPr sz="1000">
              <a:solidFill>
                <a:schemeClr val="dk1"/>
              </a:solidFill>
              <a:latin typeface="Arial"/>
              <a:ea typeface="Arial"/>
              <a:cs typeface="Arial"/>
              <a:sym typeface="Arial"/>
            </a:endParaRPr>
          </a:p>
        </p:txBody>
      </p:sp>
      <p:sp>
        <p:nvSpPr>
          <p:cNvPr id="814" name="Google Shape;814;p32"/>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816" name="Google Shape;816;p32"/>
          <p:cNvSpPr txBox="1"/>
          <p:nvPr/>
        </p:nvSpPr>
        <p:spPr>
          <a:xfrm>
            <a:off x="1037230" y="236301"/>
            <a:ext cx="7165200" cy="37197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Dies bedeutet, dass Applanations-Augeninnendruckmessungen ungenau sind, wenn die CCT nicht 520 beträgt. Ist das der Fall?</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Ja, das ist der Fall.</a:t>
            </a:r>
            <a:endParaRPr>
              <a:solidFill>
                <a:schemeClr val="dk1"/>
              </a:solidFill>
            </a:endParaRPr>
          </a:p>
          <a:p>
            <a:pPr marL="0" lvl="0" indent="0" algn="l" rtl="0">
              <a:spcBef>
                <a:spcPts val="0"/>
              </a:spcBef>
              <a:spcAft>
                <a:spcPts val="0"/>
              </a:spcAft>
              <a:buClr>
                <a:schemeClr val="dk1"/>
              </a:buClr>
              <a:buFont typeface="Arial"/>
              <a:buNone/>
            </a:pPr>
            <a:endParaRPr sz="1600" i="1">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In welche Richtung, d.h. zu hoch oder zu niedrig?</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Das hängt davon ab – wenn die CCT &gt; 520 ist, liegt der Messwert  höher  als der tatsächliche Augeninnendruck, während er bei einem Wert von &lt; 520  niedriger ist.</a:t>
            </a:r>
            <a:endParaRPr>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Warum verwenden wir dann nicht einfach einen „CCT-Korrekturfaktor“, um den mittels Applanation ermittelten Augeninnendruck anzupassen?</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Weil die Beziehung zwischen CCT und dem durch Applanation gemessenen Augeninnendruck leider weder linear noch vollständig verstanden ist.</a:t>
            </a:r>
            <a:r>
              <a:rPr lang="en-US" sz="1200">
                <a:solidFill>
                  <a:srgbClr val="FFCCFF"/>
                </a:solidFill>
              </a:rPr>
              <a:t>.</a:t>
            </a:r>
            <a:r>
              <a:rPr lang="en-US" sz="1200">
                <a:solidFill>
                  <a:srgbClr val="0000FF"/>
                </a:solidFill>
              </a:rPr>
              <a:t>Nach der neuesten Ausgabe des </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9"/>
                  </a:ext>
                </a:extLst>
              </a:rPr>
              <a:t>Glaukom-Lehrbuchs</a:t>
            </a:r>
            <a:r>
              <a:rPr lang="en-US" sz="1200">
                <a:solidFill>
                  <a:srgbClr val="0000FF"/>
                </a:solidFill>
              </a:rPr>
              <a:t> (2022) existiert kein wissenschaftlich validierter Korrekturfaktor, um den Einfluss der zentralen Hornhautdicke (CCT) auf die mit einem Applanationstonometer gemessenen Augeninnendruckwerte zu korrigieren.</a:t>
            </a:r>
            <a:endParaRPr sz="1200" i="1">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marR="0" lvl="0" indent="0" algn="l" rtl="0">
              <a:spcBef>
                <a:spcPts val="0"/>
              </a:spcBef>
              <a:spcAft>
                <a:spcPts val="0"/>
              </a:spcAft>
              <a:buNone/>
            </a:pPr>
            <a:r>
              <a:rPr lang="en-US" sz="1200" i="1">
                <a:solidFill>
                  <a:schemeClr val="dk1"/>
                </a:solidFill>
              </a:rPr>
              <a:t>Gibt es Methoden zur Messung des Augeninnendrucks, die nicht von der CCT beeinflusst werden? </a:t>
            </a:r>
            <a:r>
              <a:rPr lang="en-US" sz="1200" i="1">
                <a:solidFill>
                  <a:srgbClr val="0000FF"/>
                </a:solidFill>
                <a:latin typeface="Arial"/>
                <a:ea typeface="Arial"/>
                <a:cs typeface="Arial"/>
                <a:sym typeface="Arial"/>
              </a:rPr>
              <a:t>Warum gelten diese nicht als „Goldstandard“ und sind auch nicht weit verbreitet?</a:t>
            </a:r>
            <a:endParaRPr/>
          </a:p>
          <a:p>
            <a:pPr marL="0" marR="0" lvl="0" indent="0" algn="l" rtl="0">
              <a:spcBef>
                <a:spcPts val="0"/>
              </a:spcBef>
              <a:spcAft>
                <a:spcPts val="0"/>
              </a:spcAft>
              <a:buNone/>
            </a:pPr>
            <a:r>
              <a:rPr lang="en-US" sz="1200">
                <a:solidFill>
                  <a:schemeClr val="dk1"/>
                </a:solidFill>
                <a:latin typeface="Arial"/>
                <a:ea typeface="Arial"/>
                <a:cs typeface="Arial"/>
                <a:sym typeface="Arial"/>
              </a:rPr>
              <a:t>Ja</a:t>
            </a:r>
            <a:r>
              <a:rPr lang="en-US" sz="1200">
                <a:solidFill>
                  <a:srgbClr val="FFCCFF"/>
                </a:solidFill>
                <a:latin typeface="Arial"/>
                <a:ea typeface="Arial"/>
                <a:cs typeface="Arial"/>
                <a:sym typeface="Arial"/>
              </a:rPr>
              <a:t>. Keine Ahnung.</a:t>
            </a:r>
            <a:endParaRPr/>
          </a:p>
        </p:txBody>
      </p:sp>
      <p:sp>
        <p:nvSpPr>
          <p:cNvPr id="817" name="Google Shape;817;p3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2" name="Google Shape;567;p22">
            <a:extLst>
              <a:ext uri="{FF2B5EF4-FFF2-40B4-BE49-F238E27FC236}">
                <a16:creationId xmlns:a16="http://schemas.microsoft.com/office/drawing/2014/main" id="{9E931609-251B-428F-AE1B-396BE9FEC494}"/>
              </a:ext>
            </a:extLst>
          </p:cNvPr>
          <p:cNvSpPr/>
          <p:nvPr/>
        </p:nvSpPr>
        <p:spPr>
          <a:xfrm>
            <a:off x="2171700" y="5066901"/>
            <a:ext cx="4648200" cy="762000"/>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lvl="0" algn="ctr"/>
            <a:r>
              <a:rPr lang="en-US" sz="1800" dirty="0">
                <a:solidFill>
                  <a:schemeClr val="tx1"/>
                </a:solidFill>
              </a:rPr>
              <a:t>(</a:t>
            </a:r>
            <a:r>
              <a:rPr lang="en-US" sz="1800" dirty="0" err="1">
                <a:solidFill>
                  <a:schemeClr val="tx1"/>
                </a:solidFill>
              </a:rPr>
              <a:t>bei</a:t>
            </a:r>
            <a:r>
              <a:rPr lang="en-US" sz="1800" dirty="0">
                <a:solidFill>
                  <a:schemeClr val="tx1"/>
                </a:solidFill>
              </a:rPr>
              <a:t> der </a:t>
            </a:r>
            <a:r>
              <a:rPr lang="en-US" sz="1800" dirty="0" err="1">
                <a:solidFill>
                  <a:schemeClr val="tx1"/>
                </a:solidFill>
              </a:rPr>
              <a:t>Annahme</a:t>
            </a:r>
            <a:r>
              <a:rPr lang="en-US" sz="1800" dirty="0">
                <a:solidFill>
                  <a:schemeClr val="tx1"/>
                </a:solidFill>
              </a:rPr>
              <a:t>, die CCT </a:t>
            </a:r>
            <a:r>
              <a:rPr lang="en-US" sz="1800" dirty="0" err="1">
                <a:solidFill>
                  <a:schemeClr val="tx1"/>
                </a:solidFill>
              </a:rPr>
              <a:t>liegt</a:t>
            </a:r>
            <a:r>
              <a:rPr lang="en-US" sz="1800" dirty="0">
                <a:solidFill>
                  <a:schemeClr val="tx1"/>
                </a:solidFill>
              </a:rPr>
              <a:t> </a:t>
            </a:r>
            <a:r>
              <a:rPr lang="en-US" sz="1800" dirty="0" err="1">
                <a:solidFill>
                  <a:schemeClr val="tx1"/>
                </a:solidFill>
              </a:rPr>
              <a:t>bei</a:t>
            </a:r>
            <a:r>
              <a:rPr lang="en-US" sz="1800" dirty="0">
                <a:solidFill>
                  <a:schemeClr val="tx1"/>
                </a:solidFill>
              </a:rPr>
              <a:t> 520µm)</a:t>
            </a:r>
            <a:endParaRPr sz="1800" b="0" i="0" u="none" strike="noStrike" cap="none" dirty="0">
              <a:solidFill>
                <a:schemeClr val="tx1"/>
              </a:solidFill>
              <a:latin typeface="Arial"/>
              <a:ea typeface="Arial"/>
              <a:cs typeface="Arial"/>
              <a:sym typeface="Arial"/>
            </a:endParaRPr>
          </a:p>
        </p:txBody>
      </p:sp>
      <p:sp>
        <p:nvSpPr>
          <p:cNvPr id="3" name="Google Shape;583;p22">
            <a:extLst>
              <a:ext uri="{FF2B5EF4-FFF2-40B4-BE49-F238E27FC236}">
                <a16:creationId xmlns:a16="http://schemas.microsoft.com/office/drawing/2014/main" id="{9ABFCD59-C9CA-B95B-2B75-0C4CA0FA87F7}"/>
              </a:ext>
            </a:extLst>
          </p:cNvPr>
          <p:cNvSpPr/>
          <p:nvPr/>
        </p:nvSpPr>
        <p:spPr>
          <a:xfrm>
            <a:off x="2133600" y="4953000"/>
            <a:ext cx="4724400" cy="914400"/>
          </a:xfrm>
          <a:prstGeom prst="frame">
            <a:avLst>
              <a:gd name="adj1" fmla="val 21920"/>
            </a:avLst>
          </a:prstGeom>
          <a:solidFill>
            <a:srgbClr val="9999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sp>
        <p:nvSpPr>
          <p:cNvPr id="831" name="Google Shape;831;p33"/>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832" name="Google Shape;832;p33"/>
          <p:cNvSpPr/>
          <p:nvPr/>
        </p:nvSpPr>
        <p:spPr>
          <a:xfrm>
            <a:off x="2971800" y="1295400"/>
            <a:ext cx="19812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833" name="Google Shape;833;p33"/>
          <p:cNvSpPr/>
          <p:nvPr/>
        </p:nvSpPr>
        <p:spPr>
          <a:xfrm>
            <a:off x="7315200" y="1295400"/>
            <a:ext cx="2286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834" name="Google Shape;834;p33"/>
          <p:cNvSpPr/>
          <p:nvPr/>
        </p:nvSpPr>
        <p:spPr>
          <a:xfrm>
            <a:off x="7848600" y="1295400"/>
            <a:ext cx="3048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835" name="Google Shape;835;p33"/>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16230" algn="l" rtl="0">
              <a:lnSpc>
                <a:spcPct val="90000"/>
              </a:lnSpc>
              <a:spcBef>
                <a:spcPts val="240"/>
              </a:spcBef>
              <a:spcAft>
                <a:spcPts val="0"/>
              </a:spcAft>
              <a:buClr>
                <a:srgbClr val="BFBFBF"/>
              </a:buClr>
              <a:buSzPts val="840"/>
              <a:buChar char="●"/>
            </a:pPr>
            <a:r>
              <a:rPr lang="en-US" sz="1200">
                <a:solidFill>
                  <a:srgbClr val="BFBFBF"/>
                </a:solidFill>
              </a:rPr>
              <a:t>Der Druck innerhalb einer Kugel ist gleich der Kraft, die zum Abflachen ihrer Oberfläche benötigt wird, dividiert durch die Fläche, über die die Abflachung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0"/>
                  </a:ext>
                </a:extLst>
              </a:rPr>
              <a:t>erfolgt</a:t>
            </a:r>
            <a:r>
              <a:rPr lang="en-US" sz="1200">
                <a:solidFill>
                  <a:srgbClr val="BFBFBF"/>
                </a:solidFill>
              </a:rPr>
              <a:t>.</a:t>
            </a:r>
            <a:endParaRPr sz="2600">
              <a:solidFill>
                <a:srgbClr val="BFBFBF"/>
              </a:solidFill>
            </a:endParaRPr>
          </a:p>
          <a:p>
            <a:pPr marL="342900" lvl="0" indent="-316230" algn="l" rtl="0">
              <a:lnSpc>
                <a:spcPct val="90000"/>
              </a:lnSpc>
              <a:spcBef>
                <a:spcPts val="240"/>
              </a:spcBef>
              <a:spcAft>
                <a:spcPts val="0"/>
              </a:spcAft>
              <a:buClr>
                <a:srgbClr val="BFBFBF"/>
              </a:buClr>
              <a:buSzPts val="840"/>
              <a:buChar char="●"/>
            </a:pPr>
            <a:r>
              <a:rPr lang="en-US" sz="1200">
                <a:solidFill>
                  <a:srgbClr val="BFBFBF"/>
                </a:solidFill>
              </a:rPr>
              <a:t>Das Modell geht davon aus, dass die Oberfläche unendlich dünn und trocken ist – die Hornhaut ist jedoch weder das eine noch das andere.</a:t>
            </a:r>
            <a:endParaRPr sz="1200"/>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größere Hornhaut-Dicke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1"/>
                  </a:ext>
                </a:extLst>
              </a:rPr>
              <a:t>-</a:t>
            </a:r>
            <a:r>
              <a:rPr lang="en-US" sz="1200">
                <a:solidFill>
                  <a:srgbClr val="BFBFBF"/>
                </a:solidFill>
              </a:rPr>
              <a:t>&gt; höherer Widerstand gegen die Applanation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2"/>
                  </a:ext>
                </a:extLst>
              </a:rPr>
              <a:t>-</a:t>
            </a:r>
            <a:r>
              <a:rPr lang="en-US" sz="1200">
                <a:solidFill>
                  <a:srgbClr val="BFBFBF"/>
                </a:solidFill>
              </a:rPr>
              <a:t>&gt; </a:t>
            </a:r>
            <a:r>
              <a:rPr lang="en-US" sz="1200" i="1">
                <a:solidFill>
                  <a:srgbClr val="BFBFBF"/>
                </a:solidFill>
              </a:rPr>
              <a:t>höher gemessener </a:t>
            </a:r>
            <a:r>
              <a:rPr lang="en-US" sz="1200">
                <a:solidFill>
                  <a:srgbClr val="BFBFBF"/>
                </a:solidFill>
              </a:rPr>
              <a:t>Augendruck</a:t>
            </a:r>
            <a:endParaRPr sz="1200">
              <a:solidFill>
                <a:srgbClr val="BFBFBF"/>
              </a:solidFill>
            </a:endParaRPr>
          </a:p>
          <a:p>
            <a:pPr marL="692150" lvl="1" indent="-320993" algn="l" rtl="0">
              <a:lnSpc>
                <a:spcPct val="90000"/>
              </a:lnSpc>
              <a:spcBef>
                <a:spcPts val="240"/>
              </a:spcBef>
              <a:spcAft>
                <a:spcPts val="0"/>
              </a:spcAft>
              <a:buClr>
                <a:srgbClr val="B2B2B2"/>
              </a:buClr>
              <a:buSzPts val="840"/>
              <a:buChar char="●"/>
            </a:pPr>
            <a:r>
              <a:rPr lang="en-US" sz="1200">
                <a:solidFill>
                  <a:srgbClr val="B2B2B2"/>
                </a:solidFill>
              </a:rPr>
              <a:t>Tränenfilm -&gt; Kapillarwirkung -&gt; </a:t>
            </a:r>
            <a:r>
              <a:rPr lang="en-US" sz="1200" i="1">
                <a:solidFill>
                  <a:srgbClr val="B2B2B2"/>
                </a:solidFill>
              </a:rPr>
              <a:t>niedriger </a:t>
            </a:r>
            <a:r>
              <a:rPr lang="en-US" sz="1200">
                <a:solidFill>
                  <a:srgbClr val="B2B2B2"/>
                </a:solidFill>
              </a:rPr>
              <a:t>gemessener Augeninnendruck</a:t>
            </a:r>
            <a:endParaRPr sz="1200">
              <a:solidFill>
                <a:srgbClr val="BFBFBF"/>
              </a:solidFill>
            </a:endParaRPr>
          </a:p>
          <a:p>
            <a:pPr marL="342900" lvl="0" indent="-316230" algn="l" rtl="0">
              <a:lnSpc>
                <a:spcPct val="90000"/>
              </a:lnSpc>
              <a:spcBef>
                <a:spcPts val="240"/>
              </a:spcBef>
              <a:spcAft>
                <a:spcPts val="0"/>
              </a:spcAft>
              <a:buClr>
                <a:schemeClr val="accent2"/>
              </a:buClr>
              <a:buSzPts val="840"/>
              <a:buChar char="●"/>
            </a:pPr>
            <a:r>
              <a:rPr lang="en-US" sz="1200"/>
              <a:t>Dr. Goldmann stellte fest, dass bei einem Applanationsdurchmesser von </a:t>
            </a:r>
            <a:r>
              <a:rPr lang="en-US" sz="1200">
                <a:solidFill>
                  <a:srgbClr val="0000FF"/>
                </a:solidFill>
              </a:rPr>
              <a:t>3,06 mm </a:t>
            </a:r>
            <a:r>
              <a:rPr lang="en-US" sz="1200"/>
              <a:t>die Effekte der Kapillaranziehung des Tränenfilms und des Widerstands durch die Hornhautdicke einander ausgleichen – vorausgesetzt, die zentrale Hornhautdicke beträgt </a:t>
            </a:r>
            <a:r>
              <a:rPr lang="en-US" sz="1200">
                <a:solidFill>
                  <a:srgbClr val="0000FF"/>
                </a:solidFill>
              </a:rPr>
              <a:t>520 µm</a:t>
            </a:r>
            <a:r>
              <a:rPr lang="en-US" sz="1200"/>
              <a:t>.</a:t>
            </a:r>
            <a:endParaRPr sz="120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a:t>Goldmann ging davon aus, dass die CCT bei etwa 520 µm liegt, mit geringen Schwankungen.</a:t>
            </a:r>
            <a:endParaRPr sz="1200">
              <a:solidFill>
                <a:srgbClr val="BFBFBF"/>
              </a:solidFill>
            </a:endParaRPr>
          </a:p>
          <a:p>
            <a:pPr marL="692150" lvl="1" indent="-320993" algn="l" rtl="0">
              <a:lnSpc>
                <a:spcPct val="90000"/>
              </a:lnSpc>
              <a:spcBef>
                <a:spcPts val="240"/>
              </a:spcBef>
              <a:spcAft>
                <a:spcPts val="0"/>
              </a:spcAft>
              <a:buClr>
                <a:schemeClr val="accent1"/>
              </a:buClr>
              <a:buSzPts val="840"/>
              <a:buChar char="●"/>
            </a:pPr>
            <a:r>
              <a:rPr lang="en-US" sz="1200">
                <a:solidFill>
                  <a:srgbClr val="0000FF"/>
                </a:solidFill>
              </a:rPr>
              <a:t>Wenn die beiden Halbkreise (Mires) korrekt aufeinander ausgerichtet sind, hat die abgeflachte Hornhautfläche einen Durchmesser von 3,06 mm.</a:t>
            </a:r>
            <a:endParaRPr sz="1200">
              <a:solidFill>
                <a:srgbClr val="BFBFBF"/>
              </a:solidFill>
            </a:endParaRPr>
          </a:p>
          <a:p>
            <a:pPr marL="342900" lvl="0" indent="-339090" algn="l" rtl="0">
              <a:lnSpc>
                <a:spcPct val="90000"/>
              </a:lnSpc>
              <a:spcBef>
                <a:spcPts val="0"/>
              </a:spcBef>
              <a:spcAft>
                <a:spcPts val="0"/>
              </a:spcAft>
              <a:buClr>
                <a:srgbClr val="BFBFBF"/>
              </a:buClr>
              <a:buSzPts val="1200"/>
              <a:buChar char="●"/>
            </a:pPr>
            <a:endParaRPr sz="1200">
              <a:solidFill>
                <a:srgbClr val="BFBFBF"/>
              </a:solidFill>
            </a:endParaRPr>
          </a:p>
          <a:p>
            <a:pPr marL="342900" lvl="0" indent="-365760" algn="l" rtl="0">
              <a:lnSpc>
                <a:spcPct val="90000"/>
              </a:lnSpc>
              <a:spcBef>
                <a:spcPts val="0"/>
              </a:spcBef>
              <a:spcAft>
                <a:spcPts val="0"/>
              </a:spcAft>
              <a:buClr>
                <a:srgbClr val="BFBFBF"/>
              </a:buClr>
              <a:buSzPts val="1200"/>
              <a:buChar char="●"/>
            </a:pPr>
            <a:endParaRPr sz="1200">
              <a:solidFill>
                <a:srgbClr val="BFBFBF"/>
              </a:solidFill>
            </a:endParaRPr>
          </a:p>
          <a:p>
            <a:pPr marL="987425" lvl="2" indent="-191453" algn="l" rtl="0">
              <a:lnSpc>
                <a:spcPct val="90000"/>
              </a:lnSpc>
              <a:spcBef>
                <a:spcPts val="460"/>
              </a:spcBef>
              <a:spcAft>
                <a:spcPts val="0"/>
              </a:spcAft>
              <a:buSzPts val="1610"/>
              <a:buNone/>
            </a:pPr>
            <a:endParaRPr/>
          </a:p>
        </p:txBody>
      </p:sp>
      <p:sp>
        <p:nvSpPr>
          <p:cNvPr id="836" name="Google Shape;836;p3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33</a:t>
            </a:fld>
            <a:endParaRPr sz="1000">
              <a:solidFill>
                <a:schemeClr val="dk1"/>
              </a:solidFill>
              <a:latin typeface="Arial"/>
              <a:ea typeface="Arial"/>
              <a:cs typeface="Arial"/>
              <a:sym typeface="Arial"/>
            </a:endParaRPr>
          </a:p>
        </p:txBody>
      </p:sp>
      <p:sp>
        <p:nvSpPr>
          <p:cNvPr id="837" name="Google Shape;837;p33"/>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839" name="Google Shape;839;p33"/>
          <p:cNvSpPr txBox="1"/>
          <p:nvPr/>
        </p:nvSpPr>
        <p:spPr>
          <a:xfrm>
            <a:off x="1037230" y="236301"/>
            <a:ext cx="7165200" cy="3719700"/>
          </a:xfrm>
          <a:prstGeom prst="rect">
            <a:avLst/>
          </a:prstGeom>
          <a:solidFill>
            <a:srgbClr val="FFCCFF"/>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Dies bedeutet, dass Applanations-Augeninnendruckmessungen ungenau sind, wenn die CCT nicht 520 beträgt. Ist das der Fall?</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Ja, das ist der Fall.</a:t>
            </a:r>
            <a:endParaRPr>
              <a:solidFill>
                <a:schemeClr val="dk1"/>
              </a:solidFill>
            </a:endParaRPr>
          </a:p>
          <a:p>
            <a:pPr marL="0" lvl="0" indent="0" algn="l" rtl="0">
              <a:spcBef>
                <a:spcPts val="0"/>
              </a:spcBef>
              <a:spcAft>
                <a:spcPts val="0"/>
              </a:spcAft>
              <a:buClr>
                <a:schemeClr val="dk1"/>
              </a:buClr>
              <a:buFont typeface="Arial"/>
              <a:buNone/>
            </a:pPr>
            <a:endParaRPr sz="1600" i="1">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In welche Richtung, d.h. zu hoch oder zu niedrig?</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Das hängt davon ab – wenn die CCT &gt; 520 ist, liegt der Messwert  höher  als der tatsächliche Augeninnendruck, während er bei einem Wert von &lt; 520  niedriger ist.</a:t>
            </a:r>
            <a:endParaRPr>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Warum verwenden wir dann nicht einfach einen „CCT-Korrekturfaktor“, um den mittels Applanation ermittelten Augeninnendruck anzupassen?</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Weil die Beziehung zwischen CCT und dem durch Applanation gemessenen Augeninnendruck leider weder linear noch vollständig verstanden ist.</a:t>
            </a:r>
            <a:r>
              <a:rPr lang="en-US" sz="1200">
                <a:solidFill>
                  <a:srgbClr val="FFCCFF"/>
                </a:solidFill>
              </a:rPr>
              <a:t>.</a:t>
            </a:r>
            <a:r>
              <a:rPr lang="en-US" sz="1200">
                <a:solidFill>
                  <a:srgbClr val="0000FF"/>
                </a:solidFill>
              </a:rPr>
              <a:t>Nach der neuesten Ausgabe des </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3"/>
                  </a:ext>
                </a:extLst>
              </a:rPr>
              <a:t>Glaukom-Lehrbuchs</a:t>
            </a:r>
            <a:r>
              <a:rPr lang="en-US" sz="1200">
                <a:solidFill>
                  <a:srgbClr val="0000FF"/>
                </a:solidFill>
              </a:rPr>
              <a:t> (2022) existiert kein wissenschaftlich validierter Korrekturfaktor, um den Einfluss der zentralen Hornhautdicke (CCT) auf die mit einem Applanationstonometer gemessenen Augeninnendruckwerte zu korrigieren.</a:t>
            </a:r>
            <a:endParaRPr sz="1200" i="1">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Gibt es Methoden zur Messung des Augeninnendrucks, die nicht von der CCT beeinflusst werden? </a:t>
            </a:r>
            <a:r>
              <a:rPr lang="en-US" sz="1200" i="1">
                <a:solidFill>
                  <a:srgbClr val="0000FF"/>
                </a:solidFill>
              </a:rPr>
              <a:t>Warum gelten diese nicht als „Goldstandard“ und sind auch nicht weit verbreitet?</a:t>
            </a:r>
            <a:endParaRPr sz="1200" i="1">
              <a:solidFill>
                <a:schemeClr val="dk1"/>
              </a:solidFill>
            </a:endParaRPr>
          </a:p>
          <a:p>
            <a:pPr marL="0" marR="0" lvl="0" indent="0" algn="l" rtl="0">
              <a:spcBef>
                <a:spcPts val="0"/>
              </a:spcBef>
              <a:spcAft>
                <a:spcPts val="0"/>
              </a:spcAft>
              <a:buNone/>
            </a:pPr>
            <a:r>
              <a:rPr lang="en-US" sz="1200">
                <a:solidFill>
                  <a:schemeClr val="dk1"/>
                </a:solidFill>
                <a:latin typeface="Arial"/>
                <a:ea typeface="Arial"/>
                <a:cs typeface="Arial"/>
                <a:sym typeface="Arial"/>
              </a:rPr>
              <a:t>Ja. </a:t>
            </a:r>
            <a:r>
              <a:rPr lang="en-US" sz="1200">
                <a:solidFill>
                  <a:srgbClr val="0000FF"/>
                </a:solidFill>
                <a:latin typeface="Arial"/>
                <a:ea typeface="Arial"/>
                <a:cs typeface="Arial"/>
                <a:sym typeface="Arial"/>
              </a:rPr>
              <a:t>Keine Ahnung.</a:t>
            </a:r>
            <a:endParaRPr/>
          </a:p>
        </p:txBody>
      </p:sp>
      <p:sp>
        <p:nvSpPr>
          <p:cNvPr id="840" name="Google Shape;840;p3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 name="Google Shape;567;p22">
            <a:extLst>
              <a:ext uri="{FF2B5EF4-FFF2-40B4-BE49-F238E27FC236}">
                <a16:creationId xmlns:a16="http://schemas.microsoft.com/office/drawing/2014/main" id="{E82579A7-21BE-342A-418F-FF65C51F11F9}"/>
              </a:ext>
            </a:extLst>
          </p:cNvPr>
          <p:cNvSpPr/>
          <p:nvPr/>
        </p:nvSpPr>
        <p:spPr>
          <a:xfrm>
            <a:off x="2171700" y="5066901"/>
            <a:ext cx="4648200" cy="762000"/>
          </a:xfrm>
          <a:prstGeom prst="rect">
            <a:avLst/>
          </a:prstGeom>
          <a:solidFill>
            <a:srgbClr val="FFCCFF"/>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lvl="0" algn="ctr"/>
            <a:r>
              <a:rPr lang="en-US" sz="1800" dirty="0">
                <a:solidFill>
                  <a:schemeClr val="tx1"/>
                </a:solidFill>
              </a:rPr>
              <a:t>(</a:t>
            </a:r>
            <a:r>
              <a:rPr lang="en-US" sz="1800" dirty="0" err="1">
                <a:solidFill>
                  <a:schemeClr val="tx1"/>
                </a:solidFill>
              </a:rPr>
              <a:t>bei</a:t>
            </a:r>
            <a:r>
              <a:rPr lang="en-US" sz="1800" dirty="0">
                <a:solidFill>
                  <a:schemeClr val="tx1"/>
                </a:solidFill>
              </a:rPr>
              <a:t> der </a:t>
            </a:r>
            <a:r>
              <a:rPr lang="en-US" sz="1800" dirty="0" err="1">
                <a:solidFill>
                  <a:schemeClr val="tx1"/>
                </a:solidFill>
              </a:rPr>
              <a:t>Annahme</a:t>
            </a:r>
            <a:r>
              <a:rPr lang="en-US" sz="1800" dirty="0">
                <a:solidFill>
                  <a:schemeClr val="tx1"/>
                </a:solidFill>
              </a:rPr>
              <a:t>, die CCT </a:t>
            </a:r>
            <a:r>
              <a:rPr lang="en-US" sz="1800" dirty="0" err="1">
                <a:solidFill>
                  <a:schemeClr val="tx1"/>
                </a:solidFill>
              </a:rPr>
              <a:t>liegt</a:t>
            </a:r>
            <a:r>
              <a:rPr lang="en-US" sz="1800" dirty="0">
                <a:solidFill>
                  <a:schemeClr val="tx1"/>
                </a:solidFill>
              </a:rPr>
              <a:t> </a:t>
            </a:r>
            <a:r>
              <a:rPr lang="en-US" sz="1800" dirty="0" err="1">
                <a:solidFill>
                  <a:schemeClr val="tx1"/>
                </a:solidFill>
              </a:rPr>
              <a:t>bei</a:t>
            </a:r>
            <a:r>
              <a:rPr lang="en-US" sz="1800" dirty="0">
                <a:solidFill>
                  <a:schemeClr val="tx1"/>
                </a:solidFill>
              </a:rPr>
              <a:t> 520µm)</a:t>
            </a:r>
            <a:endParaRPr sz="1800" b="0" i="0" u="none" strike="noStrike" cap="none" dirty="0">
              <a:solidFill>
                <a:schemeClr val="tx1"/>
              </a:solidFill>
              <a:latin typeface="Arial"/>
              <a:ea typeface="Arial"/>
              <a:cs typeface="Arial"/>
              <a:sym typeface="Arial"/>
            </a:endParaRPr>
          </a:p>
        </p:txBody>
      </p:sp>
      <p:sp>
        <p:nvSpPr>
          <p:cNvPr id="3" name="Google Shape;583;p22">
            <a:extLst>
              <a:ext uri="{FF2B5EF4-FFF2-40B4-BE49-F238E27FC236}">
                <a16:creationId xmlns:a16="http://schemas.microsoft.com/office/drawing/2014/main" id="{38A9B7DD-68DB-56C1-AD5C-9CA36750F6E1}"/>
              </a:ext>
            </a:extLst>
          </p:cNvPr>
          <p:cNvSpPr/>
          <p:nvPr/>
        </p:nvSpPr>
        <p:spPr>
          <a:xfrm>
            <a:off x="2133600" y="4953000"/>
            <a:ext cx="4724400" cy="914400"/>
          </a:xfrm>
          <a:prstGeom prst="frame">
            <a:avLst>
              <a:gd name="adj1" fmla="val 21920"/>
            </a:avLst>
          </a:prstGeom>
          <a:solidFill>
            <a:srgbClr val="9999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sp>
        <p:nvSpPr>
          <p:cNvPr id="845" name="Google Shape;845;p34"/>
          <p:cNvSpPr/>
          <p:nvPr/>
        </p:nvSpPr>
        <p:spPr>
          <a:xfrm>
            <a:off x="2362200" y="4572000"/>
            <a:ext cx="6858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846" name="Google Shape;846;p34"/>
          <p:cNvSpPr/>
          <p:nvPr/>
        </p:nvSpPr>
        <p:spPr>
          <a:xfrm>
            <a:off x="3733800" y="5257800"/>
            <a:ext cx="10668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847" name="Google Shape;847;p34"/>
          <p:cNvSpPr/>
          <p:nvPr/>
        </p:nvSpPr>
        <p:spPr>
          <a:xfrm>
            <a:off x="5334000" y="3733800"/>
            <a:ext cx="1371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848" name="Google Shape;848;p34"/>
          <p:cNvSpPr/>
          <p:nvPr/>
        </p:nvSpPr>
        <p:spPr>
          <a:xfrm>
            <a:off x="5715000" y="3352800"/>
            <a:ext cx="1371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849" name="Google Shape;849;p34"/>
          <p:cNvSpPr/>
          <p:nvPr/>
        </p:nvSpPr>
        <p:spPr>
          <a:xfrm>
            <a:off x="3886200" y="2590800"/>
            <a:ext cx="19050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850" name="Google Shape;850;p34"/>
          <p:cNvSpPr/>
          <p:nvPr/>
        </p:nvSpPr>
        <p:spPr>
          <a:xfrm>
            <a:off x="6553200" y="2590800"/>
            <a:ext cx="5334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851" name="Google Shape;851;p34"/>
          <p:cNvSpPr/>
          <p:nvPr/>
        </p:nvSpPr>
        <p:spPr>
          <a:xfrm>
            <a:off x="5791200" y="1828800"/>
            <a:ext cx="24384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852" name="Google Shape;852;p34"/>
          <p:cNvSpPr/>
          <p:nvPr/>
        </p:nvSpPr>
        <p:spPr>
          <a:xfrm>
            <a:off x="990600" y="2209800"/>
            <a:ext cx="25908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853" name="Google Shape;853;p34"/>
          <p:cNvSpPr/>
          <p:nvPr/>
        </p:nvSpPr>
        <p:spPr>
          <a:xfrm>
            <a:off x="5715000" y="2209800"/>
            <a:ext cx="2514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854" name="Google Shape;854;p34"/>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855" name="Google Shape;855;p34"/>
          <p:cNvSpPr/>
          <p:nvPr/>
        </p:nvSpPr>
        <p:spPr>
          <a:xfrm>
            <a:off x="2971800" y="1295400"/>
            <a:ext cx="19812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856" name="Google Shape;856;p34"/>
          <p:cNvSpPr/>
          <p:nvPr/>
        </p:nvSpPr>
        <p:spPr>
          <a:xfrm>
            <a:off x="7315200" y="1295400"/>
            <a:ext cx="2286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857" name="Google Shape;857;p34"/>
          <p:cNvSpPr/>
          <p:nvPr/>
        </p:nvSpPr>
        <p:spPr>
          <a:xfrm>
            <a:off x="7848600" y="1295400"/>
            <a:ext cx="3048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858" name="Google Shape;858;p34"/>
          <p:cNvSpPr txBox="1">
            <a:spLocks noGrp="1"/>
          </p:cNvSpPr>
          <p:nvPr>
            <p:ph type="body" idx="4294967295"/>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dirty="0" err="1">
                <a:solidFill>
                  <a:srgbClr val="B2B2B2"/>
                </a:solidFill>
              </a:rPr>
              <a:t>Basierend</a:t>
            </a:r>
            <a:r>
              <a:rPr lang="en-US" sz="1200" dirty="0">
                <a:solidFill>
                  <a:srgbClr val="B2B2B2"/>
                </a:solidFill>
              </a:rPr>
              <a:t> auf dem </a:t>
            </a:r>
            <a:r>
              <a:rPr lang="en-US" sz="1200" i="1" dirty="0">
                <a:solidFill>
                  <a:srgbClr val="B2B2B2"/>
                </a:solidFill>
              </a:rPr>
              <a:t>Imbert-Fick-</a:t>
            </a:r>
            <a:r>
              <a:rPr lang="en-US" sz="1200" i="1" dirty="0" err="1">
                <a:solidFill>
                  <a:srgbClr val="B2B2B2"/>
                </a:solidFill>
              </a:rPr>
              <a:t>Prinzip</a:t>
            </a:r>
            <a:r>
              <a:rPr lang="en-US" sz="1200" dirty="0">
                <a:solidFill>
                  <a:srgbClr val="B2B2B2"/>
                </a:solidFill>
              </a:rPr>
              <a:t>: </a:t>
            </a:r>
            <a:r>
              <a:rPr lang="en-US" sz="1200" b="1" dirty="0">
                <a:solidFill>
                  <a:srgbClr val="B2B2B2"/>
                </a:solidFill>
              </a:rPr>
              <a:t>P = F / A</a:t>
            </a:r>
            <a:endParaRPr dirty="0"/>
          </a:p>
          <a:p>
            <a:pPr marL="692150" lvl="1" indent="-347663" algn="l" rtl="0">
              <a:lnSpc>
                <a:spcPct val="90000"/>
              </a:lnSpc>
              <a:spcBef>
                <a:spcPts val="240"/>
              </a:spcBef>
              <a:spcAft>
                <a:spcPts val="0"/>
              </a:spcAft>
              <a:buSzPts val="840"/>
              <a:buChar char="●"/>
            </a:pPr>
            <a:r>
              <a:rPr lang="en-US" sz="1200" dirty="0">
                <a:solidFill>
                  <a:srgbClr val="B2B2B2"/>
                </a:solidFill>
              </a:rPr>
              <a:t>Der Druck </a:t>
            </a:r>
            <a:r>
              <a:rPr lang="en-US" sz="1200" dirty="0" err="1">
                <a:solidFill>
                  <a:srgbClr val="B2B2B2"/>
                </a:solidFill>
              </a:rPr>
              <a:t>im</a:t>
            </a:r>
            <a:r>
              <a:rPr lang="en-US" sz="1200" dirty="0">
                <a:solidFill>
                  <a:srgbClr val="B2B2B2"/>
                </a:solidFill>
              </a:rPr>
              <a:t> </a:t>
            </a:r>
            <a:r>
              <a:rPr lang="en-US" sz="1200" dirty="0" err="1">
                <a:solidFill>
                  <a:srgbClr val="B2B2B2"/>
                </a:solidFill>
              </a:rPr>
              <a:t>Inneren</a:t>
            </a:r>
            <a:r>
              <a:rPr lang="en-US" sz="1200" dirty="0">
                <a:solidFill>
                  <a:srgbClr val="B2B2B2"/>
                </a:solidFill>
              </a:rPr>
              <a:t> </a:t>
            </a:r>
            <a:r>
              <a:rPr lang="en-US" sz="1200" dirty="0" err="1">
                <a:solidFill>
                  <a:srgbClr val="B2B2B2"/>
                </a:solidFill>
              </a:rPr>
              <a:t>einer</a:t>
            </a:r>
            <a:r>
              <a:rPr lang="en-US" sz="1200" dirty="0">
                <a:solidFill>
                  <a:srgbClr val="B2B2B2"/>
                </a:solidFill>
              </a:rPr>
              <a:t> Kugel </a:t>
            </a:r>
            <a:r>
              <a:rPr lang="en-US" sz="1200" dirty="0" err="1">
                <a:solidFill>
                  <a:srgbClr val="B2B2B2"/>
                </a:solidFill>
              </a:rPr>
              <a:t>entspricht</a:t>
            </a:r>
            <a:r>
              <a:rPr lang="en-US" sz="1200" dirty="0">
                <a:solidFill>
                  <a:srgbClr val="B2B2B2"/>
                </a:solidFill>
              </a:rPr>
              <a:t> der Kraft, die </a:t>
            </a:r>
            <a:r>
              <a:rPr lang="en-US" sz="1200" dirty="0" err="1">
                <a:solidFill>
                  <a:srgbClr val="B2B2B2"/>
                </a:solidFill>
              </a:rPr>
              <a:t>erforderlich</a:t>
            </a:r>
            <a:r>
              <a:rPr lang="en-US" sz="1200" dirty="0">
                <a:solidFill>
                  <a:srgbClr val="B2B2B2"/>
                </a:solidFill>
              </a:rPr>
              <a:t> </a:t>
            </a:r>
            <a:r>
              <a:rPr lang="en-US" sz="1200" dirty="0" err="1">
                <a:solidFill>
                  <a:srgbClr val="B2B2B2"/>
                </a:solidFill>
              </a:rPr>
              <a:t>ist</a:t>
            </a:r>
            <a:r>
              <a:rPr lang="en-US" sz="1200" dirty="0">
                <a:solidFill>
                  <a:srgbClr val="B2B2B2"/>
                </a:solidFill>
              </a:rPr>
              <a:t>, um </a:t>
            </a:r>
            <a:r>
              <a:rPr lang="en-US" sz="1200" dirty="0" err="1">
                <a:solidFill>
                  <a:srgbClr val="B2B2B2"/>
                </a:solidFill>
              </a:rPr>
              <a:t>ihre</a:t>
            </a:r>
            <a:r>
              <a:rPr lang="en-US" sz="1200" dirty="0">
                <a:solidFill>
                  <a:srgbClr val="B2B2B2"/>
                </a:solidFill>
              </a:rPr>
              <a:t> </a:t>
            </a:r>
            <a:r>
              <a:rPr lang="en-US" sz="1200" dirty="0" err="1">
                <a:solidFill>
                  <a:srgbClr val="B2B2B2"/>
                </a:solidFill>
              </a:rPr>
              <a:t>Oberfläche</a:t>
            </a:r>
            <a:r>
              <a:rPr lang="en-US" sz="1200" dirty="0">
                <a:solidFill>
                  <a:srgbClr val="B2B2B2"/>
                </a:solidFill>
              </a:rPr>
              <a:t> </a:t>
            </a:r>
            <a:r>
              <a:rPr lang="en-US" sz="1200" dirty="0" err="1">
                <a:solidFill>
                  <a:srgbClr val="B2B2B2"/>
                </a:solidFill>
              </a:rPr>
              <a:t>abzuflachen</a:t>
            </a:r>
            <a:r>
              <a:rPr lang="en-US" sz="1200" dirty="0">
                <a:solidFill>
                  <a:srgbClr val="B2B2B2"/>
                </a:solidFill>
              </a:rPr>
              <a:t>, </a:t>
            </a:r>
            <a:r>
              <a:rPr lang="en-US" sz="1200" dirty="0" err="1">
                <a:solidFill>
                  <a:srgbClr val="B2B2B2"/>
                </a:solidFill>
              </a:rPr>
              <a:t>geteilt</a:t>
            </a:r>
            <a:r>
              <a:rPr lang="en-US" sz="1200" dirty="0">
                <a:solidFill>
                  <a:srgbClr val="B2B2B2"/>
                </a:solidFill>
              </a:rPr>
              <a:t> </a:t>
            </a:r>
            <a:r>
              <a:rPr lang="en-US" sz="1200" dirty="0" err="1">
                <a:solidFill>
                  <a:srgbClr val="B2B2B2"/>
                </a:solidFill>
              </a:rPr>
              <a:t>durch</a:t>
            </a:r>
            <a:r>
              <a:rPr lang="en-US" sz="1200" dirty="0">
                <a:solidFill>
                  <a:srgbClr val="B2B2B2"/>
                </a:solidFill>
              </a:rPr>
              <a:t> die </a:t>
            </a:r>
            <a:r>
              <a:rPr lang="en-US" sz="1200" dirty="0" err="1">
                <a:solidFill>
                  <a:srgbClr val="B2B2B2"/>
                </a:solidFill>
              </a:rPr>
              <a:t>Fläche</a:t>
            </a:r>
            <a:r>
              <a:rPr lang="en-US" sz="1200" dirty="0">
                <a:solidFill>
                  <a:srgbClr val="B2B2B2"/>
                </a:solidFill>
              </a:rPr>
              <a:t> der </a:t>
            </a:r>
            <a:r>
              <a:rPr lang="en-US" sz="1200" dirty="0" err="1">
                <a:solidFill>
                  <a:srgbClr val="B2B2B2"/>
                </a:solidFill>
              </a:rPr>
              <a:t>Abflachung</a:t>
            </a:r>
            <a:endParaRPr dirty="0"/>
          </a:p>
          <a:p>
            <a:pPr marL="692150" lvl="1" indent="-347663" algn="l" rtl="0">
              <a:lnSpc>
                <a:spcPct val="90000"/>
              </a:lnSpc>
              <a:spcBef>
                <a:spcPts val="240"/>
              </a:spcBef>
              <a:spcAft>
                <a:spcPts val="0"/>
              </a:spcAft>
              <a:buSzPts val="840"/>
              <a:buChar char="●"/>
            </a:pPr>
            <a:r>
              <a:rPr lang="en-US" sz="1200" dirty="0">
                <a:solidFill>
                  <a:srgbClr val="B2B2B2"/>
                </a:solidFill>
              </a:rPr>
              <a:t>Es </a:t>
            </a:r>
            <a:r>
              <a:rPr lang="en-US" sz="1200" dirty="0" err="1">
                <a:solidFill>
                  <a:srgbClr val="B2B2B2"/>
                </a:solidFill>
              </a:rPr>
              <a:t>wird</a:t>
            </a:r>
            <a:r>
              <a:rPr lang="en-US" sz="1200" dirty="0">
                <a:solidFill>
                  <a:srgbClr val="B2B2B2"/>
                </a:solidFill>
              </a:rPr>
              <a:t> </a:t>
            </a:r>
            <a:r>
              <a:rPr lang="en-US" sz="1200" dirty="0" err="1">
                <a:solidFill>
                  <a:srgbClr val="B2B2B2"/>
                </a:solidFill>
              </a:rPr>
              <a:t>angenommen</a:t>
            </a:r>
            <a:r>
              <a:rPr lang="en-US" sz="1200" dirty="0">
                <a:solidFill>
                  <a:srgbClr val="B2B2B2"/>
                </a:solidFill>
              </a:rPr>
              <a:t>, </a:t>
            </a:r>
            <a:r>
              <a:rPr lang="en-US" sz="1200" dirty="0" err="1">
                <a:solidFill>
                  <a:srgbClr val="B2B2B2"/>
                </a:solidFill>
              </a:rPr>
              <a:t>dass</a:t>
            </a:r>
            <a:r>
              <a:rPr lang="en-US" sz="1200" dirty="0">
                <a:solidFill>
                  <a:srgbClr val="B2B2B2"/>
                </a:solidFill>
              </a:rPr>
              <a:t> die </a:t>
            </a:r>
            <a:r>
              <a:rPr lang="en-US" sz="1200" dirty="0" err="1">
                <a:solidFill>
                  <a:srgbClr val="B2B2B2"/>
                </a:solidFill>
              </a:rPr>
              <a:t>Oberfläche</a:t>
            </a:r>
            <a:r>
              <a:rPr lang="en-US" sz="1200" dirty="0">
                <a:solidFill>
                  <a:srgbClr val="B2B2B2"/>
                </a:solidFill>
              </a:rPr>
              <a:t> </a:t>
            </a:r>
            <a:r>
              <a:rPr lang="en-US" sz="1200" dirty="0" err="1">
                <a:solidFill>
                  <a:srgbClr val="B2B2B2"/>
                </a:solidFill>
              </a:rPr>
              <a:t>unendlich</a:t>
            </a:r>
            <a:r>
              <a:rPr lang="en-US" sz="1200" dirty="0">
                <a:solidFill>
                  <a:srgbClr val="B2B2B2"/>
                </a:solidFill>
              </a:rPr>
              <a:t> </a:t>
            </a:r>
            <a:r>
              <a:rPr lang="en-US" sz="1200" dirty="0" err="1">
                <a:solidFill>
                  <a:srgbClr val="B2B2B2"/>
                </a:solidFill>
              </a:rPr>
              <a:t>dünn</a:t>
            </a:r>
            <a:r>
              <a:rPr lang="en-US" sz="1200" dirty="0">
                <a:solidFill>
                  <a:srgbClr val="B2B2B2"/>
                </a:solidFill>
              </a:rPr>
              <a:t> und </a:t>
            </a:r>
            <a:r>
              <a:rPr lang="en-US" sz="1200" dirty="0" err="1">
                <a:solidFill>
                  <a:srgbClr val="B2B2B2"/>
                </a:solidFill>
              </a:rPr>
              <a:t>trocken</a:t>
            </a:r>
            <a:r>
              <a:rPr lang="en-US" sz="1200" dirty="0">
                <a:solidFill>
                  <a:srgbClr val="B2B2B2"/>
                </a:solidFill>
              </a:rPr>
              <a:t> </a:t>
            </a:r>
            <a:r>
              <a:rPr lang="en-US" sz="1200" dirty="0" err="1">
                <a:solidFill>
                  <a:srgbClr val="B2B2B2"/>
                </a:solidFill>
              </a:rPr>
              <a:t>ist</a:t>
            </a:r>
            <a:r>
              <a:rPr lang="en-US" sz="1200" dirty="0">
                <a:solidFill>
                  <a:srgbClr val="B2B2B2"/>
                </a:solidFill>
              </a:rPr>
              <a:t> (die </a:t>
            </a:r>
            <a:r>
              <a:rPr lang="en-US" sz="1200" dirty="0" err="1">
                <a:solidFill>
                  <a:srgbClr val="B2B2B2"/>
                </a:solidFill>
              </a:rPr>
              <a:t>Hornhaut</a:t>
            </a:r>
            <a:r>
              <a:rPr lang="en-US" sz="1200" dirty="0">
                <a:solidFill>
                  <a:srgbClr val="B2B2B2"/>
                </a:solidFill>
              </a:rPr>
              <a:t> </a:t>
            </a:r>
            <a:r>
              <a:rPr lang="en-US" sz="1200" dirty="0" err="1">
                <a:solidFill>
                  <a:srgbClr val="B2B2B2"/>
                </a:solidFill>
              </a:rPr>
              <a:t>ist</a:t>
            </a:r>
            <a:r>
              <a:rPr lang="en-US" sz="1200" dirty="0">
                <a:solidFill>
                  <a:srgbClr val="B2B2B2"/>
                </a:solidFill>
              </a:rPr>
              <a:t> </a:t>
            </a:r>
            <a:r>
              <a:rPr lang="en-US" sz="1200" dirty="0" err="1">
                <a:solidFill>
                  <a:srgbClr val="B2B2B2"/>
                </a:solidFill>
              </a:rPr>
              <a:t>offensichtlich</a:t>
            </a:r>
            <a:r>
              <a:rPr lang="en-US" sz="1200" dirty="0">
                <a:solidFill>
                  <a:srgbClr val="B2B2B2"/>
                </a:solidFill>
              </a:rPr>
              <a:t> </a:t>
            </a:r>
            <a:r>
              <a:rPr lang="en-US" sz="1200" dirty="0" err="1">
                <a:solidFill>
                  <a:srgbClr val="B2B2B2"/>
                </a:solidFill>
              </a:rPr>
              <a:t>beides</a:t>
            </a:r>
            <a:r>
              <a:rPr lang="en-US" sz="1200" dirty="0">
                <a:solidFill>
                  <a:srgbClr val="B2B2B2"/>
                </a:solidFill>
              </a:rPr>
              <a:t> nicht)</a:t>
            </a:r>
            <a:endParaRPr dirty="0"/>
          </a:p>
          <a:p>
            <a:pPr marL="987425" lvl="2" indent="-293688" algn="l" rtl="0">
              <a:lnSpc>
                <a:spcPct val="90000"/>
              </a:lnSpc>
              <a:spcBef>
                <a:spcPts val="240"/>
              </a:spcBef>
              <a:spcAft>
                <a:spcPts val="0"/>
              </a:spcAft>
              <a:buSzPts val="840"/>
              <a:buChar char="●"/>
            </a:pPr>
            <a:r>
              <a:rPr lang="en-US" sz="1200" dirty="0">
                <a:solidFill>
                  <a:srgbClr val="B2B2B2"/>
                </a:solidFill>
              </a:rPr>
              <a:t>K-Dicke  </a:t>
            </a:r>
            <a:r>
              <a:rPr lang="en-US" sz="1200" dirty="0" err="1">
                <a:solidFill>
                  <a:srgbClr val="B2B2B2"/>
                </a:solidFill>
              </a:rPr>
              <a:t>widersteht</a:t>
            </a:r>
            <a:r>
              <a:rPr lang="en-US" sz="1200" dirty="0">
                <a:solidFill>
                  <a:srgbClr val="B2B2B2"/>
                </a:solidFill>
              </a:rPr>
              <a:t> der </a:t>
            </a:r>
            <a:r>
              <a:rPr lang="en-US" sz="1200" dirty="0" err="1">
                <a:solidFill>
                  <a:srgbClr val="B2B2B2"/>
                </a:solidFill>
              </a:rPr>
              <a:t>Abflachung</a:t>
            </a:r>
            <a:r>
              <a:rPr lang="en-US" sz="1200" dirty="0">
                <a:solidFill>
                  <a:srgbClr val="B2B2B2"/>
                </a:solidFill>
              </a:rPr>
              <a:t>  </a:t>
            </a:r>
            <a:r>
              <a:rPr lang="en-US" sz="1200" i="1" dirty="0" err="1">
                <a:solidFill>
                  <a:srgbClr val="B2B2B2"/>
                </a:solidFill>
              </a:rPr>
              <a:t>erhöht</a:t>
            </a:r>
            <a:r>
              <a:rPr lang="en-US" sz="1200" i="1" dirty="0">
                <a:solidFill>
                  <a:srgbClr val="B2B2B2"/>
                </a:solidFill>
              </a:rPr>
              <a:t> </a:t>
            </a:r>
            <a:r>
              <a:rPr lang="en-US" sz="1200" dirty="0">
                <a:solidFill>
                  <a:srgbClr val="B2B2B2"/>
                </a:solidFill>
              </a:rPr>
              <a:t>den </a:t>
            </a:r>
            <a:r>
              <a:rPr lang="en-US" sz="1200" dirty="0" err="1">
                <a:solidFill>
                  <a:srgbClr val="B2B2B2"/>
                </a:solidFill>
              </a:rPr>
              <a:t>gemessenen</a:t>
            </a:r>
            <a:r>
              <a:rPr lang="en-US" sz="1200" dirty="0">
                <a:solidFill>
                  <a:srgbClr val="B2B2B2"/>
                </a:solidFill>
              </a:rPr>
              <a:t> </a:t>
            </a:r>
            <a:r>
              <a:rPr lang="en-US" sz="1200" dirty="0" err="1">
                <a:solidFill>
                  <a:srgbClr val="B2B2B2"/>
                </a:solidFill>
              </a:rPr>
              <a:t>Augeninnendruck</a:t>
            </a:r>
            <a:endParaRPr dirty="0"/>
          </a:p>
          <a:p>
            <a:pPr marL="987425" lvl="2" indent="-293688" algn="l" rtl="0">
              <a:lnSpc>
                <a:spcPct val="90000"/>
              </a:lnSpc>
              <a:spcBef>
                <a:spcPts val="240"/>
              </a:spcBef>
              <a:spcAft>
                <a:spcPts val="0"/>
              </a:spcAft>
              <a:buSzPts val="840"/>
              <a:buChar char="●"/>
            </a:pPr>
            <a:r>
              <a:rPr lang="en-US" sz="1200" dirty="0" err="1">
                <a:solidFill>
                  <a:srgbClr val="B2B2B2"/>
                </a:solidFill>
              </a:rPr>
              <a:t>Tränenfilm</a:t>
            </a:r>
            <a:r>
              <a:rPr lang="en-US" sz="1200" dirty="0">
                <a:solidFill>
                  <a:srgbClr val="B2B2B2"/>
                </a:solidFill>
              </a:rPr>
              <a:t> 🡪 </a:t>
            </a:r>
            <a:r>
              <a:rPr lang="en-US" sz="1200" dirty="0" err="1">
                <a:solidFill>
                  <a:srgbClr val="B2B2B2"/>
                </a:solidFill>
              </a:rPr>
              <a:t>Kapillarwirkung</a:t>
            </a:r>
            <a:r>
              <a:rPr lang="en-US" sz="1200" dirty="0">
                <a:solidFill>
                  <a:srgbClr val="B2B2B2"/>
                </a:solidFill>
              </a:rPr>
              <a:t> 🡪 </a:t>
            </a:r>
            <a:r>
              <a:rPr lang="en-US" sz="1200" i="1" dirty="0" err="1">
                <a:solidFill>
                  <a:srgbClr val="B2B2B2"/>
                </a:solidFill>
              </a:rPr>
              <a:t>senkt</a:t>
            </a:r>
            <a:r>
              <a:rPr lang="en-US" sz="1200" i="1" dirty="0">
                <a:solidFill>
                  <a:srgbClr val="B2B2B2"/>
                </a:solidFill>
              </a:rPr>
              <a:t> </a:t>
            </a:r>
            <a:r>
              <a:rPr lang="en-US" sz="1200" dirty="0">
                <a:solidFill>
                  <a:srgbClr val="B2B2B2"/>
                </a:solidFill>
              </a:rPr>
              <a:t>den </a:t>
            </a:r>
            <a:r>
              <a:rPr lang="en-US" sz="1200" dirty="0" err="1">
                <a:solidFill>
                  <a:srgbClr val="B2B2B2"/>
                </a:solidFill>
              </a:rPr>
              <a:t>gemessenen</a:t>
            </a:r>
            <a:r>
              <a:rPr lang="en-US" sz="1200" dirty="0">
                <a:solidFill>
                  <a:srgbClr val="B2B2B2"/>
                </a:solidFill>
              </a:rPr>
              <a:t> </a:t>
            </a:r>
            <a:r>
              <a:rPr lang="en-US" sz="1200" dirty="0" err="1">
                <a:solidFill>
                  <a:srgbClr val="B2B2B2"/>
                </a:solidFill>
              </a:rPr>
              <a:t>Augeninnendruck</a:t>
            </a:r>
            <a:endParaRPr dirty="0">
              <a:solidFill>
                <a:srgbClr val="B2B2B2"/>
              </a:solidFill>
            </a:endParaRPr>
          </a:p>
          <a:p>
            <a:pPr marL="692150" lvl="1" indent="-347663" algn="l" rtl="0">
              <a:lnSpc>
                <a:spcPct val="90000"/>
              </a:lnSpc>
              <a:spcBef>
                <a:spcPts val="240"/>
              </a:spcBef>
              <a:spcAft>
                <a:spcPts val="0"/>
              </a:spcAft>
              <a:buSzPts val="840"/>
              <a:buChar char="●"/>
            </a:pPr>
            <a:r>
              <a:rPr lang="en-US" sz="1200" dirty="0">
                <a:solidFill>
                  <a:srgbClr val="B2B2B2"/>
                </a:solidFill>
              </a:rPr>
              <a:t>Goldmann </a:t>
            </a:r>
            <a:r>
              <a:rPr lang="en-US" sz="1200" dirty="0" err="1">
                <a:solidFill>
                  <a:srgbClr val="B2B2B2"/>
                </a:solidFill>
              </a:rPr>
              <a:t>erkannte</a:t>
            </a:r>
            <a:r>
              <a:rPr lang="en-US" sz="1200" dirty="0">
                <a:solidFill>
                  <a:srgbClr val="B2B2B2"/>
                </a:solidFill>
              </a:rPr>
              <a:t>, </a:t>
            </a:r>
            <a:r>
              <a:rPr lang="en-US" sz="1200" dirty="0" err="1">
                <a:solidFill>
                  <a:srgbClr val="B2B2B2"/>
                </a:solidFill>
              </a:rPr>
              <a:t>dass</a:t>
            </a:r>
            <a:r>
              <a:rPr lang="en-US" sz="1200" dirty="0">
                <a:solidFill>
                  <a:srgbClr val="B2B2B2"/>
                </a:solidFill>
              </a:rPr>
              <a:t> </a:t>
            </a:r>
            <a:r>
              <a:rPr lang="en-US" sz="1200" dirty="0" err="1">
                <a:solidFill>
                  <a:srgbClr val="B2B2B2"/>
                </a:solidFill>
              </a:rPr>
              <a:t>sich</a:t>
            </a:r>
            <a:r>
              <a:rPr lang="en-US" sz="1200" dirty="0">
                <a:solidFill>
                  <a:srgbClr val="B2B2B2"/>
                </a:solidFill>
              </a:rPr>
              <a:t> </a:t>
            </a:r>
            <a:r>
              <a:rPr lang="en-US" sz="1200" dirty="0" err="1">
                <a:solidFill>
                  <a:srgbClr val="B2B2B2"/>
                </a:solidFill>
              </a:rPr>
              <a:t>bei</a:t>
            </a:r>
            <a:r>
              <a:rPr lang="en-US" sz="1200" dirty="0">
                <a:solidFill>
                  <a:srgbClr val="B2B2B2"/>
                </a:solidFill>
              </a:rPr>
              <a:t> </a:t>
            </a:r>
            <a:r>
              <a:rPr lang="en-US" sz="1200" dirty="0" err="1">
                <a:solidFill>
                  <a:srgbClr val="B2B2B2"/>
                </a:solidFill>
              </a:rPr>
              <a:t>einer</a:t>
            </a:r>
            <a:r>
              <a:rPr lang="en-US" sz="1200" dirty="0">
                <a:solidFill>
                  <a:srgbClr val="B2B2B2"/>
                </a:solidFill>
              </a:rPr>
              <a:t> </a:t>
            </a:r>
            <a:r>
              <a:rPr lang="en-US" sz="1200" dirty="0" err="1">
                <a:solidFill>
                  <a:srgbClr val="B2B2B2"/>
                </a:solidFill>
              </a:rPr>
              <a:t>durch</a:t>
            </a:r>
            <a:r>
              <a:rPr lang="en-US" sz="1200" dirty="0">
                <a:solidFill>
                  <a:srgbClr val="B2B2B2"/>
                </a:solidFill>
              </a:rPr>
              <a:t> das </a:t>
            </a:r>
            <a:r>
              <a:rPr lang="en-US" sz="1200" dirty="0" err="1">
                <a:solidFill>
                  <a:srgbClr val="B2B2B2"/>
                </a:solidFill>
              </a:rPr>
              <a:t>Gerät</a:t>
            </a:r>
            <a:r>
              <a:rPr lang="en-US" sz="1200" dirty="0">
                <a:solidFill>
                  <a:srgbClr val="B2B2B2"/>
                </a:solidFill>
              </a:rPr>
              <a:t> </a:t>
            </a:r>
            <a:r>
              <a:rPr lang="en-US" sz="1200" dirty="0" err="1">
                <a:solidFill>
                  <a:srgbClr val="B2B2B2"/>
                </a:solidFill>
              </a:rPr>
              <a:t>abgeflachten</a:t>
            </a:r>
            <a:r>
              <a:rPr lang="en-US" sz="1200" dirty="0">
                <a:solidFill>
                  <a:srgbClr val="B2B2B2"/>
                </a:solidFill>
              </a:rPr>
              <a:t> </a:t>
            </a:r>
            <a:r>
              <a:rPr lang="en-US" sz="1200" dirty="0" err="1">
                <a:solidFill>
                  <a:srgbClr val="B2B2B2"/>
                </a:solidFill>
              </a:rPr>
              <a:t>Fläche</a:t>
            </a:r>
            <a:r>
              <a:rPr lang="en-US" sz="1200" dirty="0">
                <a:solidFill>
                  <a:srgbClr val="B2B2B2"/>
                </a:solidFill>
              </a:rPr>
              <a:t> von 3,06 mm</a:t>
            </a:r>
            <a:r>
              <a:rPr lang="en-US" sz="1200" baseline="30000" dirty="0">
                <a:solidFill>
                  <a:srgbClr val="B2B2B2"/>
                </a:solidFill>
              </a:rPr>
              <a:t>2</a:t>
            </a:r>
            <a:r>
              <a:rPr lang="en-US" sz="1200" dirty="0">
                <a:solidFill>
                  <a:srgbClr val="B2B2B2"/>
                </a:solidFill>
              </a:rPr>
              <a:t> , die </a:t>
            </a:r>
            <a:r>
              <a:rPr lang="en-US" sz="1200" dirty="0" err="1">
                <a:solidFill>
                  <a:srgbClr val="B2B2B2"/>
                </a:solidFill>
              </a:rPr>
              <a:t>Kapillarattraktion</a:t>
            </a:r>
            <a:r>
              <a:rPr lang="en-US" sz="1200" dirty="0">
                <a:solidFill>
                  <a:srgbClr val="B2B2B2"/>
                </a:solidFill>
              </a:rPr>
              <a:t> und die </a:t>
            </a:r>
            <a:r>
              <a:rPr lang="en-US" sz="1200" dirty="0" err="1">
                <a:solidFill>
                  <a:srgbClr val="B2B2B2"/>
                </a:solidFill>
              </a:rPr>
              <a:t>Hornhautdicke</a:t>
            </a:r>
            <a:r>
              <a:rPr lang="en-US" sz="1200" dirty="0">
                <a:solidFill>
                  <a:srgbClr val="B2B2B2"/>
                </a:solidFill>
              </a:rPr>
              <a:t> </a:t>
            </a:r>
            <a:r>
              <a:rPr lang="en-US" sz="1200" dirty="0" err="1">
                <a:solidFill>
                  <a:srgbClr val="B2B2B2"/>
                </a:solidFill>
              </a:rPr>
              <a:t>gegenseitig</a:t>
            </a:r>
            <a:r>
              <a:rPr lang="en-US" sz="1200" dirty="0">
                <a:solidFill>
                  <a:srgbClr val="B2B2B2"/>
                </a:solidFill>
              </a:rPr>
              <a:t> </a:t>
            </a:r>
            <a:r>
              <a:rPr lang="en-US" sz="1200" dirty="0" err="1">
                <a:solidFill>
                  <a:srgbClr val="B2B2B2"/>
                </a:solidFill>
              </a:rPr>
              <a:t>aufheben</a:t>
            </a:r>
            <a:r>
              <a:rPr lang="en-US" sz="1200" dirty="0">
                <a:solidFill>
                  <a:srgbClr val="B2B2B2"/>
                </a:solidFill>
              </a:rPr>
              <a:t> </a:t>
            </a:r>
            <a:r>
              <a:rPr lang="en-US" sz="1200" dirty="0" err="1">
                <a:solidFill>
                  <a:srgbClr val="B2B2B2"/>
                </a:solidFill>
              </a:rPr>
              <a:t>würden</a:t>
            </a:r>
            <a:r>
              <a:rPr lang="en-US" sz="1200" dirty="0">
                <a:solidFill>
                  <a:srgbClr val="B2B2B2"/>
                </a:solidFill>
              </a:rPr>
              <a:t> (</a:t>
            </a:r>
            <a:r>
              <a:rPr lang="en-US" sz="1200" dirty="0" err="1">
                <a:solidFill>
                  <a:srgbClr val="B2B2B2"/>
                </a:solidFill>
              </a:rPr>
              <a:t>unter</a:t>
            </a:r>
            <a:r>
              <a:rPr lang="en-US" sz="1200" dirty="0">
                <a:solidFill>
                  <a:srgbClr val="B2B2B2"/>
                </a:solidFill>
              </a:rPr>
              <a:t> der </a:t>
            </a:r>
            <a:r>
              <a:rPr lang="en-US" sz="1200" dirty="0" err="1">
                <a:solidFill>
                  <a:srgbClr val="B2B2B2"/>
                </a:solidFill>
              </a:rPr>
              <a:t>Annahme</a:t>
            </a:r>
            <a:r>
              <a:rPr lang="en-US" sz="1200" dirty="0">
                <a:solidFill>
                  <a:srgbClr val="B2B2B2"/>
                </a:solidFill>
              </a:rPr>
              <a:t>, </a:t>
            </a:r>
            <a:r>
              <a:rPr lang="en-US" sz="1200" dirty="0" err="1">
                <a:solidFill>
                  <a:srgbClr val="B2B2B2"/>
                </a:solidFill>
              </a:rPr>
              <a:t>dass</a:t>
            </a:r>
            <a:r>
              <a:rPr lang="en-US" sz="1200" dirty="0">
                <a:solidFill>
                  <a:srgbClr val="B2B2B2"/>
                </a:solidFill>
              </a:rPr>
              <a:t> die CCT 550 mm </a:t>
            </a:r>
            <a:r>
              <a:rPr lang="en-US" sz="1200" dirty="0" err="1">
                <a:solidFill>
                  <a:srgbClr val="B2B2B2"/>
                </a:solidFill>
              </a:rPr>
              <a:t>beträgt</a:t>
            </a:r>
            <a:r>
              <a:rPr lang="en-US" sz="1200" dirty="0">
                <a:solidFill>
                  <a:srgbClr val="B2B2B2"/>
                </a:solidFill>
              </a:rPr>
              <a:t>)</a:t>
            </a:r>
            <a:endParaRPr dirty="0"/>
          </a:p>
          <a:p>
            <a:pPr marL="987425" lvl="2" indent="-293688" algn="l" rtl="0">
              <a:lnSpc>
                <a:spcPct val="90000"/>
              </a:lnSpc>
              <a:spcBef>
                <a:spcPts val="240"/>
              </a:spcBef>
              <a:spcAft>
                <a:spcPts val="0"/>
              </a:spcAft>
              <a:buSzPts val="840"/>
              <a:buChar char="●"/>
            </a:pPr>
            <a:r>
              <a:rPr lang="en-US" sz="1200" dirty="0">
                <a:solidFill>
                  <a:srgbClr val="B2B2B2"/>
                </a:solidFill>
              </a:rPr>
              <a:t>Goldmann </a:t>
            </a:r>
            <a:r>
              <a:rPr lang="en-US" sz="1200" dirty="0" err="1">
                <a:solidFill>
                  <a:srgbClr val="B2B2B2"/>
                </a:solidFill>
              </a:rPr>
              <a:t>ging</a:t>
            </a:r>
            <a:r>
              <a:rPr lang="en-US" sz="1200" dirty="0">
                <a:solidFill>
                  <a:srgbClr val="B2B2B2"/>
                </a:solidFill>
              </a:rPr>
              <a:t> </a:t>
            </a:r>
            <a:r>
              <a:rPr lang="en-US" sz="1200" dirty="0" err="1">
                <a:solidFill>
                  <a:srgbClr val="B2B2B2"/>
                </a:solidFill>
              </a:rPr>
              <a:t>davon</a:t>
            </a:r>
            <a:r>
              <a:rPr lang="en-US" sz="1200" dirty="0">
                <a:solidFill>
                  <a:srgbClr val="B2B2B2"/>
                </a:solidFill>
              </a:rPr>
              <a:t> </a:t>
            </a:r>
            <a:r>
              <a:rPr lang="en-US" sz="1200" dirty="0" err="1">
                <a:solidFill>
                  <a:srgbClr val="B2B2B2"/>
                </a:solidFill>
              </a:rPr>
              <a:t>aus</a:t>
            </a:r>
            <a:r>
              <a:rPr lang="en-US" sz="1200" dirty="0">
                <a:solidFill>
                  <a:srgbClr val="B2B2B2"/>
                </a:solidFill>
              </a:rPr>
              <a:t>, </a:t>
            </a:r>
            <a:r>
              <a:rPr lang="en-US" sz="1200" dirty="0" err="1">
                <a:solidFill>
                  <a:srgbClr val="B2B2B2"/>
                </a:solidFill>
              </a:rPr>
              <a:t>dass</a:t>
            </a:r>
            <a:r>
              <a:rPr lang="en-US" sz="1200" dirty="0">
                <a:solidFill>
                  <a:srgbClr val="B2B2B2"/>
                </a:solidFill>
              </a:rPr>
              <a:t> die CCT </a:t>
            </a:r>
            <a:r>
              <a:rPr lang="en-US" sz="1200" dirty="0" err="1">
                <a:solidFill>
                  <a:srgbClr val="B2B2B2"/>
                </a:solidFill>
              </a:rPr>
              <a:t>bei</a:t>
            </a:r>
            <a:r>
              <a:rPr lang="en-US" sz="1200" dirty="0">
                <a:solidFill>
                  <a:srgbClr val="B2B2B2"/>
                </a:solidFill>
              </a:rPr>
              <a:t> </a:t>
            </a:r>
            <a:r>
              <a:rPr lang="en-US" sz="1200" dirty="0" err="1">
                <a:solidFill>
                  <a:srgbClr val="B2B2B2"/>
                </a:solidFill>
              </a:rPr>
              <a:t>etwa</a:t>
            </a:r>
            <a:r>
              <a:rPr lang="en-US" sz="1200" dirty="0">
                <a:solidFill>
                  <a:srgbClr val="B2B2B2"/>
                </a:solidFill>
              </a:rPr>
              <a:t> 520 </a:t>
            </a:r>
            <a:r>
              <a:rPr lang="en-US" sz="1200" dirty="0" err="1">
                <a:solidFill>
                  <a:srgbClr val="B2B2B2"/>
                </a:solidFill>
              </a:rPr>
              <a:t>liegt</a:t>
            </a:r>
            <a:r>
              <a:rPr lang="en-US" sz="1200" dirty="0">
                <a:solidFill>
                  <a:srgbClr val="B2B2B2"/>
                </a:solidFill>
              </a:rPr>
              <a:t>, </a:t>
            </a:r>
            <a:r>
              <a:rPr lang="en-US" sz="1200" dirty="0" err="1">
                <a:solidFill>
                  <a:srgbClr val="B2B2B2"/>
                </a:solidFill>
              </a:rPr>
              <a:t>mit</a:t>
            </a:r>
            <a:r>
              <a:rPr lang="en-US" sz="1200" dirty="0">
                <a:solidFill>
                  <a:srgbClr val="B2B2B2"/>
                </a:solidFill>
              </a:rPr>
              <a:t> </a:t>
            </a:r>
            <a:r>
              <a:rPr lang="en-US" sz="1200" dirty="0" err="1">
                <a:solidFill>
                  <a:srgbClr val="B2B2B2"/>
                </a:solidFill>
              </a:rPr>
              <a:t>geringen</a:t>
            </a:r>
            <a:r>
              <a:rPr lang="en-US" sz="1200" dirty="0">
                <a:solidFill>
                  <a:srgbClr val="B2B2B2"/>
                </a:solidFill>
              </a:rPr>
              <a:t> </a:t>
            </a:r>
            <a:r>
              <a:rPr lang="en-US" sz="1200" dirty="0" err="1">
                <a:solidFill>
                  <a:srgbClr val="B2B2B2"/>
                </a:solidFill>
              </a:rPr>
              <a:t>Schwankungen</a:t>
            </a:r>
            <a:endParaRPr lang="en-US" sz="1200" dirty="0">
              <a:solidFill>
                <a:srgbClr val="B2B2B2"/>
              </a:solidFill>
            </a:endParaRPr>
          </a:p>
          <a:p>
            <a:pPr marL="987425" lvl="2" indent="-293688" algn="l" rtl="0">
              <a:lnSpc>
                <a:spcPct val="90000"/>
              </a:lnSpc>
              <a:spcBef>
                <a:spcPts val="240"/>
              </a:spcBef>
              <a:spcAft>
                <a:spcPts val="0"/>
              </a:spcAft>
              <a:buSzPts val="840"/>
              <a:buChar char="●"/>
            </a:pPr>
            <a:endParaRPr lang="en-US" sz="1200" dirty="0">
              <a:solidFill>
                <a:srgbClr val="B2B2B2"/>
              </a:solidFill>
            </a:endParaRPr>
          </a:p>
          <a:p>
            <a:pPr marL="987425" lvl="2" indent="-293688" algn="l" rtl="0">
              <a:lnSpc>
                <a:spcPct val="90000"/>
              </a:lnSpc>
              <a:spcBef>
                <a:spcPts val="240"/>
              </a:spcBef>
              <a:spcAft>
                <a:spcPts val="0"/>
              </a:spcAft>
              <a:buSzPts val="840"/>
              <a:buChar char="●"/>
            </a:pPr>
            <a:endParaRPr lang="en-US" sz="1200" dirty="0">
              <a:solidFill>
                <a:srgbClr val="B2B2B2"/>
              </a:solidFill>
            </a:endParaRPr>
          </a:p>
          <a:p>
            <a:pPr marL="693737" lvl="2" indent="0" algn="l" rtl="0">
              <a:lnSpc>
                <a:spcPct val="90000"/>
              </a:lnSpc>
              <a:spcBef>
                <a:spcPts val="240"/>
              </a:spcBef>
              <a:spcAft>
                <a:spcPts val="0"/>
              </a:spcAft>
              <a:buSzPts val="840"/>
              <a:buNone/>
            </a:pPr>
            <a:endParaRPr lang="en-US" sz="1200" dirty="0">
              <a:solidFill>
                <a:srgbClr val="B2B2B2"/>
              </a:solidFill>
            </a:endParaRPr>
          </a:p>
          <a:p>
            <a:pPr marL="693737" lvl="2" indent="0" algn="l" rtl="0">
              <a:lnSpc>
                <a:spcPct val="90000"/>
              </a:lnSpc>
              <a:spcBef>
                <a:spcPts val="240"/>
              </a:spcBef>
              <a:spcAft>
                <a:spcPts val="0"/>
              </a:spcAft>
              <a:buSzPts val="840"/>
              <a:buNone/>
            </a:pPr>
            <a:endParaRPr lang="en-US" sz="1200" dirty="0">
              <a:solidFill>
                <a:srgbClr val="B2B2B2"/>
              </a:solidFill>
            </a:endParaRPr>
          </a:p>
          <a:p>
            <a:pPr marL="693737" lvl="2" indent="0" algn="l" rtl="0">
              <a:lnSpc>
                <a:spcPct val="90000"/>
              </a:lnSpc>
              <a:spcBef>
                <a:spcPts val="240"/>
              </a:spcBef>
              <a:spcAft>
                <a:spcPts val="0"/>
              </a:spcAft>
              <a:buSzPts val="840"/>
              <a:buNone/>
            </a:pPr>
            <a:endParaRPr lang="en-US" sz="1200" dirty="0">
              <a:solidFill>
                <a:srgbClr val="B2B2B2"/>
              </a:solidFill>
            </a:endParaRPr>
          </a:p>
          <a:p>
            <a:pPr marL="693737" lvl="2" indent="0" algn="l" rtl="0">
              <a:lnSpc>
                <a:spcPct val="90000"/>
              </a:lnSpc>
              <a:spcBef>
                <a:spcPts val="240"/>
              </a:spcBef>
              <a:spcAft>
                <a:spcPts val="0"/>
              </a:spcAft>
              <a:buSzPts val="840"/>
              <a:buNone/>
            </a:pPr>
            <a:endParaRPr lang="en-US" sz="1200" dirty="0">
              <a:solidFill>
                <a:srgbClr val="B2B2B2"/>
              </a:solidFill>
            </a:endParaRPr>
          </a:p>
          <a:p>
            <a:pPr marL="693737" lvl="2" indent="0" algn="l" rtl="0">
              <a:lnSpc>
                <a:spcPct val="90000"/>
              </a:lnSpc>
              <a:spcBef>
                <a:spcPts val="240"/>
              </a:spcBef>
              <a:spcAft>
                <a:spcPts val="0"/>
              </a:spcAft>
              <a:buSzPts val="840"/>
              <a:buNone/>
            </a:pPr>
            <a:endParaRPr lang="en-US" sz="1200" dirty="0">
              <a:solidFill>
                <a:srgbClr val="B2B2B2"/>
              </a:solidFill>
            </a:endParaRPr>
          </a:p>
          <a:p>
            <a:pPr marL="987425" lvl="2" indent="-293688" algn="l" rtl="0">
              <a:lnSpc>
                <a:spcPct val="90000"/>
              </a:lnSpc>
              <a:spcBef>
                <a:spcPts val="240"/>
              </a:spcBef>
              <a:spcAft>
                <a:spcPts val="0"/>
              </a:spcAft>
              <a:buSzPts val="840"/>
              <a:buChar char="●"/>
            </a:pPr>
            <a:endParaRPr lang="en-US" sz="1200" dirty="0">
              <a:solidFill>
                <a:srgbClr val="B2B2B2"/>
              </a:solidFill>
            </a:endParaRPr>
          </a:p>
          <a:p>
            <a:pPr marL="987425" lvl="2" indent="-293688" algn="l" rtl="0">
              <a:lnSpc>
                <a:spcPct val="90000"/>
              </a:lnSpc>
              <a:spcBef>
                <a:spcPts val="240"/>
              </a:spcBef>
              <a:spcAft>
                <a:spcPts val="0"/>
              </a:spcAft>
              <a:buSzPts val="840"/>
              <a:buChar char="●"/>
            </a:pPr>
            <a:endParaRPr lang="en-US" sz="1200" dirty="0">
              <a:solidFill>
                <a:srgbClr val="B2B2B2"/>
              </a:solidFill>
            </a:endParaRPr>
          </a:p>
          <a:p>
            <a:pPr marL="987425" lvl="2" indent="-293688" algn="l" rtl="0">
              <a:lnSpc>
                <a:spcPct val="90000"/>
              </a:lnSpc>
              <a:spcBef>
                <a:spcPts val="240"/>
              </a:spcBef>
              <a:spcAft>
                <a:spcPts val="0"/>
              </a:spcAft>
              <a:buSzPts val="840"/>
              <a:buChar char="●"/>
            </a:pPr>
            <a:endParaRPr lang="en-US" sz="1200" dirty="0">
              <a:solidFill>
                <a:srgbClr val="B2B2B2"/>
              </a:solidFill>
            </a:endParaRPr>
          </a:p>
          <a:p>
            <a:pPr marL="987425" lvl="2" indent="-293688" algn="l" rtl="0">
              <a:lnSpc>
                <a:spcPct val="90000"/>
              </a:lnSpc>
              <a:spcBef>
                <a:spcPts val="240"/>
              </a:spcBef>
              <a:spcAft>
                <a:spcPts val="0"/>
              </a:spcAft>
              <a:buSzPts val="840"/>
              <a:buChar char="●"/>
            </a:pPr>
            <a:endParaRPr lang="en-US" sz="1200" dirty="0">
              <a:solidFill>
                <a:srgbClr val="B2B2B2"/>
              </a:solidFill>
            </a:endParaRPr>
          </a:p>
          <a:p>
            <a:pPr marL="987425" lvl="2" indent="-293688" algn="l" rtl="0">
              <a:lnSpc>
                <a:spcPct val="90000"/>
              </a:lnSpc>
              <a:spcBef>
                <a:spcPts val="240"/>
              </a:spcBef>
              <a:spcAft>
                <a:spcPts val="0"/>
              </a:spcAft>
              <a:buSzPts val="840"/>
              <a:buChar char="●"/>
            </a:pPr>
            <a:endParaRPr lang="en-US" sz="1200" dirty="0">
              <a:solidFill>
                <a:srgbClr val="B2B2B2"/>
              </a:solidFill>
            </a:endParaRPr>
          </a:p>
          <a:p>
            <a:pPr marL="987425" lvl="2" indent="-293688" algn="l" rtl="0">
              <a:lnSpc>
                <a:spcPct val="90000"/>
              </a:lnSpc>
              <a:spcBef>
                <a:spcPts val="240"/>
              </a:spcBef>
              <a:spcAft>
                <a:spcPts val="0"/>
              </a:spcAft>
              <a:buSzPts val="840"/>
              <a:buChar char="●"/>
            </a:pPr>
            <a:endParaRPr lang="en-US" sz="1200" dirty="0">
              <a:solidFill>
                <a:srgbClr val="B2B2B2"/>
              </a:solidFill>
            </a:endParaRPr>
          </a:p>
          <a:p>
            <a:pPr marL="987425" lvl="2" indent="-293688" algn="l" rtl="0">
              <a:lnSpc>
                <a:spcPct val="90000"/>
              </a:lnSpc>
              <a:spcBef>
                <a:spcPts val="240"/>
              </a:spcBef>
              <a:spcAft>
                <a:spcPts val="0"/>
              </a:spcAft>
              <a:buSzPts val="840"/>
              <a:buChar char="●"/>
            </a:pPr>
            <a:endParaRPr dirty="0"/>
          </a:p>
          <a:p>
            <a:pPr marL="987425" lvl="2" indent="-293688" algn="l" rtl="0">
              <a:lnSpc>
                <a:spcPct val="90000"/>
              </a:lnSpc>
              <a:spcBef>
                <a:spcPts val="240"/>
              </a:spcBef>
              <a:spcAft>
                <a:spcPts val="0"/>
              </a:spcAft>
              <a:buSzPts val="840"/>
              <a:buChar char="●"/>
            </a:pPr>
            <a:endParaRPr lang="en-US" sz="1200" dirty="0">
              <a:solidFill>
                <a:srgbClr val="0000FF"/>
              </a:solidFill>
            </a:endParaRPr>
          </a:p>
          <a:p>
            <a:pPr marL="987425" lvl="2" indent="-293688" algn="l" rtl="0">
              <a:lnSpc>
                <a:spcPct val="90000"/>
              </a:lnSpc>
              <a:spcBef>
                <a:spcPts val="240"/>
              </a:spcBef>
              <a:spcAft>
                <a:spcPts val="0"/>
              </a:spcAft>
              <a:buSzPts val="840"/>
              <a:buChar char="●"/>
            </a:pPr>
            <a:endParaRPr lang="en-US" sz="1200" dirty="0">
              <a:solidFill>
                <a:srgbClr val="0000FF"/>
              </a:solidFill>
            </a:endParaRPr>
          </a:p>
          <a:p>
            <a:pPr marL="693737" lvl="2" indent="0" algn="l" rtl="0">
              <a:lnSpc>
                <a:spcPct val="90000"/>
              </a:lnSpc>
              <a:spcBef>
                <a:spcPts val="240"/>
              </a:spcBef>
              <a:spcAft>
                <a:spcPts val="0"/>
              </a:spcAft>
              <a:buSzPts val="840"/>
              <a:buNone/>
            </a:pPr>
            <a:r>
              <a:rPr lang="en-US" sz="1200" dirty="0">
                <a:solidFill>
                  <a:srgbClr val="0000FF"/>
                </a:solidFill>
              </a:rPr>
              <a:t>Wenn die Mires-Linien </a:t>
            </a:r>
            <a:r>
              <a:rPr lang="en-US" sz="1200" dirty="0" err="1">
                <a:solidFill>
                  <a:srgbClr val="0000FF"/>
                </a:solidFill>
              </a:rPr>
              <a:t>übereinstimmen</a:t>
            </a:r>
            <a:r>
              <a:rPr lang="en-US" sz="1200" dirty="0">
                <a:solidFill>
                  <a:srgbClr val="0000FF"/>
                </a:solidFill>
              </a:rPr>
              <a:t>, </a:t>
            </a:r>
            <a:r>
              <a:rPr lang="en-US" sz="1200" dirty="0" err="1">
                <a:solidFill>
                  <a:srgbClr val="0000FF"/>
                </a:solidFill>
              </a:rPr>
              <a:t>beträgt</a:t>
            </a:r>
            <a:r>
              <a:rPr lang="en-US" sz="1200" dirty="0">
                <a:solidFill>
                  <a:srgbClr val="0000FF"/>
                </a:solidFill>
              </a:rPr>
              <a:t> der </a:t>
            </a:r>
            <a:r>
              <a:rPr lang="en-US" sz="1200" dirty="0" err="1">
                <a:solidFill>
                  <a:srgbClr val="0000FF"/>
                </a:solidFill>
              </a:rPr>
              <a:t>Durchmesser</a:t>
            </a:r>
            <a:r>
              <a:rPr lang="en-US" sz="1200" dirty="0">
                <a:solidFill>
                  <a:srgbClr val="0000FF"/>
                </a:solidFill>
              </a:rPr>
              <a:t> des </a:t>
            </a:r>
            <a:r>
              <a:rPr lang="en-US" sz="1200" dirty="0" err="1">
                <a:solidFill>
                  <a:srgbClr val="0000FF"/>
                </a:solidFill>
              </a:rPr>
              <a:t>applanierten</a:t>
            </a:r>
            <a:r>
              <a:rPr lang="en-US" sz="1200" dirty="0">
                <a:solidFill>
                  <a:srgbClr val="0000FF"/>
                </a:solidFill>
              </a:rPr>
              <a:t> </a:t>
            </a:r>
            <a:r>
              <a:rPr lang="en-US" sz="1200" dirty="0" err="1">
                <a:solidFill>
                  <a:srgbClr val="0000FF"/>
                </a:solidFill>
              </a:rPr>
              <a:t>Bereichs</a:t>
            </a:r>
            <a:r>
              <a:rPr lang="en-US" sz="1200" dirty="0">
                <a:solidFill>
                  <a:srgbClr val="0000FF"/>
                </a:solidFill>
              </a:rPr>
              <a:t> 3,06 mm</a:t>
            </a:r>
            <a:endParaRPr baseline="30000" dirty="0">
              <a:solidFill>
                <a:srgbClr val="0000FF"/>
              </a:solidFill>
            </a:endParaRPr>
          </a:p>
        </p:txBody>
      </p:sp>
      <p:cxnSp>
        <p:nvCxnSpPr>
          <p:cNvPr id="859" name="Google Shape;859;p34"/>
          <p:cNvCxnSpPr/>
          <p:nvPr/>
        </p:nvCxnSpPr>
        <p:spPr>
          <a:xfrm rot="10800000" flipH="1">
            <a:off x="762000" y="2057400"/>
            <a:ext cx="228600" cy="304800"/>
          </a:xfrm>
          <a:prstGeom prst="straightConnector1">
            <a:avLst/>
          </a:prstGeom>
          <a:noFill/>
          <a:ln w="9525" cap="flat" cmpd="sng">
            <a:solidFill>
              <a:srgbClr val="B2B2B2"/>
            </a:solidFill>
            <a:prstDash val="solid"/>
            <a:round/>
            <a:headEnd type="none" w="med" len="med"/>
            <a:tailEnd type="triangle" w="med" len="med"/>
          </a:ln>
        </p:spPr>
      </p:cxnSp>
      <p:sp>
        <p:nvSpPr>
          <p:cNvPr id="860" name="Google Shape;860;p34"/>
          <p:cNvSpPr txBox="1"/>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34</a:t>
            </a:fld>
            <a:endParaRPr sz="1000">
              <a:solidFill>
                <a:schemeClr val="dk1"/>
              </a:solidFill>
              <a:latin typeface="Arial"/>
              <a:ea typeface="Arial"/>
              <a:cs typeface="Arial"/>
              <a:sym typeface="Arial"/>
            </a:endParaRPr>
          </a:p>
        </p:txBody>
      </p:sp>
      <p:sp>
        <p:nvSpPr>
          <p:cNvPr id="861" name="Google Shape;861;p34"/>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862" name="Google Shape;862;p34"/>
          <p:cNvSpPr txBox="1"/>
          <p:nvPr/>
        </p:nvSpPr>
        <p:spPr>
          <a:xfrm>
            <a:off x="457200" y="122238"/>
            <a:ext cx="7543800" cy="6397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F</a:t>
            </a:r>
            <a:endParaRPr/>
          </a:p>
        </p:txBody>
      </p:sp>
      <p:sp>
        <p:nvSpPr>
          <p:cNvPr id="863" name="Google Shape;863;p34"/>
          <p:cNvSpPr txBox="1"/>
          <p:nvPr/>
        </p:nvSpPr>
        <p:spPr>
          <a:xfrm>
            <a:off x="133350" y="762000"/>
            <a:ext cx="8877300" cy="4673074"/>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chemeClr val="dk1"/>
                </a:solidFill>
                <a:latin typeface="Arial"/>
                <a:ea typeface="Arial"/>
                <a:cs typeface="Arial"/>
                <a:sym typeface="Arial"/>
              </a:rPr>
              <a:t>Was </a:t>
            </a:r>
            <a:r>
              <a:rPr lang="en-US" sz="1200" i="1" dirty="0" err="1">
                <a:solidFill>
                  <a:schemeClr val="dk1"/>
                </a:solidFill>
                <a:latin typeface="Arial"/>
                <a:ea typeface="Arial"/>
                <a:cs typeface="Arial"/>
                <a:sym typeface="Arial"/>
              </a:rPr>
              <a:t>geschieht</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bei</a:t>
            </a:r>
            <a:r>
              <a:rPr lang="en-US" sz="1200" i="1" dirty="0">
                <a:solidFill>
                  <a:schemeClr val="dk1"/>
                </a:solidFill>
                <a:latin typeface="Arial"/>
                <a:ea typeface="Arial"/>
                <a:cs typeface="Arial"/>
                <a:sym typeface="Arial"/>
              </a:rPr>
              <a:t> der </a:t>
            </a:r>
            <a:r>
              <a:rPr lang="en-US" sz="1200" i="1" dirty="0" err="1">
                <a:solidFill>
                  <a:schemeClr val="dk1"/>
                </a:solidFill>
                <a:latin typeface="Arial"/>
                <a:ea typeface="Arial"/>
                <a:cs typeface="Arial"/>
                <a:sym typeface="Arial"/>
              </a:rPr>
              <a:t>Applanationstonometrie</a:t>
            </a:r>
            <a:r>
              <a:rPr lang="en-US" sz="1200" i="1" dirty="0">
                <a:solidFill>
                  <a:schemeClr val="dk1"/>
                </a:solidFill>
                <a:latin typeface="Arial"/>
                <a:ea typeface="Arial"/>
                <a:cs typeface="Arial"/>
                <a:sym typeface="Arial"/>
              </a:rPr>
              <a:t> und </a:t>
            </a:r>
            <a:r>
              <a:rPr lang="en-US" sz="1200" i="1" dirty="0" err="1">
                <a:solidFill>
                  <a:schemeClr val="dk1"/>
                </a:solidFill>
                <a:latin typeface="Arial"/>
                <a:ea typeface="Arial"/>
                <a:cs typeface="Arial"/>
                <a:sym typeface="Arial"/>
              </a:rPr>
              <a:t>wie</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wird</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dabei</a:t>
            </a:r>
            <a:r>
              <a:rPr lang="en-US" sz="1200" i="1" dirty="0">
                <a:solidFill>
                  <a:schemeClr val="dk1"/>
                </a:solidFill>
                <a:latin typeface="Arial"/>
                <a:ea typeface="Arial"/>
                <a:cs typeface="Arial"/>
                <a:sym typeface="Arial"/>
              </a:rPr>
              <a:t> der </a:t>
            </a:r>
            <a:r>
              <a:rPr lang="en-US" sz="1200" i="1" dirty="0" err="1">
                <a:solidFill>
                  <a:schemeClr val="dk1"/>
                </a:solidFill>
                <a:latin typeface="Arial"/>
                <a:ea typeface="Arial"/>
                <a:cs typeface="Arial"/>
                <a:sym typeface="Arial"/>
              </a:rPr>
              <a:t>Augeninnendruck</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gemessen</a:t>
            </a:r>
            <a:r>
              <a:rPr lang="en-US" sz="1200" i="1" dirty="0">
                <a:solidFill>
                  <a:schemeClr val="dk1"/>
                </a:solidFill>
                <a:latin typeface="Arial"/>
                <a:ea typeface="Arial"/>
                <a:cs typeface="Arial"/>
                <a:sym typeface="Arial"/>
              </a:rPr>
              <a:t>?</a:t>
            </a:r>
            <a:endParaRPr sz="1400" i="1" dirty="0">
              <a:solidFill>
                <a:srgbClr val="FEFF83"/>
              </a:solidFill>
              <a:latin typeface="Arial"/>
              <a:ea typeface="Arial"/>
              <a:cs typeface="Arial"/>
              <a:sym typeface="Arial"/>
            </a:endParaRPr>
          </a:p>
          <a:p>
            <a:pPr marL="0" marR="0" lvl="0" indent="0" algn="l" rtl="0">
              <a:spcBef>
                <a:spcPts val="0"/>
              </a:spcBef>
              <a:spcAft>
                <a:spcPts val="0"/>
              </a:spcAft>
              <a:buNone/>
            </a:pPr>
            <a:r>
              <a:rPr lang="en-US" sz="1200" dirty="0">
                <a:solidFill>
                  <a:srgbClr val="FEFF83"/>
                </a:solidFill>
                <a:latin typeface="Arial"/>
                <a:ea typeface="Arial"/>
                <a:cs typeface="Arial"/>
                <a:sym typeface="Arial"/>
              </a:rPr>
              <a:t>Bei der </a:t>
            </a:r>
            <a:r>
              <a:rPr lang="en-US" sz="1200" dirty="0" err="1">
                <a:solidFill>
                  <a:srgbClr val="FEFF83"/>
                </a:solidFill>
                <a:latin typeface="Arial"/>
                <a:ea typeface="Arial"/>
                <a:cs typeface="Arial"/>
                <a:sym typeface="Arial"/>
              </a:rPr>
              <a:t>Applanationstonometrie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drückt</a:t>
            </a:r>
            <a:r>
              <a:rPr lang="en-US" sz="1200" dirty="0">
                <a:solidFill>
                  <a:srgbClr val="FEFF83"/>
                </a:solidFill>
                <a:latin typeface="Arial"/>
                <a:ea typeface="Arial"/>
                <a:cs typeface="Arial"/>
                <a:sym typeface="Arial"/>
              </a:rPr>
              <a:t> die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des Applanators </a:t>
            </a:r>
            <a:r>
              <a:rPr lang="en-US" sz="1200" dirty="0" err="1">
                <a:solidFill>
                  <a:srgbClr val="FEFF83"/>
                </a:solidFill>
                <a:latin typeface="Arial"/>
                <a:ea typeface="Arial"/>
                <a:cs typeface="Arial"/>
                <a:sym typeface="Arial"/>
              </a:rPr>
              <a:t>gegen</a:t>
            </a:r>
            <a:r>
              <a:rPr lang="en-US" sz="1200" dirty="0">
                <a:solidFill>
                  <a:srgbClr val="FEFF83"/>
                </a:solidFill>
                <a:latin typeface="Arial"/>
                <a:ea typeface="Arial"/>
                <a:cs typeface="Arial"/>
                <a:sym typeface="Arial"/>
              </a:rPr>
              <a:t> die </a:t>
            </a:r>
            <a:r>
              <a:rPr lang="en-US" sz="1200" dirty="0" err="1">
                <a:solidFill>
                  <a:srgbClr val="FEFF83"/>
                </a:solidFill>
                <a:latin typeface="Arial"/>
                <a:ea typeface="Arial"/>
                <a:cs typeface="Arial"/>
                <a:sym typeface="Arial"/>
              </a:rPr>
              <a:t>Hornhaut</a:t>
            </a:r>
            <a:r>
              <a:rPr lang="en-US" sz="1200" dirty="0">
                <a:solidFill>
                  <a:srgbClr val="FEFF83"/>
                </a:solidFill>
                <a:latin typeface="Arial"/>
                <a:ea typeface="Arial"/>
                <a:cs typeface="Arial"/>
                <a:sym typeface="Arial"/>
              </a:rPr>
              <a:t> und </a:t>
            </a:r>
            <a:r>
              <a:rPr lang="en-US" sz="1200" dirty="0" err="1">
                <a:solidFill>
                  <a:srgbClr val="FEFF83"/>
                </a:solidFill>
                <a:latin typeface="Arial"/>
                <a:ea typeface="Arial"/>
                <a:cs typeface="Arial"/>
                <a:sym typeface="Arial"/>
              </a:rPr>
              <a:t>drückt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diese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flach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Während</a:t>
            </a:r>
            <a:r>
              <a:rPr lang="en-US" sz="1200" dirty="0">
                <a:solidFill>
                  <a:srgbClr val="FEFF83"/>
                </a:solidFill>
                <a:latin typeface="Arial"/>
                <a:ea typeface="Arial"/>
                <a:cs typeface="Arial"/>
                <a:sym typeface="Arial"/>
              </a:rPr>
              <a:t> die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die </a:t>
            </a:r>
            <a:r>
              <a:rPr lang="en-US" sz="1200" dirty="0" err="1">
                <a:solidFill>
                  <a:srgbClr val="FEFF83"/>
                </a:solidFill>
                <a:latin typeface="Arial"/>
                <a:ea typeface="Arial"/>
                <a:cs typeface="Arial"/>
                <a:sym typeface="Arial"/>
              </a:rPr>
              <a:t>Hornhaut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flachdrückt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fließt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Flureszein</a:t>
            </a:r>
            <a:r>
              <a:rPr lang="en-US" sz="1200" dirty="0">
                <a:solidFill>
                  <a:srgbClr val="FEFF83"/>
                </a:solidFill>
                <a:latin typeface="Arial"/>
                <a:ea typeface="Arial"/>
                <a:cs typeface="Arial"/>
                <a:sym typeface="Arial"/>
              </a:rPr>
              <a:t> in den </a:t>
            </a:r>
            <a:r>
              <a:rPr lang="en-US" sz="1200" dirty="0" err="1">
                <a:solidFill>
                  <a:srgbClr val="FEFF83"/>
                </a:solidFill>
                <a:latin typeface="Arial"/>
                <a:ea typeface="Arial"/>
                <a:cs typeface="Arial"/>
                <a:sym typeface="Arial"/>
              </a:rPr>
              <a:t>Randbereich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zwischen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Hornhaut</a:t>
            </a:r>
            <a:r>
              <a:rPr lang="en-US" sz="1200" dirty="0">
                <a:solidFill>
                  <a:srgbClr val="FEFF83"/>
                </a:solidFill>
                <a:latin typeface="Arial"/>
                <a:ea typeface="Arial"/>
                <a:cs typeface="Arial"/>
                <a:sym typeface="Arial"/>
              </a:rPr>
              <a:t> und </a:t>
            </a:r>
            <a:r>
              <a:rPr lang="en-US" sz="1200" dirty="0" err="1">
                <a:solidFill>
                  <a:srgbClr val="FEFF83"/>
                </a:solidFill>
                <a:latin typeface="Arial"/>
                <a:ea typeface="Arial"/>
                <a:cs typeface="Arial"/>
                <a:sym typeface="Arial"/>
              </a:rPr>
              <a:t>Applanatorspitze</a:t>
            </a:r>
            <a:r>
              <a:rPr lang="en-US" sz="1200" dirty="0">
                <a:solidFill>
                  <a:srgbClr val="FEFF83"/>
                </a:solidFill>
                <a:latin typeface="Arial"/>
                <a:ea typeface="Arial"/>
                <a:cs typeface="Arial"/>
                <a:sym typeface="Arial"/>
              </a:rPr>
              <a:t> und </a:t>
            </a:r>
            <a:r>
              <a:rPr lang="en-US" sz="1200" dirty="0" err="1">
                <a:solidFill>
                  <a:srgbClr val="FEFF83"/>
                </a:solidFill>
                <a:latin typeface="Arial"/>
                <a:ea typeface="Arial"/>
                <a:cs typeface="Arial"/>
                <a:sym typeface="Arial"/>
              </a:rPr>
              <a:t>füllt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diesen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aus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wodurch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Meniskusring</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entsteht</a:t>
            </a:r>
            <a:r>
              <a:rPr lang="en-US" sz="1200" dirty="0">
                <a:solidFill>
                  <a:srgbClr val="FEFF83"/>
                </a:solidFill>
                <a:latin typeface="Arial"/>
                <a:ea typeface="Arial"/>
                <a:cs typeface="Arial"/>
                <a:sym typeface="Arial"/>
              </a:rPr>
              <a:t>. Die </a:t>
            </a:r>
            <a:r>
              <a:rPr lang="en-US" sz="1200" dirty="0" err="1">
                <a:solidFill>
                  <a:srgbClr val="FEFF83"/>
                </a:solidFill>
                <a:latin typeface="Arial"/>
                <a:ea typeface="Arial"/>
                <a:cs typeface="Arial"/>
                <a:sym typeface="Arial"/>
              </a:rPr>
              <a:t>Größe</a:t>
            </a:r>
            <a:r>
              <a:rPr lang="en-US" sz="1200" dirty="0">
                <a:solidFill>
                  <a:srgbClr val="FEFF83"/>
                </a:solidFill>
                <a:latin typeface="Arial"/>
                <a:ea typeface="Arial"/>
                <a:cs typeface="Arial"/>
                <a:sym typeface="Arial"/>
              </a:rPr>
              <a:t> dieses Rings </a:t>
            </a:r>
            <a:r>
              <a:rPr lang="en-US" sz="1200" dirty="0" err="1">
                <a:solidFill>
                  <a:srgbClr val="FEFF83"/>
                </a:solidFill>
                <a:latin typeface="Arial"/>
                <a:ea typeface="Arial"/>
                <a:cs typeface="Arial"/>
                <a:sym typeface="Arial"/>
              </a:rPr>
              <a:t>hängt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davon</a:t>
            </a:r>
            <a:r>
              <a:rPr lang="en-US" sz="1200" dirty="0">
                <a:solidFill>
                  <a:srgbClr val="FEFF83"/>
                </a:solidFill>
                <a:latin typeface="Arial"/>
                <a:ea typeface="Arial"/>
                <a:cs typeface="Arial"/>
                <a:sym typeface="Arial"/>
              </a:rPr>
              <a:t> ab, </a:t>
            </a:r>
            <a:r>
              <a:rPr lang="en-US" sz="1200" dirty="0" err="1">
                <a:solidFill>
                  <a:srgbClr val="FEFF83"/>
                </a:solidFill>
                <a:latin typeface="Arial"/>
                <a:ea typeface="Arial"/>
                <a:cs typeface="Arial"/>
                <a:sym typeface="Arial"/>
              </a:rPr>
              <a:t>wie</a:t>
            </a:r>
            <a:r>
              <a:rPr lang="en-US" sz="1200" dirty="0">
                <a:solidFill>
                  <a:srgbClr val="FEFF83"/>
                </a:solidFill>
                <a:latin typeface="Arial"/>
                <a:ea typeface="Arial"/>
                <a:cs typeface="Arial"/>
                <a:sym typeface="Arial"/>
              </a:rPr>
              <a:t> stark die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die </a:t>
            </a:r>
            <a:r>
              <a:rPr lang="en-US" sz="1200" dirty="0" err="1">
                <a:solidFill>
                  <a:srgbClr val="FEFF83"/>
                </a:solidFill>
                <a:latin typeface="Arial"/>
                <a:ea typeface="Arial"/>
                <a:cs typeface="Arial"/>
                <a:sym typeface="Arial"/>
              </a:rPr>
              <a:t>Hornhaut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abflacht</a:t>
            </a:r>
            <a:r>
              <a:rPr lang="en-US" sz="1200" dirty="0">
                <a:solidFill>
                  <a:srgbClr val="FEFF83"/>
                </a:solidFill>
                <a:latin typeface="Arial"/>
                <a:ea typeface="Arial"/>
                <a:cs typeface="Arial"/>
                <a:sym typeface="Arial"/>
              </a:rPr>
              <a:t> – </a:t>
            </a:r>
            <a:r>
              <a:rPr lang="en-US" sz="1200" dirty="0" err="1">
                <a:solidFill>
                  <a:srgbClr val="FEFF83"/>
                </a:solidFill>
                <a:latin typeface="Arial"/>
                <a:ea typeface="Arial"/>
                <a:cs typeface="Arial"/>
                <a:sym typeface="Arial"/>
              </a:rPr>
              <a:t>wenn</a:t>
            </a:r>
            <a:r>
              <a:rPr lang="en-US" sz="1200" dirty="0">
                <a:solidFill>
                  <a:srgbClr val="FEFF83"/>
                </a:solidFill>
                <a:latin typeface="Arial"/>
                <a:ea typeface="Arial"/>
                <a:cs typeface="Arial"/>
                <a:sym typeface="Arial"/>
              </a:rPr>
              <a:t> die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großen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Bereich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abflacht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der Ring </a:t>
            </a:r>
            <a:r>
              <a:rPr lang="en-US" sz="1200" dirty="0" err="1">
                <a:solidFill>
                  <a:srgbClr val="FEFF83"/>
                </a:solidFill>
                <a:latin typeface="Arial"/>
                <a:ea typeface="Arial"/>
                <a:cs typeface="Arial"/>
                <a:sym typeface="Arial"/>
              </a:rPr>
              <a:t>groß</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wenn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kleinen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Bereich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abflacht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er </a:t>
            </a:r>
            <a:r>
              <a:rPr lang="en-US" sz="1200" dirty="0" err="1">
                <a:solidFill>
                  <a:srgbClr val="FEFF83"/>
                </a:solidFill>
                <a:latin typeface="Arial"/>
                <a:ea typeface="Arial"/>
                <a:cs typeface="Arial"/>
                <a:sym typeface="Arial"/>
              </a:rPr>
              <a:t>klein</a:t>
            </a:r>
            <a:r>
              <a:rPr lang="en-US" sz="1200" dirty="0">
                <a:solidFill>
                  <a:srgbClr val="FEFF83"/>
                </a:solidFill>
                <a:latin typeface="Arial"/>
                <a:ea typeface="Arial"/>
                <a:cs typeface="Arial"/>
                <a:sym typeface="Arial"/>
              </a:rPr>
              <a:t>. Um den </a:t>
            </a:r>
            <a:r>
              <a:rPr lang="en-US" sz="1200" dirty="0" err="1">
                <a:solidFill>
                  <a:srgbClr val="FEFF83"/>
                </a:solidFill>
                <a:latin typeface="Arial"/>
                <a:ea typeface="Arial"/>
                <a:cs typeface="Arial"/>
                <a:sym typeface="Arial"/>
              </a:rPr>
              <a:t>Augeninnendruck</a:t>
            </a:r>
            <a:r>
              <a:rPr lang="en-US" sz="1200" dirty="0">
                <a:solidFill>
                  <a:srgbClr val="FEFF83"/>
                </a:solidFill>
                <a:latin typeface="Arial"/>
                <a:ea typeface="Arial"/>
                <a:cs typeface="Arial"/>
                <a:sym typeface="Arial"/>
              </a:rPr>
              <a:t> (IOD) </a:t>
            </a:r>
            <a:r>
              <a:rPr lang="en-US" sz="1200" dirty="0" err="1">
                <a:solidFill>
                  <a:srgbClr val="FEFF83"/>
                </a:solidFill>
                <a:latin typeface="Arial"/>
                <a:ea typeface="Arial"/>
                <a:cs typeface="Arial"/>
                <a:sym typeface="Arial"/>
              </a:rPr>
              <a:t>zu</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messen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müssen</a:t>
            </a:r>
            <a:r>
              <a:rPr lang="en-US" sz="1200" dirty="0">
                <a:solidFill>
                  <a:srgbClr val="FEFF83"/>
                </a:solidFill>
                <a:latin typeface="Arial"/>
                <a:ea typeface="Arial"/>
                <a:cs typeface="Arial"/>
                <a:sym typeface="Arial"/>
              </a:rPr>
              <a:t> Sie den </a:t>
            </a:r>
            <a:r>
              <a:rPr lang="en-US" sz="1200" dirty="0" err="1">
                <a:solidFill>
                  <a:srgbClr val="FEFF83"/>
                </a:solidFill>
                <a:latin typeface="Arial"/>
                <a:ea typeface="Arial"/>
                <a:cs typeface="Arial"/>
                <a:sym typeface="Arial"/>
              </a:rPr>
              <a:t>vom</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Gerät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ausgeübten</a:t>
            </a:r>
            <a:r>
              <a:rPr lang="en-US" sz="1200" dirty="0">
                <a:solidFill>
                  <a:srgbClr val="FEFF83"/>
                </a:solidFill>
                <a:latin typeface="Arial"/>
                <a:ea typeface="Arial"/>
                <a:cs typeface="Arial"/>
                <a:sym typeface="Arial"/>
              </a:rPr>
              <a:t> Druck </a:t>
            </a:r>
            <a:r>
              <a:rPr lang="en-US" sz="1200" dirty="0" err="1">
                <a:solidFill>
                  <a:srgbClr val="FEFF83"/>
                </a:solidFill>
                <a:latin typeface="Arial"/>
                <a:ea typeface="Arial"/>
                <a:cs typeface="Arial"/>
                <a:sym typeface="Arial"/>
              </a:rPr>
              <a:t>einstellen</a:t>
            </a:r>
            <a:r>
              <a:rPr lang="en-US" sz="1200" dirty="0">
                <a:solidFill>
                  <a:srgbClr val="FEFF83"/>
                </a:solidFill>
                <a:latin typeface="Arial"/>
                <a:ea typeface="Arial"/>
                <a:cs typeface="Arial"/>
                <a:sym typeface="Arial"/>
              </a:rPr>
              <a:t> (d. h. den </a:t>
            </a:r>
            <a:r>
              <a:rPr lang="en-US" sz="1200" dirty="0" err="1">
                <a:solidFill>
                  <a:srgbClr val="FEFF83"/>
                </a:solidFill>
                <a:latin typeface="Arial"/>
                <a:ea typeface="Arial"/>
                <a:cs typeface="Arial"/>
                <a:sym typeface="Arial"/>
              </a:rPr>
              <a:t>Drehknopf</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betätigen</a:t>
            </a:r>
            <a:r>
              <a:rPr lang="en-US" sz="1200" dirty="0">
                <a:solidFill>
                  <a:srgbClr val="FEFF83"/>
                </a:solidFill>
                <a:latin typeface="Arial"/>
                <a:ea typeface="Arial"/>
                <a:cs typeface="Arial"/>
                <a:sym typeface="Arial"/>
              </a:rPr>
              <a:t>), bis der </a:t>
            </a:r>
            <a:r>
              <a:rPr lang="en-US" sz="1200" dirty="0" err="1">
                <a:solidFill>
                  <a:srgbClr val="FEFF83"/>
                </a:solidFill>
                <a:latin typeface="Arial"/>
                <a:ea typeface="Arial"/>
                <a:cs typeface="Arial"/>
                <a:sym typeface="Arial"/>
              </a:rPr>
              <a:t>Durchmesser</a:t>
            </a:r>
            <a:r>
              <a:rPr lang="en-US" sz="1200" dirty="0">
                <a:solidFill>
                  <a:srgbClr val="FEFF83"/>
                </a:solidFill>
                <a:latin typeface="Arial"/>
                <a:ea typeface="Arial"/>
                <a:cs typeface="Arial"/>
                <a:sym typeface="Arial"/>
              </a:rPr>
              <a:t> des </a:t>
            </a:r>
            <a:r>
              <a:rPr lang="en-US" sz="1200" dirty="0" err="1">
                <a:solidFill>
                  <a:srgbClr val="FEFF83"/>
                </a:solidFill>
                <a:latin typeface="Arial"/>
                <a:ea typeface="Arial"/>
                <a:cs typeface="Arial"/>
                <a:sym typeface="Arial"/>
              </a:rPr>
              <a:t>Flureszein-Kreises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genau</a:t>
            </a:r>
            <a:r>
              <a:rPr lang="en-US" sz="1200" dirty="0">
                <a:solidFill>
                  <a:srgbClr val="FEFF83"/>
                </a:solidFill>
                <a:latin typeface="Arial"/>
                <a:ea typeface="Arial"/>
                <a:cs typeface="Arial"/>
                <a:sym typeface="Arial"/>
              </a:rPr>
              <a:t> 3,06 mm </a:t>
            </a:r>
            <a:r>
              <a:rPr lang="en-US" sz="1200" dirty="0" err="1">
                <a:solidFill>
                  <a:srgbClr val="FEFF83"/>
                </a:solidFill>
                <a:latin typeface="Arial"/>
                <a:ea typeface="Arial"/>
                <a:cs typeface="Arial"/>
                <a:sym typeface="Arial"/>
              </a:rPr>
              <a:t>beträgt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dies </a:t>
            </a:r>
            <a:r>
              <a:rPr lang="en-US" sz="1200" dirty="0" err="1">
                <a:solidFill>
                  <a:srgbClr val="FEFF83"/>
                </a:solidFill>
                <a:latin typeface="Arial"/>
                <a:ea typeface="Arial"/>
                <a:cs typeface="Arial"/>
                <a:sym typeface="Arial"/>
              </a:rPr>
              <a:t>geschehen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entspricht</a:t>
            </a:r>
            <a:r>
              <a:rPr lang="en-US" sz="1200" dirty="0">
                <a:solidFill>
                  <a:srgbClr val="FEFF83"/>
                </a:solidFill>
                <a:latin typeface="Arial"/>
                <a:ea typeface="Arial"/>
                <a:cs typeface="Arial"/>
                <a:sym typeface="Arial"/>
              </a:rPr>
              <a:t> die </a:t>
            </a:r>
            <a:r>
              <a:rPr lang="en-US" sz="1200" dirty="0" err="1">
                <a:solidFill>
                  <a:srgbClr val="FEFF83"/>
                </a:solidFill>
                <a:latin typeface="Arial"/>
                <a:ea typeface="Arial"/>
                <a:cs typeface="Arial"/>
                <a:sym typeface="Arial"/>
              </a:rPr>
              <a:t>vom</a:t>
            </a:r>
            <a:r>
              <a:rPr lang="en-US" sz="1200" dirty="0">
                <a:solidFill>
                  <a:srgbClr val="FEFF83"/>
                </a:solidFill>
                <a:latin typeface="Arial"/>
                <a:ea typeface="Arial"/>
                <a:cs typeface="Arial"/>
                <a:sym typeface="Arial"/>
              </a:rPr>
              <a:t> Applanator </a:t>
            </a:r>
            <a:r>
              <a:rPr lang="en-US" sz="1200" dirty="0" err="1">
                <a:solidFill>
                  <a:srgbClr val="FEFF83"/>
                </a:solidFill>
                <a:latin typeface="Arial"/>
                <a:ea typeface="Arial"/>
                <a:cs typeface="Arial"/>
                <a:sym typeface="Arial"/>
              </a:rPr>
              <a:t>ausgeübte</a:t>
            </a:r>
            <a:r>
              <a:rPr lang="en-US" sz="1200" dirty="0">
                <a:solidFill>
                  <a:srgbClr val="FEFF83"/>
                </a:solidFill>
                <a:latin typeface="Arial"/>
                <a:ea typeface="Arial"/>
                <a:cs typeface="Arial"/>
                <a:sym typeface="Arial"/>
              </a:rPr>
              <a:t> Kraft </a:t>
            </a:r>
            <a:r>
              <a:rPr lang="en-US" sz="1200" dirty="0" err="1">
                <a:solidFill>
                  <a:srgbClr val="FEFF83"/>
                </a:solidFill>
                <a:latin typeface="Arial"/>
                <a:ea typeface="Arial"/>
                <a:cs typeface="Arial"/>
                <a:sym typeface="Arial"/>
              </a:rPr>
              <a:t>genau</a:t>
            </a:r>
            <a:r>
              <a:rPr lang="en-US" sz="1200" dirty="0">
                <a:solidFill>
                  <a:srgbClr val="FEFF83"/>
                </a:solidFill>
                <a:latin typeface="Arial"/>
                <a:ea typeface="Arial"/>
                <a:cs typeface="Arial"/>
                <a:sym typeface="Arial"/>
              </a:rPr>
              <a:t> der Kraft auf der </a:t>
            </a:r>
            <a:r>
              <a:rPr lang="en-US" sz="1200" dirty="0" err="1">
                <a:solidFill>
                  <a:srgbClr val="FEFF83"/>
                </a:solidFill>
                <a:latin typeface="Arial"/>
                <a:ea typeface="Arial"/>
                <a:cs typeface="Arial"/>
                <a:sym typeface="Arial"/>
              </a:rPr>
              <a:t>Innenseite</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Hornhaut</a:t>
            </a:r>
            <a:r>
              <a:rPr lang="en-US" sz="1200" dirty="0">
                <a:solidFill>
                  <a:srgbClr val="FEFF83"/>
                </a:solidFill>
                <a:latin typeface="Arial"/>
                <a:ea typeface="Arial"/>
                <a:cs typeface="Arial"/>
                <a:sym typeface="Arial"/>
              </a:rPr>
              <a:t> – also dem </a:t>
            </a:r>
            <a:r>
              <a:rPr lang="en-US" sz="1200" dirty="0" err="1">
                <a:solidFill>
                  <a:srgbClr val="FEFF83"/>
                </a:solidFill>
                <a:latin typeface="Arial"/>
                <a:ea typeface="Arial"/>
                <a:cs typeface="Arial"/>
                <a:sym typeface="Arial"/>
              </a:rPr>
              <a:t>Augeninnendruck</a:t>
            </a:r>
            <a:r>
              <a:rPr lang="en-US" sz="1200" dirty="0">
                <a:solidFill>
                  <a:srgbClr val="FEFF83"/>
                </a:solidFill>
                <a:latin typeface="Arial"/>
                <a:ea typeface="Arial"/>
                <a:cs typeface="Arial"/>
                <a:sym typeface="Arial"/>
              </a:rPr>
              <a:t>. Wenn der Druck </a:t>
            </a:r>
            <a:r>
              <a:rPr lang="en-US" sz="1200" dirty="0" err="1">
                <a:solidFill>
                  <a:srgbClr val="FEFF83"/>
                </a:solidFill>
                <a:latin typeface="Arial"/>
                <a:ea typeface="Arial"/>
                <a:cs typeface="Arial"/>
                <a:sym typeface="Arial"/>
              </a:rPr>
              <a:t>im</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Inneren</a:t>
            </a:r>
            <a:r>
              <a:rPr lang="en-US" sz="1200" dirty="0">
                <a:solidFill>
                  <a:srgbClr val="FEFF83"/>
                </a:solidFill>
                <a:latin typeface="Arial"/>
                <a:ea typeface="Arial"/>
                <a:cs typeface="Arial"/>
                <a:sym typeface="Arial"/>
              </a:rPr>
              <a:t> des Auges </a:t>
            </a:r>
            <a:r>
              <a:rPr lang="en-US" sz="1200" dirty="0" err="1">
                <a:solidFill>
                  <a:srgbClr val="FEFF83"/>
                </a:solidFill>
                <a:latin typeface="Arial"/>
                <a:ea typeface="Arial"/>
                <a:cs typeface="Arial"/>
                <a:sym typeface="Arial"/>
              </a:rPr>
              <a:t>höher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als</a:t>
            </a:r>
            <a:r>
              <a:rPr lang="en-US" sz="1200" dirty="0">
                <a:solidFill>
                  <a:srgbClr val="FEFF83"/>
                </a:solidFill>
                <a:latin typeface="Arial"/>
                <a:ea typeface="Arial"/>
                <a:cs typeface="Arial"/>
                <a:sym typeface="Arial"/>
              </a:rPr>
              <a:t> die von der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ausgeübte</a:t>
            </a:r>
            <a:r>
              <a:rPr lang="en-US" sz="1200" dirty="0">
                <a:solidFill>
                  <a:srgbClr val="FEFF83"/>
                </a:solidFill>
                <a:latin typeface="Arial"/>
                <a:ea typeface="Arial"/>
                <a:cs typeface="Arial"/>
                <a:sym typeface="Arial"/>
              </a:rPr>
              <a:t> Kraft, hat der </a:t>
            </a:r>
            <a:r>
              <a:rPr lang="en-US" sz="1200" dirty="0" err="1">
                <a:solidFill>
                  <a:srgbClr val="FEFF83"/>
                </a:solidFill>
                <a:latin typeface="Arial"/>
                <a:ea typeface="Arial"/>
                <a:cs typeface="Arial"/>
                <a:sym typeface="Arial"/>
              </a:rPr>
              <a:t>abgeflachte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Hornhautbereich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Durchmesser</a:t>
            </a:r>
            <a:r>
              <a:rPr lang="en-US" sz="1200" dirty="0">
                <a:solidFill>
                  <a:srgbClr val="FEFF83"/>
                </a:solidFill>
                <a:latin typeface="Arial"/>
                <a:ea typeface="Arial"/>
                <a:cs typeface="Arial"/>
                <a:sym typeface="Arial"/>
              </a:rPr>
              <a:t> von </a:t>
            </a:r>
            <a:r>
              <a:rPr lang="en-US" sz="1200" dirty="0" err="1">
                <a:solidFill>
                  <a:srgbClr val="FEFF83"/>
                </a:solidFill>
                <a:latin typeface="Arial"/>
                <a:ea typeface="Arial"/>
                <a:cs typeface="Arial"/>
                <a:sym typeface="Arial"/>
              </a:rPr>
              <a:t>weniger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als</a:t>
            </a:r>
            <a:r>
              <a:rPr lang="en-US" sz="1200" dirty="0">
                <a:solidFill>
                  <a:srgbClr val="FEFF83"/>
                </a:solidFill>
                <a:latin typeface="Arial"/>
                <a:ea typeface="Arial"/>
                <a:cs typeface="Arial"/>
                <a:sym typeface="Arial"/>
              </a:rPr>
              <a:t> 3,06 mm, </a:t>
            </a:r>
            <a:r>
              <a:rPr lang="en-US" sz="1200" dirty="0" err="1">
                <a:solidFill>
                  <a:srgbClr val="FEFF83"/>
                </a:solidFill>
                <a:latin typeface="Arial"/>
                <a:ea typeface="Arial"/>
                <a:cs typeface="Arial"/>
                <a:sym typeface="Arial"/>
              </a:rPr>
              <a:t>ebenso</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wie</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Meniskus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Entsprechend</a:t>
            </a:r>
            <a:r>
              <a:rPr lang="en-US" sz="1200" dirty="0">
                <a:solidFill>
                  <a:srgbClr val="FEFF83"/>
                </a:solidFill>
                <a:latin typeface="Arial"/>
                <a:ea typeface="Arial"/>
                <a:cs typeface="Arial"/>
                <a:sym typeface="Arial"/>
              </a:rPr>
              <a:t> hat der </a:t>
            </a:r>
            <a:r>
              <a:rPr lang="en-US" sz="1200" dirty="0" err="1">
                <a:solidFill>
                  <a:srgbClr val="FEFF83"/>
                </a:solidFill>
                <a:latin typeface="Arial"/>
                <a:ea typeface="Arial"/>
                <a:cs typeface="Arial"/>
                <a:sym typeface="Arial"/>
              </a:rPr>
              <a:t>abgeflachte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Hornhautbereich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Durchmesser</a:t>
            </a:r>
            <a:r>
              <a:rPr lang="en-US" sz="1200" dirty="0">
                <a:solidFill>
                  <a:srgbClr val="FEFF83"/>
                </a:solidFill>
                <a:latin typeface="Arial"/>
                <a:ea typeface="Arial"/>
                <a:cs typeface="Arial"/>
                <a:sym typeface="Arial"/>
              </a:rPr>
              <a:t> von </a:t>
            </a:r>
            <a:r>
              <a:rPr lang="en-US" sz="1200" dirty="0" err="1">
                <a:solidFill>
                  <a:srgbClr val="FEFF83"/>
                </a:solidFill>
                <a:latin typeface="Arial"/>
                <a:ea typeface="Arial"/>
                <a:cs typeface="Arial"/>
                <a:sym typeface="Arial"/>
              </a:rPr>
              <a:t>mehr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als</a:t>
            </a:r>
            <a:r>
              <a:rPr lang="en-US" sz="1200" dirty="0">
                <a:solidFill>
                  <a:srgbClr val="FEFF83"/>
                </a:solidFill>
                <a:latin typeface="Arial"/>
                <a:ea typeface="Arial"/>
                <a:cs typeface="Arial"/>
                <a:sym typeface="Arial"/>
              </a:rPr>
              <a:t> 3,06 mm, </a:t>
            </a:r>
            <a:r>
              <a:rPr lang="en-US" sz="1200" dirty="0" err="1">
                <a:solidFill>
                  <a:srgbClr val="FEFF83"/>
                </a:solidFill>
                <a:latin typeface="Arial"/>
                <a:ea typeface="Arial"/>
                <a:cs typeface="Arial"/>
                <a:sym typeface="Arial"/>
              </a:rPr>
              <a:t>ebenso</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wie</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Meniskus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wenn</a:t>
            </a:r>
            <a:r>
              <a:rPr lang="en-US" sz="1200" dirty="0">
                <a:solidFill>
                  <a:srgbClr val="FEFF83"/>
                </a:solidFill>
                <a:latin typeface="Arial"/>
                <a:ea typeface="Arial"/>
                <a:cs typeface="Arial"/>
                <a:sym typeface="Arial"/>
              </a:rPr>
              <a:t> der Druck </a:t>
            </a:r>
            <a:r>
              <a:rPr lang="en-US" sz="1200" dirty="0" err="1">
                <a:solidFill>
                  <a:srgbClr val="FEFF83"/>
                </a:solidFill>
                <a:latin typeface="Arial"/>
                <a:ea typeface="Arial"/>
                <a:cs typeface="Arial"/>
                <a:sym typeface="Arial"/>
              </a:rPr>
              <a:t>im</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Inneren</a:t>
            </a:r>
            <a:r>
              <a:rPr lang="en-US" sz="1200" dirty="0">
                <a:solidFill>
                  <a:srgbClr val="FEFF83"/>
                </a:solidFill>
                <a:latin typeface="Arial"/>
                <a:ea typeface="Arial"/>
                <a:cs typeface="Arial"/>
                <a:sym typeface="Arial"/>
              </a:rPr>
              <a:t> des Auges </a:t>
            </a:r>
            <a:r>
              <a:rPr lang="en-US" sz="1200" dirty="0" err="1">
                <a:solidFill>
                  <a:srgbClr val="FEFF83"/>
                </a:solidFill>
                <a:latin typeface="Arial"/>
                <a:ea typeface="Arial"/>
                <a:cs typeface="Arial"/>
                <a:sym typeface="Arial"/>
              </a:rPr>
              <a:t>niedriger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als</a:t>
            </a:r>
            <a:r>
              <a:rPr lang="en-US" sz="1200" dirty="0">
                <a:solidFill>
                  <a:srgbClr val="FEFF83"/>
                </a:solidFill>
                <a:latin typeface="Arial"/>
                <a:ea typeface="Arial"/>
                <a:cs typeface="Arial"/>
                <a:sym typeface="Arial"/>
              </a:rPr>
              <a:t> die von der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ausgeübte</a:t>
            </a:r>
            <a:r>
              <a:rPr lang="en-US" sz="1200" dirty="0">
                <a:solidFill>
                  <a:srgbClr val="FEFF83"/>
                </a:solidFill>
                <a:latin typeface="Arial"/>
                <a:ea typeface="Arial"/>
                <a:cs typeface="Arial"/>
                <a:sym typeface="Arial"/>
              </a:rPr>
              <a:t> Kraft. </a:t>
            </a:r>
            <a:endParaRPr dirty="0"/>
          </a:p>
          <a:p>
            <a:pPr marL="0" marR="0" lvl="0" indent="0" algn="l" rtl="0">
              <a:spcBef>
                <a:spcPts val="0"/>
              </a:spcBef>
              <a:spcAft>
                <a:spcPts val="0"/>
              </a:spcAft>
              <a:buNone/>
            </a:pPr>
            <a:endParaRPr sz="1400" i="1" dirty="0">
              <a:solidFill>
                <a:srgbClr val="FEFF83"/>
              </a:solidFill>
              <a:latin typeface="Arial"/>
              <a:ea typeface="Arial"/>
              <a:cs typeface="Arial"/>
              <a:sym typeface="Arial"/>
            </a:endParaRPr>
          </a:p>
          <a:p>
            <a:pPr marL="0" marR="0" lvl="0" indent="0" algn="l" rtl="0">
              <a:spcBef>
                <a:spcPts val="0"/>
              </a:spcBef>
              <a:spcAft>
                <a:spcPts val="0"/>
              </a:spcAft>
              <a:buNone/>
            </a:pPr>
            <a:r>
              <a:rPr lang="en-US" sz="1200" i="1" dirty="0">
                <a:solidFill>
                  <a:srgbClr val="FEFF83"/>
                </a:solidFill>
                <a:latin typeface="Arial"/>
                <a:ea typeface="Arial"/>
                <a:cs typeface="Arial"/>
                <a:sym typeface="Arial"/>
              </a:rPr>
              <a:t>Gut, </a:t>
            </a:r>
            <a:r>
              <a:rPr lang="en-US" sz="1200" i="1" dirty="0" err="1">
                <a:solidFill>
                  <a:srgbClr val="FEFF83"/>
                </a:solidFill>
                <a:latin typeface="Arial"/>
                <a:ea typeface="Arial"/>
                <a:cs typeface="Arial"/>
                <a:sym typeface="Arial"/>
              </a:rPr>
              <a:t>aber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warum</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verwendet</a:t>
            </a:r>
            <a:r>
              <a:rPr lang="en-US" sz="1200" i="1" dirty="0">
                <a:solidFill>
                  <a:srgbClr val="FEFF83"/>
                </a:solidFill>
                <a:latin typeface="Arial"/>
                <a:ea typeface="Arial"/>
                <a:cs typeface="Arial"/>
                <a:sym typeface="Arial"/>
              </a:rPr>
              <a:t> der Applanator </a:t>
            </a:r>
            <a:r>
              <a:rPr lang="en-US" sz="1200" i="1" dirty="0" err="1">
                <a:solidFill>
                  <a:srgbClr val="FEFF83"/>
                </a:solidFill>
                <a:latin typeface="Arial"/>
                <a:ea typeface="Arial"/>
                <a:cs typeface="Arial"/>
                <a:sym typeface="Arial"/>
              </a:rPr>
              <a:t>ein</a:t>
            </a:r>
            <a:r>
              <a:rPr lang="en-US" sz="1200" i="1" dirty="0">
                <a:solidFill>
                  <a:srgbClr val="FEFF83"/>
                </a:solidFill>
                <a:latin typeface="Arial"/>
                <a:ea typeface="Arial"/>
                <a:cs typeface="Arial"/>
                <a:sym typeface="Arial"/>
              </a:rPr>
              <a:t> Prisma, um den Kreis </a:t>
            </a:r>
            <a:r>
              <a:rPr lang="en-US" sz="1200" i="1" dirty="0" err="1">
                <a:solidFill>
                  <a:srgbClr val="FEFF83"/>
                </a:solidFill>
                <a:latin typeface="Arial"/>
                <a:ea typeface="Arial"/>
                <a:cs typeface="Arial"/>
                <a:sym typeface="Arial"/>
              </a:rPr>
              <a:t>zu</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teilen</a:t>
            </a:r>
            <a:r>
              <a:rPr lang="en-US" sz="1200" i="1" dirty="0">
                <a:solidFill>
                  <a:srgbClr val="FEFF83"/>
                </a:solidFill>
                <a:latin typeface="Arial"/>
                <a:ea typeface="Arial"/>
                <a:cs typeface="Arial"/>
                <a:sym typeface="Arial"/>
              </a:rPr>
              <a:t>?</a:t>
            </a:r>
            <a:endParaRPr sz="1400" dirty="0">
              <a:solidFill>
                <a:srgbClr val="FEFF83"/>
              </a:solidFill>
              <a:latin typeface="Arial"/>
              <a:ea typeface="Arial"/>
              <a:cs typeface="Arial"/>
              <a:sym typeface="Arial"/>
            </a:endParaRPr>
          </a:p>
          <a:p>
            <a:pPr marL="0" marR="0" lvl="0" indent="0" algn="l" rtl="0">
              <a:spcBef>
                <a:spcPts val="0"/>
              </a:spcBef>
              <a:spcAft>
                <a:spcPts val="0"/>
              </a:spcAft>
              <a:buNone/>
            </a:pPr>
            <a:r>
              <a:rPr lang="en-US" sz="1200" dirty="0" err="1">
                <a:solidFill>
                  <a:srgbClr val="FEFF83"/>
                </a:solidFill>
                <a:latin typeface="Arial"/>
                <a:ea typeface="Arial"/>
                <a:cs typeface="Arial"/>
                <a:sym typeface="Arial"/>
              </a:rPr>
              <a:t>Stellen</a:t>
            </a:r>
            <a:r>
              <a:rPr lang="en-US" sz="1200" dirty="0">
                <a:solidFill>
                  <a:srgbClr val="FEFF83"/>
                </a:solidFill>
                <a:latin typeface="Arial"/>
                <a:ea typeface="Arial"/>
                <a:cs typeface="Arial"/>
                <a:sym typeface="Arial"/>
              </a:rPr>
              <a:t> Sie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vor</a:t>
            </a:r>
            <a:r>
              <a:rPr lang="en-US" sz="1200" dirty="0">
                <a:solidFill>
                  <a:srgbClr val="FEFF83"/>
                </a:solidFill>
                <a:latin typeface="Arial"/>
                <a:ea typeface="Arial"/>
                <a:cs typeface="Arial"/>
                <a:sym typeface="Arial"/>
              </a:rPr>
              <a:t>, der Applanator </a:t>
            </a:r>
            <a:r>
              <a:rPr lang="en-US" sz="1200" dirty="0" err="1">
                <a:solidFill>
                  <a:srgbClr val="FEFF83"/>
                </a:solidFill>
                <a:latin typeface="Arial"/>
                <a:ea typeface="Arial"/>
                <a:cs typeface="Arial"/>
                <a:sym typeface="Arial"/>
              </a:rPr>
              <a:t>hätte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kein</a:t>
            </a:r>
            <a:r>
              <a:rPr lang="en-US" sz="1200" dirty="0">
                <a:solidFill>
                  <a:srgbClr val="FEFF83"/>
                </a:solidFill>
                <a:latin typeface="Arial"/>
                <a:ea typeface="Arial"/>
                <a:cs typeface="Arial"/>
                <a:sym typeface="Arial"/>
              </a:rPr>
              <a:t> Prisma. Die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würde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gegen</a:t>
            </a:r>
            <a:r>
              <a:rPr lang="en-US" sz="1200" dirty="0">
                <a:solidFill>
                  <a:srgbClr val="FEFF83"/>
                </a:solidFill>
                <a:latin typeface="Arial"/>
                <a:ea typeface="Arial"/>
                <a:cs typeface="Arial"/>
                <a:sym typeface="Arial"/>
              </a:rPr>
              <a:t> die </a:t>
            </a:r>
            <a:r>
              <a:rPr lang="en-US" sz="1200" dirty="0" err="1">
                <a:solidFill>
                  <a:srgbClr val="FEFF83"/>
                </a:solidFill>
                <a:latin typeface="Arial"/>
                <a:ea typeface="Arial"/>
                <a:cs typeface="Arial"/>
                <a:sym typeface="Arial"/>
              </a:rPr>
              <a:t>Hornhaut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drücken</a:t>
            </a:r>
            <a:r>
              <a:rPr lang="en-US" sz="1200" dirty="0">
                <a:solidFill>
                  <a:srgbClr val="FEFF83"/>
                </a:solidFill>
                <a:latin typeface="Arial"/>
                <a:ea typeface="Arial"/>
                <a:cs typeface="Arial"/>
                <a:sym typeface="Arial"/>
              </a:rPr>
              <a:t>, und Sie </a:t>
            </a:r>
            <a:r>
              <a:rPr lang="en-US" sz="1200" dirty="0" err="1">
                <a:solidFill>
                  <a:srgbClr val="FEFF83"/>
                </a:solidFill>
                <a:latin typeface="Arial"/>
                <a:ea typeface="Arial"/>
                <a:cs typeface="Arial"/>
                <a:sym typeface="Arial"/>
              </a:rPr>
              <a:t>würden</a:t>
            </a:r>
            <a:r>
              <a:rPr lang="en-US" sz="1200" dirty="0">
                <a:solidFill>
                  <a:srgbClr val="FEFF83"/>
                </a:solidFill>
                <a:latin typeface="Arial"/>
                <a:ea typeface="Arial"/>
                <a:cs typeface="Arial"/>
                <a:sym typeface="Arial"/>
              </a:rPr>
              <a:t> den Knopf so </a:t>
            </a:r>
            <a:r>
              <a:rPr lang="en-US" sz="1200" dirty="0" err="1">
                <a:solidFill>
                  <a:srgbClr val="FEFF83"/>
                </a:solidFill>
                <a:latin typeface="Arial"/>
                <a:ea typeface="Arial"/>
                <a:cs typeface="Arial"/>
                <a:sym typeface="Arial"/>
              </a:rPr>
              <a:t>lange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verstellen</a:t>
            </a:r>
            <a:r>
              <a:rPr lang="en-US" sz="1200" dirty="0">
                <a:solidFill>
                  <a:srgbClr val="FEFF83"/>
                </a:solidFill>
                <a:latin typeface="Arial"/>
                <a:ea typeface="Arial"/>
                <a:cs typeface="Arial"/>
                <a:sym typeface="Arial"/>
              </a:rPr>
              <a:t>, bis der </a:t>
            </a:r>
            <a:r>
              <a:rPr lang="en-US" sz="1200" dirty="0" err="1">
                <a:solidFill>
                  <a:srgbClr val="FEFF83"/>
                </a:solidFill>
                <a:latin typeface="Arial"/>
                <a:ea typeface="Arial"/>
                <a:cs typeface="Arial"/>
                <a:sym typeface="Arial"/>
              </a:rPr>
              <a:t>Durchmesser</a:t>
            </a:r>
            <a:r>
              <a:rPr lang="en-US" sz="1200" dirty="0">
                <a:solidFill>
                  <a:srgbClr val="FEFF83"/>
                </a:solidFill>
                <a:latin typeface="Arial"/>
                <a:ea typeface="Arial"/>
                <a:cs typeface="Arial"/>
                <a:sym typeface="Arial"/>
              </a:rPr>
              <a:t> des </a:t>
            </a:r>
            <a:r>
              <a:rPr lang="en-US" sz="1200" dirty="0" err="1">
                <a:solidFill>
                  <a:srgbClr val="FEFF83"/>
                </a:solidFill>
                <a:latin typeface="Arial"/>
                <a:ea typeface="Arial"/>
                <a:cs typeface="Arial"/>
                <a:sym typeface="Arial"/>
              </a:rPr>
              <a:t>Kreises</a:t>
            </a:r>
            <a:r>
              <a:rPr lang="en-US" sz="1200" dirty="0">
                <a:solidFill>
                  <a:srgbClr val="FEFF83"/>
                </a:solidFill>
                <a:latin typeface="Arial"/>
                <a:ea typeface="Arial"/>
                <a:cs typeface="Arial"/>
                <a:sym typeface="Arial"/>
              </a:rPr>
              <a:t> 3,06 mm </a:t>
            </a:r>
            <a:r>
              <a:rPr lang="en-US" sz="1200" dirty="0" err="1">
                <a:solidFill>
                  <a:srgbClr val="FEFF83"/>
                </a:solidFill>
                <a:latin typeface="Arial"/>
                <a:ea typeface="Arial"/>
                <a:cs typeface="Arial"/>
                <a:sym typeface="Arial"/>
              </a:rPr>
              <a:t>beträgt</a:t>
            </a:r>
            <a:r>
              <a:rPr lang="en-US" sz="1200" dirty="0">
                <a:solidFill>
                  <a:srgbClr val="FEFF83"/>
                </a:solidFill>
                <a:latin typeface="Arial"/>
                <a:ea typeface="Arial"/>
                <a:cs typeface="Arial"/>
                <a:sym typeface="Arial"/>
              </a:rPr>
              <a:t>. Das </a:t>
            </a:r>
            <a:r>
              <a:rPr lang="en-US" sz="1200" dirty="0" err="1">
                <a:solidFill>
                  <a:srgbClr val="FEFF83"/>
                </a:solidFill>
                <a:latin typeface="Arial"/>
                <a:ea typeface="Arial"/>
                <a:cs typeface="Arial"/>
                <a:sym typeface="Arial"/>
              </a:rPr>
              <a:t>scheint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einfach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genug</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zu</a:t>
            </a:r>
            <a:r>
              <a:rPr lang="en-US" sz="1200" dirty="0">
                <a:solidFill>
                  <a:srgbClr val="FEFF83"/>
                </a:solidFill>
                <a:latin typeface="Arial"/>
                <a:ea typeface="Arial"/>
                <a:cs typeface="Arial"/>
                <a:sym typeface="Arial"/>
              </a:rPr>
              <a:t> sein, bis man </a:t>
            </a:r>
            <a:r>
              <a:rPr lang="en-US" sz="1200" dirty="0" err="1">
                <a:solidFill>
                  <a:srgbClr val="FEFF83"/>
                </a:solidFill>
                <a:latin typeface="Arial"/>
                <a:ea typeface="Arial"/>
                <a:cs typeface="Arial"/>
                <a:sym typeface="Arial"/>
              </a:rPr>
              <a:t>Folgendes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bedenkt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Woher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würden</a:t>
            </a:r>
            <a:r>
              <a:rPr lang="en-US" sz="1200" dirty="0">
                <a:solidFill>
                  <a:srgbClr val="FEFF83"/>
                </a:solidFill>
                <a:latin typeface="Arial"/>
                <a:ea typeface="Arial"/>
                <a:cs typeface="Arial"/>
                <a:sym typeface="Arial"/>
              </a:rPr>
              <a:t> Sie </a:t>
            </a:r>
            <a:r>
              <a:rPr lang="en-US" sz="1200" dirty="0" err="1">
                <a:solidFill>
                  <a:srgbClr val="FEFF83"/>
                </a:solidFill>
                <a:latin typeface="Arial"/>
                <a:ea typeface="Arial"/>
                <a:cs typeface="Arial"/>
                <a:sym typeface="Arial"/>
              </a:rPr>
              <a:t>wissen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wann</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Durchmesser</a:t>
            </a:r>
            <a:r>
              <a:rPr lang="en-US" sz="1200" dirty="0">
                <a:solidFill>
                  <a:srgbClr val="FEFF83"/>
                </a:solidFill>
                <a:latin typeface="Arial"/>
                <a:ea typeface="Arial"/>
                <a:cs typeface="Arial"/>
                <a:sym typeface="Arial"/>
              </a:rPr>
              <a:t> 3,06 mm </a:t>
            </a:r>
            <a:r>
              <a:rPr lang="en-US" sz="1200" dirty="0" err="1">
                <a:solidFill>
                  <a:srgbClr val="FEFF83"/>
                </a:solidFill>
                <a:latin typeface="Arial"/>
                <a:ea typeface="Arial"/>
                <a:cs typeface="Arial"/>
                <a:sym typeface="Arial"/>
              </a:rPr>
              <a:t>beträgt</a:t>
            </a:r>
            <a:r>
              <a:rPr lang="en-US" sz="1200" dirty="0">
                <a:solidFill>
                  <a:srgbClr val="FEFF83"/>
                </a:solidFill>
                <a:latin typeface="Arial"/>
                <a:ea typeface="Arial"/>
                <a:cs typeface="Arial"/>
                <a:sym typeface="Arial"/>
              </a:rPr>
              <a:t>? Eine </a:t>
            </a:r>
            <a:r>
              <a:rPr lang="en-US" sz="1200" dirty="0" err="1">
                <a:solidFill>
                  <a:srgbClr val="FEFF83"/>
                </a:solidFill>
                <a:latin typeface="Arial"/>
                <a:ea typeface="Arial"/>
                <a:cs typeface="Arial"/>
                <a:sym typeface="Arial"/>
              </a:rPr>
              <a:t>Möglichkeit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wäre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einfach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a:t>
            </a:r>
            <a:r>
              <a:rPr lang="en-US" sz="1200" dirty="0">
                <a:solidFill>
                  <a:srgbClr val="FEFF83"/>
                </a:solidFill>
                <a:latin typeface="Arial"/>
                <a:ea typeface="Arial"/>
                <a:cs typeface="Arial"/>
                <a:sym typeface="Arial"/>
              </a:rPr>
              <a:t> 3,06-mm-Linie in die Optik der </a:t>
            </a:r>
            <a:r>
              <a:rPr lang="en-US" sz="1200" dirty="0" err="1">
                <a:solidFill>
                  <a:srgbClr val="FEFF83"/>
                </a:solidFill>
                <a:latin typeface="Arial"/>
                <a:ea typeface="Arial"/>
                <a:cs typeface="Arial"/>
                <a:sym typeface="Arial"/>
              </a:rPr>
              <a:t>Spaltlampe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zu</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gravieren</a:t>
            </a:r>
            <a:r>
              <a:rPr lang="en-US" sz="1200" dirty="0">
                <a:solidFill>
                  <a:srgbClr val="FEFF83"/>
                </a:solidFill>
                <a:latin typeface="Arial"/>
                <a:ea typeface="Arial"/>
                <a:cs typeface="Arial"/>
                <a:sym typeface="Arial"/>
              </a:rPr>
              <a:t>. Dies </a:t>
            </a:r>
            <a:r>
              <a:rPr lang="en-US" sz="1200" dirty="0" err="1">
                <a:solidFill>
                  <a:srgbClr val="FEFF83"/>
                </a:solidFill>
                <a:latin typeface="Arial"/>
                <a:ea typeface="Arial"/>
                <a:cs typeface="Arial"/>
                <a:sym typeface="Arial"/>
              </a:rPr>
              <a:t>würde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benutzerfreundliches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Messinstrument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bieten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Andererseits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wäre</a:t>
            </a:r>
            <a:r>
              <a:rPr lang="en-US" sz="1200" dirty="0">
                <a:solidFill>
                  <a:srgbClr val="FEFF83"/>
                </a:solidFill>
                <a:latin typeface="Arial"/>
                <a:ea typeface="Arial"/>
                <a:cs typeface="Arial"/>
                <a:sym typeface="Arial"/>
              </a:rPr>
              <a:t> die Linie </a:t>
            </a:r>
            <a:r>
              <a:rPr lang="en-US" sz="1200" dirty="0" err="1">
                <a:solidFill>
                  <a:srgbClr val="FEFF83"/>
                </a:solidFill>
                <a:latin typeface="Arial"/>
                <a:ea typeface="Arial"/>
                <a:cs typeface="Arial"/>
                <a:sym typeface="Arial"/>
              </a:rPr>
              <a:t>während</a:t>
            </a:r>
            <a:r>
              <a:rPr lang="en-US" sz="1200" dirty="0">
                <a:solidFill>
                  <a:srgbClr val="FEFF83"/>
                </a:solidFill>
                <a:latin typeface="Arial"/>
                <a:ea typeface="Arial"/>
                <a:cs typeface="Arial"/>
                <a:sym typeface="Arial"/>
              </a:rPr>
              <a:t> des </a:t>
            </a:r>
            <a:r>
              <a:rPr lang="en-US" sz="1200" dirty="0" err="1">
                <a:solidFill>
                  <a:srgbClr val="FEFF83"/>
                </a:solidFill>
                <a:latin typeface="Arial"/>
                <a:ea typeface="Arial"/>
                <a:cs typeface="Arial"/>
                <a:sym typeface="Arial"/>
              </a:rPr>
              <a:t>restlichen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Untersuchungsvorgangs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sichtbar</a:t>
            </a:r>
            <a:r>
              <a:rPr lang="en-US" sz="1200" dirty="0">
                <a:solidFill>
                  <a:srgbClr val="FEFF83"/>
                </a:solidFill>
                <a:latin typeface="Arial"/>
                <a:ea typeface="Arial"/>
                <a:cs typeface="Arial"/>
                <a:sym typeface="Arial"/>
              </a:rPr>
              <a:t> – nicht gut. Was </a:t>
            </a:r>
            <a:r>
              <a:rPr lang="en-US" sz="1200" dirty="0" err="1">
                <a:solidFill>
                  <a:srgbClr val="FEFF83"/>
                </a:solidFill>
                <a:latin typeface="Arial"/>
                <a:ea typeface="Arial"/>
                <a:cs typeface="Arial"/>
                <a:sym typeface="Arial"/>
              </a:rPr>
              <a:t>gibt</a:t>
            </a:r>
            <a:r>
              <a:rPr lang="en-US" sz="1200" dirty="0">
                <a:solidFill>
                  <a:srgbClr val="FEFF83"/>
                </a:solidFill>
                <a:latin typeface="Arial"/>
                <a:ea typeface="Arial"/>
                <a:cs typeface="Arial"/>
                <a:sym typeface="Arial"/>
              </a:rPr>
              <a:t> es </a:t>
            </a:r>
            <a:r>
              <a:rPr lang="en-US" sz="1200" dirty="0" err="1">
                <a:solidFill>
                  <a:srgbClr val="FEFF83"/>
                </a:solidFill>
                <a:latin typeface="Arial"/>
                <a:ea typeface="Arial"/>
                <a:cs typeface="Arial"/>
                <a:sym typeface="Arial"/>
              </a:rPr>
              <a:t>sonst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noch</a:t>
            </a:r>
            <a:r>
              <a:rPr lang="en-US" sz="1200" dirty="0">
                <a:solidFill>
                  <a:srgbClr val="FEFF83"/>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FEFF83"/>
                </a:solidFill>
                <a:latin typeface="Arial"/>
                <a:ea typeface="Arial"/>
                <a:cs typeface="Arial"/>
                <a:sym typeface="Arial"/>
              </a:rPr>
              <a:t>Hier </a:t>
            </a:r>
            <a:r>
              <a:rPr lang="en-US" sz="1200" dirty="0" err="1">
                <a:solidFill>
                  <a:srgbClr val="FEFF83"/>
                </a:solidFill>
                <a:latin typeface="Arial"/>
                <a:ea typeface="Arial"/>
                <a:cs typeface="Arial"/>
                <a:sym typeface="Arial"/>
              </a:rPr>
              <a:t>kommt</a:t>
            </a:r>
            <a:r>
              <a:rPr lang="en-US" sz="1200" dirty="0">
                <a:solidFill>
                  <a:srgbClr val="FEFF83"/>
                </a:solidFill>
                <a:latin typeface="Arial"/>
                <a:ea typeface="Arial"/>
                <a:cs typeface="Arial"/>
                <a:sym typeface="Arial"/>
              </a:rPr>
              <a:t> das Prisma ins Spiel. Das Prisma </a:t>
            </a:r>
            <a:r>
              <a:rPr lang="en-US" sz="1200" dirty="0" err="1">
                <a:solidFill>
                  <a:srgbClr val="FEFF83"/>
                </a:solidFill>
                <a:latin typeface="Arial"/>
                <a:ea typeface="Arial"/>
                <a:cs typeface="Arial"/>
                <a:sym typeface="Arial"/>
              </a:rPr>
              <a:t>teilt</a:t>
            </a:r>
            <a:r>
              <a:rPr lang="en-US" sz="1200" dirty="0">
                <a:solidFill>
                  <a:srgbClr val="FEFF83"/>
                </a:solidFill>
                <a:latin typeface="Arial"/>
                <a:ea typeface="Arial"/>
                <a:cs typeface="Arial"/>
                <a:sym typeface="Arial"/>
              </a:rPr>
              <a:t> das Bild des </a:t>
            </a:r>
            <a:r>
              <a:rPr lang="en-US" sz="1200" dirty="0" err="1">
                <a:solidFill>
                  <a:srgbClr val="FEFF83"/>
                </a:solidFill>
                <a:latin typeface="Arial"/>
                <a:ea typeface="Arial"/>
                <a:cs typeface="Arial"/>
                <a:sym typeface="Arial"/>
              </a:rPr>
              <a:t>Kreises</a:t>
            </a:r>
            <a:r>
              <a:rPr lang="en-US" sz="1200" dirty="0">
                <a:solidFill>
                  <a:srgbClr val="FEFF83"/>
                </a:solidFill>
                <a:latin typeface="Arial"/>
                <a:ea typeface="Arial"/>
                <a:cs typeface="Arial"/>
                <a:sym typeface="Arial"/>
              </a:rPr>
              <a:t> in </a:t>
            </a:r>
            <a:r>
              <a:rPr lang="en-US" sz="1200" dirty="0" err="1">
                <a:solidFill>
                  <a:srgbClr val="FEFF83"/>
                </a:solidFill>
                <a:latin typeface="Arial"/>
                <a:ea typeface="Arial"/>
                <a:cs typeface="Arial"/>
                <a:sym typeface="Arial"/>
              </a:rPr>
              <a:t>zwei</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Hälften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jedoch</a:t>
            </a:r>
            <a:r>
              <a:rPr lang="en-US" sz="1200" dirty="0">
                <a:solidFill>
                  <a:srgbClr val="FEFF83"/>
                </a:solidFill>
                <a:latin typeface="Arial"/>
                <a:ea typeface="Arial"/>
                <a:cs typeface="Arial"/>
                <a:sym typeface="Arial"/>
              </a:rPr>
              <a:t> nicht </a:t>
            </a:r>
            <a:r>
              <a:rPr lang="en-US" sz="1200" dirty="0" err="1">
                <a:solidFill>
                  <a:srgbClr val="FEFF83"/>
                </a:solidFill>
                <a:latin typeface="Arial"/>
                <a:ea typeface="Arial"/>
                <a:cs typeface="Arial"/>
                <a:sym typeface="Arial"/>
              </a:rPr>
              <a:t>willkürlich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Vielmehr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das Prisma so </a:t>
            </a:r>
            <a:r>
              <a:rPr lang="en-US" sz="1200" dirty="0" err="1">
                <a:solidFill>
                  <a:srgbClr val="FEFF83"/>
                </a:solidFill>
                <a:latin typeface="Arial"/>
                <a:ea typeface="Arial"/>
                <a:cs typeface="Arial"/>
                <a:sym typeface="Arial"/>
              </a:rPr>
              <a:t>ausgelegt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dass</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sich</a:t>
            </a:r>
            <a:r>
              <a:rPr lang="en-US" sz="1200" i="1" dirty="0">
                <a:solidFill>
                  <a:srgbClr val="FEFF83"/>
                </a:solidFill>
                <a:latin typeface="Arial"/>
                <a:ea typeface="Arial"/>
                <a:cs typeface="Arial"/>
                <a:sym typeface="Arial"/>
              </a:rPr>
              <a:t> die </a:t>
            </a:r>
            <a:r>
              <a:rPr lang="en-US" sz="1200" i="1" dirty="0" err="1">
                <a:solidFill>
                  <a:srgbClr val="FEFF83"/>
                </a:solidFill>
                <a:latin typeface="Arial"/>
                <a:ea typeface="Arial"/>
                <a:cs typeface="Arial"/>
                <a:sym typeface="Arial"/>
              </a:rPr>
              <a:t>beiden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Halbkreise</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genau</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überlappen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wenn</a:t>
            </a:r>
            <a:r>
              <a:rPr lang="en-US" sz="1200" i="1" dirty="0">
                <a:solidFill>
                  <a:srgbClr val="FEFF83"/>
                </a:solidFill>
                <a:latin typeface="Arial"/>
                <a:ea typeface="Arial"/>
                <a:cs typeface="Arial"/>
                <a:sym typeface="Arial"/>
              </a:rPr>
              <a:t> der </a:t>
            </a:r>
            <a:r>
              <a:rPr lang="en-US" sz="1200" i="1" dirty="0" err="1">
                <a:solidFill>
                  <a:srgbClr val="FEFF83"/>
                </a:solidFill>
                <a:latin typeface="Arial"/>
                <a:ea typeface="Arial"/>
                <a:cs typeface="Arial"/>
                <a:sym typeface="Arial"/>
              </a:rPr>
              <a:t>Durchmesser</a:t>
            </a:r>
            <a:r>
              <a:rPr lang="en-US" sz="1200" i="1" dirty="0">
                <a:solidFill>
                  <a:srgbClr val="FEFF83"/>
                </a:solidFill>
                <a:latin typeface="Arial"/>
                <a:ea typeface="Arial"/>
                <a:cs typeface="Arial"/>
                <a:sym typeface="Arial"/>
              </a:rPr>
              <a:t> des </a:t>
            </a:r>
            <a:r>
              <a:rPr lang="en-US" sz="1200" i="1" dirty="0" err="1">
                <a:solidFill>
                  <a:srgbClr val="FEFF83"/>
                </a:solidFill>
                <a:latin typeface="Arial"/>
                <a:ea typeface="Arial"/>
                <a:cs typeface="Arial"/>
                <a:sym typeface="Arial"/>
              </a:rPr>
              <a:t>Kreises</a:t>
            </a:r>
            <a:r>
              <a:rPr lang="en-US" sz="1200" i="1" dirty="0">
                <a:solidFill>
                  <a:srgbClr val="FEFF83"/>
                </a:solidFill>
                <a:latin typeface="Arial"/>
                <a:ea typeface="Arial"/>
                <a:cs typeface="Arial"/>
                <a:sym typeface="Arial"/>
              </a:rPr>
              <a:t> 3,06 mm </a:t>
            </a:r>
            <a:r>
              <a:rPr lang="en-US" sz="1200" i="1" dirty="0" err="1">
                <a:solidFill>
                  <a:srgbClr val="FEFF83"/>
                </a:solidFill>
                <a:latin typeface="Arial"/>
                <a:ea typeface="Arial"/>
                <a:cs typeface="Arial"/>
                <a:sym typeface="Arial"/>
              </a:rPr>
              <a:t>beträgt</a:t>
            </a:r>
            <a:r>
              <a:rPr lang="en-US" sz="1200" i="1" dirty="0">
                <a:solidFill>
                  <a:srgbClr val="FEFF83"/>
                </a:solidFill>
                <a:latin typeface="Arial"/>
                <a:ea typeface="Arial"/>
                <a:cs typeface="Arial"/>
                <a:sym typeface="Arial"/>
              </a:rPr>
              <a:t>.</a:t>
            </a:r>
            <a:r>
              <a:rPr lang="en-US" sz="1200" i="1" baseline="30000" dirty="0">
                <a:solidFill>
                  <a:srgbClr val="FEFF83"/>
                </a:solidFill>
                <a:latin typeface="Arial"/>
                <a:ea typeface="Arial"/>
                <a:cs typeface="Arial"/>
                <a:sym typeface="Arial"/>
              </a:rPr>
              <a:t>.</a:t>
            </a:r>
            <a:r>
              <a:rPr lang="en-US" sz="1200" dirty="0">
                <a:solidFill>
                  <a:srgbClr val="FEFF83"/>
                </a:solidFill>
                <a:latin typeface="Arial"/>
                <a:ea typeface="Arial"/>
                <a:cs typeface="Arial"/>
                <a:sym typeface="Arial"/>
              </a:rPr>
              <a:t> Wenn also der von der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ausgeübte</a:t>
            </a:r>
            <a:r>
              <a:rPr lang="en-US" sz="1200" dirty="0">
                <a:solidFill>
                  <a:srgbClr val="FEFF83"/>
                </a:solidFill>
                <a:latin typeface="Arial"/>
                <a:ea typeface="Arial"/>
                <a:cs typeface="Arial"/>
                <a:sym typeface="Arial"/>
              </a:rPr>
              <a:t> Druck </a:t>
            </a:r>
            <a:r>
              <a:rPr lang="en-US" sz="1200" dirty="0" err="1">
                <a:solidFill>
                  <a:srgbClr val="FEFF83"/>
                </a:solidFill>
                <a:latin typeface="Arial"/>
                <a:ea typeface="Arial"/>
                <a:cs typeface="Arial"/>
                <a:sym typeface="Arial"/>
              </a:rPr>
              <a:t>verändert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wird</a:t>
            </a:r>
            <a:r>
              <a:rPr lang="en-US" sz="1200" dirty="0">
                <a:solidFill>
                  <a:srgbClr val="FEFF83"/>
                </a:solidFill>
                <a:latin typeface="Arial"/>
                <a:ea typeface="Arial"/>
                <a:cs typeface="Arial"/>
                <a:sym typeface="Arial"/>
              </a:rPr>
              <a:t> (d. h. </a:t>
            </a:r>
            <a:r>
              <a:rPr lang="en-US" sz="1200" dirty="0" err="1">
                <a:solidFill>
                  <a:srgbClr val="FEFF83"/>
                </a:solidFill>
                <a:latin typeface="Arial"/>
                <a:ea typeface="Arial"/>
                <a:cs typeface="Arial"/>
                <a:sym typeface="Arial"/>
              </a:rPr>
              <a:t>wenn</a:t>
            </a:r>
            <a:r>
              <a:rPr lang="en-US" sz="1200" dirty="0">
                <a:solidFill>
                  <a:srgbClr val="FEFF83"/>
                </a:solidFill>
                <a:latin typeface="Arial"/>
                <a:ea typeface="Arial"/>
                <a:cs typeface="Arial"/>
                <a:sym typeface="Arial"/>
              </a:rPr>
              <a:t> Sie den Knopf am Applanator </a:t>
            </a:r>
            <a:r>
              <a:rPr lang="en-US" sz="1200" dirty="0" err="1">
                <a:solidFill>
                  <a:srgbClr val="FEFF83"/>
                </a:solidFill>
                <a:latin typeface="Arial"/>
                <a:ea typeface="Arial"/>
                <a:cs typeface="Arial"/>
                <a:sym typeface="Arial"/>
              </a:rPr>
              <a:t>drehen</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sieht</a:t>
            </a:r>
            <a:r>
              <a:rPr lang="en-US" sz="1200" dirty="0">
                <a:solidFill>
                  <a:srgbClr val="FEFF83"/>
                </a:solidFill>
                <a:latin typeface="Arial"/>
                <a:ea typeface="Arial"/>
                <a:cs typeface="Arial"/>
                <a:sym typeface="Arial"/>
              </a:rPr>
              <a:t> es so </a:t>
            </a:r>
            <a:r>
              <a:rPr lang="en-US" sz="1200" dirty="0" err="1">
                <a:solidFill>
                  <a:srgbClr val="FEFF83"/>
                </a:solidFill>
                <a:latin typeface="Arial"/>
                <a:ea typeface="Arial"/>
                <a:cs typeface="Arial"/>
                <a:sym typeface="Arial"/>
              </a:rPr>
              <a:t>aus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als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würden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die Mires </a:t>
            </a:r>
            <a:r>
              <a:rPr lang="en-US" sz="1200" dirty="0" err="1">
                <a:solidFill>
                  <a:srgbClr val="FEFF83"/>
                </a:solidFill>
                <a:latin typeface="Arial"/>
                <a:ea typeface="Arial"/>
                <a:cs typeface="Arial"/>
                <a:sym typeface="Arial"/>
              </a:rPr>
              <a:t>aufeinander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zu</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oder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voneinander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weg</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bewegen</a:t>
            </a:r>
            <a:r>
              <a:rPr lang="en-US" sz="1200" dirty="0">
                <a:solidFill>
                  <a:srgbClr val="FEFF83"/>
                </a:solidFill>
                <a:latin typeface="Arial"/>
                <a:ea typeface="Arial"/>
                <a:cs typeface="Arial"/>
                <a:sym typeface="Arial"/>
              </a:rPr>
              <a:t> – </a:t>
            </a:r>
            <a:r>
              <a:rPr lang="en-US" sz="1200" i="1" dirty="0">
                <a:solidFill>
                  <a:srgbClr val="FEFF83"/>
                </a:solidFill>
                <a:latin typeface="Arial"/>
                <a:ea typeface="Arial"/>
                <a:cs typeface="Arial"/>
                <a:sym typeface="Arial"/>
              </a:rPr>
              <a:t>was </a:t>
            </a:r>
            <a:r>
              <a:rPr lang="en-US" sz="1200" i="1" dirty="0" err="1">
                <a:solidFill>
                  <a:srgbClr val="FEFF83"/>
                </a:solidFill>
                <a:latin typeface="Arial"/>
                <a:ea typeface="Arial"/>
                <a:cs typeface="Arial"/>
                <a:sym typeface="Arial"/>
              </a:rPr>
              <a:t>jedoch</a:t>
            </a:r>
            <a:r>
              <a:rPr lang="en-US" sz="1200" i="1" dirty="0">
                <a:solidFill>
                  <a:srgbClr val="FEFF83"/>
                </a:solidFill>
                <a:latin typeface="Arial"/>
                <a:ea typeface="Arial"/>
                <a:cs typeface="Arial"/>
                <a:sym typeface="Arial"/>
              </a:rPr>
              <a:t> nicht der Fall </a:t>
            </a:r>
            <a:r>
              <a:rPr lang="en-US" sz="1200" i="1"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Was </a:t>
            </a:r>
            <a:r>
              <a:rPr lang="en-US" sz="1200" b="1" dirty="0" err="1">
                <a:solidFill>
                  <a:srgbClr val="FEFF83"/>
                </a:solidFill>
                <a:latin typeface="Arial"/>
                <a:ea typeface="Arial"/>
                <a:cs typeface="Arial"/>
                <a:sym typeface="Arial"/>
              </a:rPr>
              <a:t>tatsächlich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geschieht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dass</a:t>
            </a:r>
            <a:r>
              <a:rPr lang="en-US" sz="1200" i="1" dirty="0">
                <a:solidFill>
                  <a:srgbClr val="FEFF83"/>
                </a:solidFill>
                <a:latin typeface="Arial"/>
                <a:ea typeface="Arial"/>
                <a:cs typeface="Arial"/>
                <a:sym typeface="Arial"/>
              </a:rPr>
              <a:t> der </a:t>
            </a:r>
            <a:r>
              <a:rPr lang="en-US" sz="1200" i="1" dirty="0" err="1">
                <a:solidFill>
                  <a:srgbClr val="FEFF83"/>
                </a:solidFill>
                <a:latin typeface="Arial"/>
                <a:ea typeface="Arial"/>
                <a:cs typeface="Arial"/>
                <a:sym typeface="Arial"/>
              </a:rPr>
              <a:t>Flureszein</a:t>
            </a:r>
            <a:r>
              <a:rPr lang="en-US" sz="1200" i="1" dirty="0">
                <a:solidFill>
                  <a:srgbClr val="FEFF83"/>
                </a:solidFill>
                <a:latin typeface="Arial"/>
                <a:ea typeface="Arial"/>
                <a:cs typeface="Arial"/>
                <a:sym typeface="Arial"/>
              </a:rPr>
              <a:t>-Kreis </a:t>
            </a:r>
            <a:r>
              <a:rPr lang="en-US" sz="1200" i="1" dirty="0" err="1">
                <a:solidFill>
                  <a:srgbClr val="FEFF83"/>
                </a:solidFill>
                <a:latin typeface="Arial"/>
                <a:ea typeface="Arial"/>
                <a:cs typeface="Arial"/>
                <a:sym typeface="Arial"/>
              </a:rPr>
              <a:t>größer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oder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kleiner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wird</a:t>
            </a:r>
            <a:r>
              <a:rPr lang="en-US" sz="1200" dirty="0">
                <a:solidFill>
                  <a:srgbClr val="FEFF83"/>
                </a:solidFill>
                <a:latin typeface="Arial"/>
                <a:ea typeface="Arial"/>
                <a:cs typeface="Arial"/>
                <a:sym typeface="Arial"/>
              </a:rPr>
              <a:t>. (Wenn Sie das </a:t>
            </a:r>
            <a:r>
              <a:rPr lang="en-US" sz="1200" dirty="0" err="1">
                <a:solidFill>
                  <a:srgbClr val="FEFF83"/>
                </a:solidFill>
                <a:latin typeface="Arial"/>
                <a:ea typeface="Arial"/>
                <a:cs typeface="Arial"/>
                <a:sym typeface="Arial"/>
              </a:rPr>
              <a:t>nächste</a:t>
            </a:r>
            <a:r>
              <a:rPr lang="en-US" sz="1200" dirty="0">
                <a:solidFill>
                  <a:srgbClr val="FEFF83"/>
                </a:solidFill>
                <a:latin typeface="Arial"/>
                <a:ea typeface="Arial"/>
                <a:cs typeface="Arial"/>
                <a:sym typeface="Arial"/>
              </a:rPr>
              <a:t> Mal </a:t>
            </a:r>
            <a:r>
              <a:rPr lang="en-US" sz="1200" dirty="0" err="1">
                <a:solidFill>
                  <a:srgbClr val="FEFF83"/>
                </a:solidFill>
                <a:latin typeface="Arial"/>
                <a:ea typeface="Arial"/>
                <a:cs typeface="Arial"/>
                <a:sym typeface="Arial"/>
              </a:rPr>
              <a:t>bei</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jemandem</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a:t>
            </a:r>
            <a:r>
              <a:rPr lang="en-US" sz="1200" dirty="0">
                <a:solidFill>
                  <a:srgbClr val="FEFF83"/>
                </a:solidFill>
                <a:latin typeface="Arial"/>
                <a:ea typeface="Arial"/>
                <a:cs typeface="Arial"/>
                <a:sym typeface="Arial"/>
              </a:rPr>
              <a:t> Applanation </a:t>
            </a:r>
            <a:r>
              <a:rPr lang="en-US" sz="1200" dirty="0" err="1">
                <a:solidFill>
                  <a:srgbClr val="FEFF83"/>
                </a:solidFill>
                <a:latin typeface="Arial"/>
                <a:ea typeface="Arial"/>
                <a:cs typeface="Arial"/>
                <a:sym typeface="Arial"/>
              </a:rPr>
              <a:t>durchführen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achten</a:t>
            </a:r>
            <a:r>
              <a:rPr lang="en-US" sz="1200" dirty="0">
                <a:solidFill>
                  <a:srgbClr val="FEFF83"/>
                </a:solidFill>
                <a:latin typeface="Arial"/>
                <a:ea typeface="Arial"/>
                <a:cs typeface="Arial"/>
                <a:sym typeface="Arial"/>
              </a:rPr>
              <a:t> Sie auf die </a:t>
            </a:r>
            <a:r>
              <a:rPr lang="en-US" sz="1200" b="1" dirty="0" err="1">
                <a:solidFill>
                  <a:srgbClr val="FEFF83"/>
                </a:solidFill>
                <a:latin typeface="Arial"/>
                <a:ea typeface="Arial"/>
                <a:cs typeface="Arial"/>
                <a:sym typeface="Arial"/>
              </a:rPr>
              <a:t>Höhe</a:t>
            </a:r>
            <a:r>
              <a:rPr lang="en-US" sz="1200" b="1" dirty="0">
                <a:solidFill>
                  <a:srgbClr val="FEFF83"/>
                </a:solidFill>
                <a:latin typeface="Arial"/>
                <a:ea typeface="Arial"/>
                <a:cs typeface="Arial"/>
                <a:sym typeface="Arial"/>
              </a:rPr>
              <a:t> </a:t>
            </a:r>
            <a:r>
              <a:rPr lang="en-US" sz="1200" dirty="0">
                <a:solidFill>
                  <a:srgbClr val="FEFF83"/>
                </a:solidFill>
                <a:latin typeface="Arial"/>
                <a:ea typeface="Arial"/>
                <a:cs typeface="Arial"/>
                <a:sym typeface="Arial"/>
              </a:rPr>
              <a:t>der Mires, </a:t>
            </a:r>
            <a:r>
              <a:rPr lang="en-US" sz="1200" dirty="0" err="1">
                <a:solidFill>
                  <a:srgbClr val="FEFF83"/>
                </a:solidFill>
                <a:latin typeface="Arial"/>
                <a:ea typeface="Arial"/>
                <a:cs typeface="Arial"/>
                <a:sym typeface="Arial"/>
              </a:rPr>
              <a:t>während</a:t>
            </a:r>
            <a:r>
              <a:rPr lang="en-US" sz="1200" dirty="0">
                <a:solidFill>
                  <a:srgbClr val="FEFF83"/>
                </a:solidFill>
                <a:latin typeface="Arial"/>
                <a:ea typeface="Arial"/>
                <a:cs typeface="Arial"/>
                <a:sym typeface="Arial"/>
              </a:rPr>
              <a:t> Sie den Knopf </a:t>
            </a:r>
            <a:r>
              <a:rPr lang="en-US" sz="1200" dirty="0" err="1">
                <a:solidFill>
                  <a:srgbClr val="FEFF83"/>
                </a:solidFill>
                <a:latin typeface="Arial"/>
                <a:ea typeface="Arial"/>
                <a:cs typeface="Arial"/>
                <a:sym typeface="Arial"/>
              </a:rPr>
              <a:t>verstellen</a:t>
            </a:r>
            <a:r>
              <a:rPr lang="en-US" sz="1200" dirty="0">
                <a:solidFill>
                  <a:srgbClr val="FEFF83"/>
                </a:solidFill>
                <a:latin typeface="Arial"/>
                <a:ea typeface="Arial"/>
                <a:cs typeface="Arial"/>
                <a:sym typeface="Arial"/>
              </a:rPr>
              <a:t>, und Sie </a:t>
            </a:r>
            <a:r>
              <a:rPr lang="en-US" sz="1200" dirty="0" err="1">
                <a:solidFill>
                  <a:srgbClr val="FEFF83"/>
                </a:solidFill>
                <a:latin typeface="Arial"/>
                <a:ea typeface="Arial"/>
                <a:cs typeface="Arial"/>
                <a:sym typeface="Arial"/>
              </a:rPr>
              <a:t>werden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besser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erkennen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können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dass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tatsächlich</a:t>
            </a:r>
            <a:r>
              <a:rPr lang="en-US" sz="1200" dirty="0">
                <a:solidFill>
                  <a:srgbClr val="FEFF83"/>
                </a:solidFill>
                <a:latin typeface="Arial"/>
                <a:ea typeface="Arial"/>
                <a:cs typeface="Arial"/>
                <a:sym typeface="Arial"/>
              </a:rPr>
              <a:t> die </a:t>
            </a:r>
            <a:r>
              <a:rPr lang="en-US" sz="1200" i="1" dirty="0" err="1">
                <a:solidFill>
                  <a:srgbClr val="FEFF83"/>
                </a:solidFill>
                <a:latin typeface="Arial"/>
                <a:ea typeface="Arial"/>
                <a:cs typeface="Arial"/>
                <a:sym typeface="Arial"/>
              </a:rPr>
              <a:t>Größe</a:t>
            </a:r>
            <a:r>
              <a:rPr lang="en-US" sz="1200" i="1" dirty="0">
                <a:solidFill>
                  <a:srgbClr val="FEFF83"/>
                </a:solidFill>
                <a:latin typeface="Arial"/>
                <a:ea typeface="Arial"/>
                <a:cs typeface="Arial"/>
                <a:sym typeface="Arial"/>
              </a:rPr>
              <a:t> </a:t>
            </a:r>
            <a:r>
              <a:rPr lang="en-US" sz="1200" dirty="0">
                <a:solidFill>
                  <a:srgbClr val="FEFF83"/>
                </a:solidFill>
                <a:latin typeface="Arial"/>
                <a:ea typeface="Arial"/>
                <a:cs typeface="Arial"/>
                <a:sym typeface="Arial"/>
              </a:rPr>
              <a:t>des </a:t>
            </a:r>
            <a:r>
              <a:rPr lang="en-US" sz="1200" dirty="0" err="1">
                <a:solidFill>
                  <a:srgbClr val="FEFF83"/>
                </a:solidFill>
                <a:latin typeface="Arial"/>
                <a:ea typeface="Arial"/>
                <a:cs typeface="Arial"/>
                <a:sym typeface="Arial"/>
              </a:rPr>
              <a:t>Kreises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ändert</a:t>
            </a:r>
            <a:r>
              <a:rPr lang="en-US" sz="1200" dirty="0">
                <a:solidFill>
                  <a:srgbClr val="FEFF83"/>
                </a:solidFill>
                <a:latin typeface="Arial"/>
                <a:ea typeface="Arial"/>
                <a:cs typeface="Arial"/>
                <a:sym typeface="Arial"/>
              </a:rPr>
              <a:t>, nicht der Abstand </a:t>
            </a:r>
            <a:r>
              <a:rPr lang="en-US" sz="1200" dirty="0" err="1">
                <a:solidFill>
                  <a:srgbClr val="FEFF83"/>
                </a:solidFill>
                <a:latin typeface="Arial"/>
                <a:ea typeface="Arial"/>
                <a:cs typeface="Arial"/>
                <a:sym typeface="Arial"/>
              </a:rPr>
              <a:t>zwischen</a:t>
            </a:r>
            <a:r>
              <a:rPr lang="en-US" sz="1200" dirty="0">
                <a:solidFill>
                  <a:srgbClr val="FEFF83"/>
                </a:solidFill>
                <a:latin typeface="Arial"/>
                <a:ea typeface="Arial"/>
                <a:cs typeface="Arial"/>
                <a:sym typeface="Arial"/>
              </a:rPr>
              <a:t> den </a:t>
            </a:r>
            <a:r>
              <a:rPr lang="en-US" sz="1200" dirty="0" err="1">
                <a:solidFill>
                  <a:srgbClr val="FEFF83"/>
                </a:solidFill>
                <a:latin typeface="Arial"/>
                <a:ea typeface="Arial"/>
                <a:cs typeface="Arial"/>
                <a:sym typeface="Arial"/>
              </a:rPr>
              <a:t>Segmenten</a:t>
            </a:r>
            <a:r>
              <a:rPr lang="en-US" sz="1200" dirty="0">
                <a:solidFill>
                  <a:srgbClr val="FEFF83"/>
                </a:solidFill>
                <a:latin typeface="Arial"/>
                <a:ea typeface="Arial"/>
                <a:cs typeface="Arial"/>
                <a:sym typeface="Arial"/>
              </a:rPr>
              <a:t>).</a:t>
            </a:r>
            <a:endParaRPr sz="1400" dirty="0">
              <a:solidFill>
                <a:srgbClr val="FEFF83"/>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sp>
        <p:nvSpPr>
          <p:cNvPr id="868" name="Google Shape;868;p35"/>
          <p:cNvSpPr/>
          <p:nvPr/>
        </p:nvSpPr>
        <p:spPr>
          <a:xfrm>
            <a:off x="2362200" y="4572000"/>
            <a:ext cx="6858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870" name="Google Shape;870;p35"/>
          <p:cNvSpPr/>
          <p:nvPr/>
        </p:nvSpPr>
        <p:spPr>
          <a:xfrm>
            <a:off x="5334000" y="3733800"/>
            <a:ext cx="1371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871" name="Google Shape;871;p35"/>
          <p:cNvSpPr/>
          <p:nvPr/>
        </p:nvSpPr>
        <p:spPr>
          <a:xfrm>
            <a:off x="5715000" y="3352800"/>
            <a:ext cx="1371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872" name="Google Shape;872;p35"/>
          <p:cNvSpPr/>
          <p:nvPr/>
        </p:nvSpPr>
        <p:spPr>
          <a:xfrm>
            <a:off x="3886200" y="2590800"/>
            <a:ext cx="19050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873" name="Google Shape;873;p35"/>
          <p:cNvSpPr/>
          <p:nvPr/>
        </p:nvSpPr>
        <p:spPr>
          <a:xfrm>
            <a:off x="6553200" y="2590800"/>
            <a:ext cx="5334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874" name="Google Shape;874;p35"/>
          <p:cNvSpPr/>
          <p:nvPr/>
        </p:nvSpPr>
        <p:spPr>
          <a:xfrm>
            <a:off x="5791200" y="1828800"/>
            <a:ext cx="24384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875" name="Google Shape;875;p35"/>
          <p:cNvSpPr/>
          <p:nvPr/>
        </p:nvSpPr>
        <p:spPr>
          <a:xfrm>
            <a:off x="990600" y="2209800"/>
            <a:ext cx="25908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876" name="Google Shape;876;p35"/>
          <p:cNvSpPr/>
          <p:nvPr/>
        </p:nvSpPr>
        <p:spPr>
          <a:xfrm>
            <a:off x="5715000" y="2209800"/>
            <a:ext cx="2514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877" name="Google Shape;877;p35"/>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878" name="Google Shape;878;p35"/>
          <p:cNvSpPr/>
          <p:nvPr/>
        </p:nvSpPr>
        <p:spPr>
          <a:xfrm>
            <a:off x="2971800" y="1295400"/>
            <a:ext cx="19812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879" name="Google Shape;879;p35"/>
          <p:cNvSpPr/>
          <p:nvPr/>
        </p:nvSpPr>
        <p:spPr>
          <a:xfrm>
            <a:off x="7315200" y="1295400"/>
            <a:ext cx="2286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880" name="Google Shape;880;p35"/>
          <p:cNvSpPr/>
          <p:nvPr/>
        </p:nvSpPr>
        <p:spPr>
          <a:xfrm>
            <a:off x="7848600" y="1295400"/>
            <a:ext cx="3048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881" name="Google Shape;881;p35"/>
          <p:cNvSpPr txBox="1">
            <a:spLocks noGrp="1"/>
          </p:cNvSpPr>
          <p:nvPr>
            <p:ph type="body" idx="4294967295"/>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dirty="0" err="1">
                <a:solidFill>
                  <a:srgbClr val="B2B2B2"/>
                </a:solidFill>
              </a:rPr>
              <a:t>Basierend</a:t>
            </a:r>
            <a:r>
              <a:rPr lang="en-US" sz="1200" dirty="0">
                <a:solidFill>
                  <a:srgbClr val="B2B2B2"/>
                </a:solidFill>
              </a:rPr>
              <a:t> auf dem </a:t>
            </a:r>
            <a:r>
              <a:rPr lang="en-US" sz="1200" i="1" dirty="0">
                <a:solidFill>
                  <a:srgbClr val="B2B2B2"/>
                </a:solidFill>
              </a:rPr>
              <a:t>Imbert-Fick-</a:t>
            </a:r>
            <a:r>
              <a:rPr lang="en-US" sz="1200" i="1" dirty="0" err="1">
                <a:solidFill>
                  <a:srgbClr val="B2B2B2"/>
                </a:solidFill>
              </a:rPr>
              <a:t>Prinzip</a:t>
            </a:r>
            <a:r>
              <a:rPr lang="en-US" sz="1200" dirty="0">
                <a:solidFill>
                  <a:srgbClr val="B2B2B2"/>
                </a:solidFill>
              </a:rPr>
              <a:t>: </a:t>
            </a:r>
            <a:r>
              <a:rPr lang="en-US" sz="1200" b="1" dirty="0">
                <a:solidFill>
                  <a:srgbClr val="B2B2B2"/>
                </a:solidFill>
              </a:rPr>
              <a:t>P = F / A</a:t>
            </a:r>
            <a:endParaRPr dirty="0"/>
          </a:p>
          <a:p>
            <a:pPr marL="692150" lvl="1" indent="-347663" algn="l" rtl="0">
              <a:lnSpc>
                <a:spcPct val="90000"/>
              </a:lnSpc>
              <a:spcBef>
                <a:spcPts val="240"/>
              </a:spcBef>
              <a:spcAft>
                <a:spcPts val="0"/>
              </a:spcAft>
              <a:buSzPts val="840"/>
              <a:buChar char="●"/>
            </a:pPr>
            <a:r>
              <a:rPr lang="en-US" sz="1200" dirty="0">
                <a:solidFill>
                  <a:srgbClr val="B2B2B2"/>
                </a:solidFill>
              </a:rPr>
              <a:t>Der Druck </a:t>
            </a:r>
            <a:r>
              <a:rPr lang="en-US" sz="1200" dirty="0" err="1">
                <a:solidFill>
                  <a:srgbClr val="B2B2B2"/>
                </a:solidFill>
              </a:rPr>
              <a:t>im</a:t>
            </a:r>
            <a:r>
              <a:rPr lang="en-US" sz="1200" dirty="0">
                <a:solidFill>
                  <a:srgbClr val="B2B2B2"/>
                </a:solidFill>
              </a:rPr>
              <a:t> </a:t>
            </a:r>
            <a:r>
              <a:rPr lang="en-US" sz="1200" dirty="0" err="1">
                <a:solidFill>
                  <a:srgbClr val="B2B2B2"/>
                </a:solidFill>
              </a:rPr>
              <a:t>Inneren</a:t>
            </a:r>
            <a:r>
              <a:rPr lang="en-US" sz="1200" dirty="0">
                <a:solidFill>
                  <a:srgbClr val="B2B2B2"/>
                </a:solidFill>
              </a:rPr>
              <a:t> </a:t>
            </a:r>
            <a:r>
              <a:rPr lang="en-US" sz="1200" dirty="0" err="1">
                <a:solidFill>
                  <a:srgbClr val="B2B2B2"/>
                </a:solidFill>
              </a:rPr>
              <a:t>einer</a:t>
            </a:r>
            <a:r>
              <a:rPr lang="en-US" sz="1200" dirty="0">
                <a:solidFill>
                  <a:srgbClr val="B2B2B2"/>
                </a:solidFill>
              </a:rPr>
              <a:t> Kugel </a:t>
            </a:r>
            <a:r>
              <a:rPr lang="en-US" sz="1200" dirty="0" err="1">
                <a:solidFill>
                  <a:srgbClr val="B2B2B2"/>
                </a:solidFill>
              </a:rPr>
              <a:t>entspricht</a:t>
            </a:r>
            <a:r>
              <a:rPr lang="en-US" sz="1200" dirty="0">
                <a:solidFill>
                  <a:srgbClr val="B2B2B2"/>
                </a:solidFill>
              </a:rPr>
              <a:t> der Kraft, die </a:t>
            </a:r>
            <a:r>
              <a:rPr lang="en-US" sz="1200" dirty="0" err="1">
                <a:solidFill>
                  <a:srgbClr val="B2B2B2"/>
                </a:solidFill>
              </a:rPr>
              <a:t>erforderlich</a:t>
            </a:r>
            <a:r>
              <a:rPr lang="en-US" sz="1200" dirty="0">
                <a:solidFill>
                  <a:srgbClr val="B2B2B2"/>
                </a:solidFill>
              </a:rPr>
              <a:t> </a:t>
            </a:r>
            <a:r>
              <a:rPr lang="en-US" sz="1200" dirty="0" err="1">
                <a:solidFill>
                  <a:srgbClr val="B2B2B2"/>
                </a:solidFill>
              </a:rPr>
              <a:t>ist</a:t>
            </a:r>
            <a:r>
              <a:rPr lang="en-US" sz="1200" dirty="0">
                <a:solidFill>
                  <a:srgbClr val="B2B2B2"/>
                </a:solidFill>
              </a:rPr>
              <a:t>, um </a:t>
            </a:r>
            <a:r>
              <a:rPr lang="en-US" sz="1200" dirty="0" err="1">
                <a:solidFill>
                  <a:srgbClr val="B2B2B2"/>
                </a:solidFill>
              </a:rPr>
              <a:t>ihre</a:t>
            </a:r>
            <a:r>
              <a:rPr lang="en-US" sz="1200" dirty="0">
                <a:solidFill>
                  <a:srgbClr val="B2B2B2"/>
                </a:solidFill>
              </a:rPr>
              <a:t> </a:t>
            </a:r>
            <a:r>
              <a:rPr lang="en-US" sz="1200" dirty="0" err="1">
                <a:solidFill>
                  <a:srgbClr val="B2B2B2"/>
                </a:solidFill>
              </a:rPr>
              <a:t>Oberfläche</a:t>
            </a:r>
            <a:r>
              <a:rPr lang="en-US" sz="1200" dirty="0">
                <a:solidFill>
                  <a:srgbClr val="B2B2B2"/>
                </a:solidFill>
              </a:rPr>
              <a:t> </a:t>
            </a:r>
            <a:r>
              <a:rPr lang="en-US" sz="1200" dirty="0" err="1">
                <a:solidFill>
                  <a:srgbClr val="B2B2B2"/>
                </a:solidFill>
              </a:rPr>
              <a:t>abzuflachen</a:t>
            </a:r>
            <a:r>
              <a:rPr lang="en-US" sz="1200" dirty="0">
                <a:solidFill>
                  <a:srgbClr val="B2B2B2"/>
                </a:solidFill>
              </a:rPr>
              <a:t>, </a:t>
            </a:r>
            <a:r>
              <a:rPr lang="en-US" sz="1200" dirty="0" err="1">
                <a:solidFill>
                  <a:srgbClr val="B2B2B2"/>
                </a:solidFill>
              </a:rPr>
              <a:t>geteilt</a:t>
            </a:r>
            <a:r>
              <a:rPr lang="en-US" sz="1200" dirty="0">
                <a:solidFill>
                  <a:srgbClr val="B2B2B2"/>
                </a:solidFill>
              </a:rPr>
              <a:t> </a:t>
            </a:r>
            <a:r>
              <a:rPr lang="en-US" sz="1200" dirty="0" err="1">
                <a:solidFill>
                  <a:srgbClr val="B2B2B2"/>
                </a:solidFill>
              </a:rPr>
              <a:t>durch</a:t>
            </a:r>
            <a:r>
              <a:rPr lang="en-US" sz="1200" dirty="0">
                <a:solidFill>
                  <a:srgbClr val="B2B2B2"/>
                </a:solidFill>
              </a:rPr>
              <a:t> die </a:t>
            </a:r>
            <a:r>
              <a:rPr lang="en-US" sz="1200" dirty="0" err="1">
                <a:solidFill>
                  <a:srgbClr val="B2B2B2"/>
                </a:solidFill>
              </a:rPr>
              <a:t>Fläche</a:t>
            </a:r>
            <a:r>
              <a:rPr lang="en-US" sz="1200" dirty="0">
                <a:solidFill>
                  <a:srgbClr val="B2B2B2"/>
                </a:solidFill>
              </a:rPr>
              <a:t> der </a:t>
            </a:r>
            <a:r>
              <a:rPr lang="en-US" sz="1200" dirty="0" err="1">
                <a:solidFill>
                  <a:srgbClr val="B2B2B2"/>
                </a:solidFill>
              </a:rPr>
              <a:t>Abflachung</a:t>
            </a:r>
            <a:endParaRPr dirty="0"/>
          </a:p>
          <a:p>
            <a:pPr marL="692150" lvl="1" indent="-347663" algn="l" rtl="0">
              <a:lnSpc>
                <a:spcPct val="90000"/>
              </a:lnSpc>
              <a:spcBef>
                <a:spcPts val="240"/>
              </a:spcBef>
              <a:spcAft>
                <a:spcPts val="0"/>
              </a:spcAft>
              <a:buSzPts val="840"/>
              <a:buChar char="●"/>
            </a:pPr>
            <a:r>
              <a:rPr lang="en-US" sz="1200" dirty="0">
                <a:solidFill>
                  <a:srgbClr val="B2B2B2"/>
                </a:solidFill>
              </a:rPr>
              <a:t>Es </a:t>
            </a:r>
            <a:r>
              <a:rPr lang="en-US" sz="1200" dirty="0" err="1">
                <a:solidFill>
                  <a:srgbClr val="B2B2B2"/>
                </a:solidFill>
              </a:rPr>
              <a:t>wird</a:t>
            </a:r>
            <a:r>
              <a:rPr lang="en-US" sz="1200" dirty="0">
                <a:solidFill>
                  <a:srgbClr val="B2B2B2"/>
                </a:solidFill>
              </a:rPr>
              <a:t> </a:t>
            </a:r>
            <a:r>
              <a:rPr lang="en-US" sz="1200" dirty="0" err="1">
                <a:solidFill>
                  <a:srgbClr val="B2B2B2"/>
                </a:solidFill>
              </a:rPr>
              <a:t>angenommen</a:t>
            </a:r>
            <a:r>
              <a:rPr lang="en-US" sz="1200" dirty="0">
                <a:solidFill>
                  <a:srgbClr val="B2B2B2"/>
                </a:solidFill>
              </a:rPr>
              <a:t>, </a:t>
            </a:r>
            <a:r>
              <a:rPr lang="en-US" sz="1200" dirty="0" err="1">
                <a:solidFill>
                  <a:srgbClr val="B2B2B2"/>
                </a:solidFill>
              </a:rPr>
              <a:t>dass</a:t>
            </a:r>
            <a:r>
              <a:rPr lang="en-US" sz="1200" dirty="0">
                <a:solidFill>
                  <a:srgbClr val="B2B2B2"/>
                </a:solidFill>
              </a:rPr>
              <a:t> die </a:t>
            </a:r>
            <a:r>
              <a:rPr lang="en-US" sz="1200" dirty="0" err="1">
                <a:solidFill>
                  <a:srgbClr val="B2B2B2"/>
                </a:solidFill>
              </a:rPr>
              <a:t>Oberfläche</a:t>
            </a:r>
            <a:r>
              <a:rPr lang="en-US" sz="1200" dirty="0">
                <a:solidFill>
                  <a:srgbClr val="B2B2B2"/>
                </a:solidFill>
              </a:rPr>
              <a:t> </a:t>
            </a:r>
            <a:r>
              <a:rPr lang="en-US" sz="1200" dirty="0" err="1">
                <a:solidFill>
                  <a:srgbClr val="B2B2B2"/>
                </a:solidFill>
              </a:rPr>
              <a:t>unendlich</a:t>
            </a:r>
            <a:r>
              <a:rPr lang="en-US" sz="1200" dirty="0">
                <a:solidFill>
                  <a:srgbClr val="B2B2B2"/>
                </a:solidFill>
              </a:rPr>
              <a:t> </a:t>
            </a:r>
            <a:r>
              <a:rPr lang="en-US" sz="1200" dirty="0" err="1">
                <a:solidFill>
                  <a:srgbClr val="B2B2B2"/>
                </a:solidFill>
              </a:rPr>
              <a:t>dünn</a:t>
            </a:r>
            <a:r>
              <a:rPr lang="en-US" sz="1200" dirty="0">
                <a:solidFill>
                  <a:srgbClr val="B2B2B2"/>
                </a:solidFill>
              </a:rPr>
              <a:t> und </a:t>
            </a:r>
            <a:r>
              <a:rPr lang="en-US" sz="1200" dirty="0" err="1">
                <a:solidFill>
                  <a:srgbClr val="B2B2B2"/>
                </a:solidFill>
              </a:rPr>
              <a:t>trocken</a:t>
            </a:r>
            <a:r>
              <a:rPr lang="en-US" sz="1200" dirty="0">
                <a:solidFill>
                  <a:srgbClr val="B2B2B2"/>
                </a:solidFill>
              </a:rPr>
              <a:t> </a:t>
            </a:r>
            <a:r>
              <a:rPr lang="en-US" sz="1200" dirty="0" err="1">
                <a:solidFill>
                  <a:srgbClr val="B2B2B2"/>
                </a:solidFill>
              </a:rPr>
              <a:t>ist</a:t>
            </a:r>
            <a:r>
              <a:rPr lang="en-US" sz="1200" dirty="0">
                <a:solidFill>
                  <a:srgbClr val="B2B2B2"/>
                </a:solidFill>
              </a:rPr>
              <a:t> (die </a:t>
            </a:r>
            <a:r>
              <a:rPr lang="en-US" sz="1200" dirty="0" err="1">
                <a:solidFill>
                  <a:srgbClr val="B2B2B2"/>
                </a:solidFill>
              </a:rPr>
              <a:t>Hornhaut</a:t>
            </a:r>
            <a:r>
              <a:rPr lang="en-US" sz="1200" dirty="0">
                <a:solidFill>
                  <a:srgbClr val="B2B2B2"/>
                </a:solidFill>
              </a:rPr>
              <a:t> </a:t>
            </a:r>
            <a:r>
              <a:rPr lang="en-US" sz="1200" dirty="0" err="1">
                <a:solidFill>
                  <a:srgbClr val="B2B2B2"/>
                </a:solidFill>
              </a:rPr>
              <a:t>ist</a:t>
            </a:r>
            <a:r>
              <a:rPr lang="en-US" sz="1200" dirty="0">
                <a:solidFill>
                  <a:srgbClr val="B2B2B2"/>
                </a:solidFill>
              </a:rPr>
              <a:t> </a:t>
            </a:r>
            <a:r>
              <a:rPr lang="en-US" sz="1200" dirty="0" err="1">
                <a:solidFill>
                  <a:srgbClr val="B2B2B2"/>
                </a:solidFill>
              </a:rPr>
              <a:t>offensichtlich</a:t>
            </a:r>
            <a:r>
              <a:rPr lang="en-US" sz="1200" dirty="0">
                <a:solidFill>
                  <a:srgbClr val="B2B2B2"/>
                </a:solidFill>
              </a:rPr>
              <a:t> </a:t>
            </a:r>
            <a:r>
              <a:rPr lang="en-US" sz="1200" dirty="0" err="1">
                <a:solidFill>
                  <a:srgbClr val="B2B2B2"/>
                </a:solidFill>
              </a:rPr>
              <a:t>beides</a:t>
            </a:r>
            <a:r>
              <a:rPr lang="en-US" sz="1200" dirty="0">
                <a:solidFill>
                  <a:srgbClr val="B2B2B2"/>
                </a:solidFill>
              </a:rPr>
              <a:t> nicht)</a:t>
            </a:r>
            <a:endParaRPr dirty="0"/>
          </a:p>
          <a:p>
            <a:pPr marL="987425" lvl="2" indent="-293688" algn="l" rtl="0">
              <a:lnSpc>
                <a:spcPct val="90000"/>
              </a:lnSpc>
              <a:spcBef>
                <a:spcPts val="240"/>
              </a:spcBef>
              <a:spcAft>
                <a:spcPts val="0"/>
              </a:spcAft>
              <a:buSzPts val="840"/>
              <a:buChar char="●"/>
            </a:pPr>
            <a:r>
              <a:rPr lang="en-US" sz="1200" dirty="0">
                <a:solidFill>
                  <a:srgbClr val="B2B2B2"/>
                </a:solidFill>
              </a:rPr>
              <a:t>K-Dicke  </a:t>
            </a:r>
            <a:r>
              <a:rPr lang="en-US" sz="1200" dirty="0" err="1">
                <a:solidFill>
                  <a:srgbClr val="B2B2B2"/>
                </a:solidFill>
              </a:rPr>
              <a:t>widersteht</a:t>
            </a:r>
            <a:r>
              <a:rPr lang="en-US" sz="1200" dirty="0">
                <a:solidFill>
                  <a:srgbClr val="B2B2B2"/>
                </a:solidFill>
              </a:rPr>
              <a:t> der </a:t>
            </a:r>
            <a:r>
              <a:rPr lang="en-US" sz="1200" dirty="0" err="1">
                <a:solidFill>
                  <a:srgbClr val="B2B2B2"/>
                </a:solidFill>
              </a:rPr>
              <a:t>Abflachung</a:t>
            </a:r>
            <a:r>
              <a:rPr lang="en-US" sz="1200" dirty="0">
                <a:solidFill>
                  <a:srgbClr val="B2B2B2"/>
                </a:solidFill>
              </a:rPr>
              <a:t>  </a:t>
            </a:r>
            <a:r>
              <a:rPr lang="en-US" sz="1200" i="1" dirty="0" err="1">
                <a:solidFill>
                  <a:srgbClr val="B2B2B2"/>
                </a:solidFill>
              </a:rPr>
              <a:t>erhöht</a:t>
            </a:r>
            <a:r>
              <a:rPr lang="en-US" sz="1200" i="1" dirty="0">
                <a:solidFill>
                  <a:srgbClr val="B2B2B2"/>
                </a:solidFill>
              </a:rPr>
              <a:t> </a:t>
            </a:r>
            <a:r>
              <a:rPr lang="en-US" sz="1200" dirty="0">
                <a:solidFill>
                  <a:srgbClr val="B2B2B2"/>
                </a:solidFill>
              </a:rPr>
              <a:t>den </a:t>
            </a:r>
            <a:r>
              <a:rPr lang="en-US" sz="1200" dirty="0" err="1">
                <a:solidFill>
                  <a:srgbClr val="B2B2B2"/>
                </a:solidFill>
              </a:rPr>
              <a:t>gemessenen</a:t>
            </a:r>
            <a:r>
              <a:rPr lang="en-US" sz="1200" dirty="0">
                <a:solidFill>
                  <a:srgbClr val="B2B2B2"/>
                </a:solidFill>
              </a:rPr>
              <a:t> </a:t>
            </a:r>
            <a:r>
              <a:rPr lang="en-US" sz="1200" dirty="0" err="1">
                <a:solidFill>
                  <a:srgbClr val="B2B2B2"/>
                </a:solidFill>
              </a:rPr>
              <a:t>Augeninnendruck</a:t>
            </a:r>
            <a:endParaRPr dirty="0"/>
          </a:p>
          <a:p>
            <a:pPr marL="987425" lvl="2" indent="-293688" algn="l" rtl="0">
              <a:lnSpc>
                <a:spcPct val="90000"/>
              </a:lnSpc>
              <a:spcBef>
                <a:spcPts val="240"/>
              </a:spcBef>
              <a:spcAft>
                <a:spcPts val="0"/>
              </a:spcAft>
              <a:buSzPts val="840"/>
              <a:buChar char="●"/>
            </a:pPr>
            <a:r>
              <a:rPr lang="en-US" sz="1200" dirty="0" err="1">
                <a:solidFill>
                  <a:srgbClr val="B2B2B2"/>
                </a:solidFill>
              </a:rPr>
              <a:t>Tränenfilm</a:t>
            </a:r>
            <a:r>
              <a:rPr lang="en-US" sz="1200" dirty="0">
                <a:solidFill>
                  <a:srgbClr val="B2B2B2"/>
                </a:solidFill>
              </a:rPr>
              <a:t> 🡪 </a:t>
            </a:r>
            <a:r>
              <a:rPr lang="en-US" sz="1200" dirty="0" err="1">
                <a:solidFill>
                  <a:srgbClr val="B2B2B2"/>
                </a:solidFill>
              </a:rPr>
              <a:t>Kapillarwirkung</a:t>
            </a:r>
            <a:r>
              <a:rPr lang="en-US" sz="1200" dirty="0">
                <a:solidFill>
                  <a:srgbClr val="B2B2B2"/>
                </a:solidFill>
              </a:rPr>
              <a:t> 🡪 </a:t>
            </a:r>
            <a:r>
              <a:rPr lang="en-US" sz="1200" i="1" dirty="0" err="1">
                <a:solidFill>
                  <a:srgbClr val="B2B2B2"/>
                </a:solidFill>
              </a:rPr>
              <a:t>senkt</a:t>
            </a:r>
            <a:r>
              <a:rPr lang="en-US" sz="1200" i="1" dirty="0">
                <a:solidFill>
                  <a:srgbClr val="B2B2B2"/>
                </a:solidFill>
              </a:rPr>
              <a:t> </a:t>
            </a:r>
            <a:r>
              <a:rPr lang="en-US" sz="1200" dirty="0">
                <a:solidFill>
                  <a:srgbClr val="B2B2B2"/>
                </a:solidFill>
              </a:rPr>
              <a:t>den </a:t>
            </a:r>
            <a:r>
              <a:rPr lang="en-US" sz="1200" dirty="0" err="1">
                <a:solidFill>
                  <a:srgbClr val="B2B2B2"/>
                </a:solidFill>
              </a:rPr>
              <a:t>gemessenen</a:t>
            </a:r>
            <a:r>
              <a:rPr lang="en-US" sz="1200" dirty="0">
                <a:solidFill>
                  <a:srgbClr val="B2B2B2"/>
                </a:solidFill>
              </a:rPr>
              <a:t> </a:t>
            </a:r>
            <a:r>
              <a:rPr lang="en-US" sz="1200" dirty="0" err="1">
                <a:solidFill>
                  <a:srgbClr val="B2B2B2"/>
                </a:solidFill>
              </a:rPr>
              <a:t>Augeninnendruck</a:t>
            </a:r>
            <a:endParaRPr dirty="0">
              <a:solidFill>
                <a:srgbClr val="B2B2B2"/>
              </a:solidFill>
            </a:endParaRPr>
          </a:p>
          <a:p>
            <a:pPr marL="692150" lvl="1" indent="-347663" algn="l" rtl="0">
              <a:lnSpc>
                <a:spcPct val="90000"/>
              </a:lnSpc>
              <a:spcBef>
                <a:spcPts val="240"/>
              </a:spcBef>
              <a:spcAft>
                <a:spcPts val="0"/>
              </a:spcAft>
              <a:buSzPts val="840"/>
              <a:buChar char="●"/>
            </a:pPr>
            <a:r>
              <a:rPr lang="en-US" sz="1200" dirty="0">
                <a:solidFill>
                  <a:srgbClr val="B2B2B2"/>
                </a:solidFill>
              </a:rPr>
              <a:t>Goldmann </a:t>
            </a:r>
            <a:r>
              <a:rPr lang="en-US" sz="1200" dirty="0" err="1">
                <a:solidFill>
                  <a:srgbClr val="B2B2B2"/>
                </a:solidFill>
              </a:rPr>
              <a:t>erkannte</a:t>
            </a:r>
            <a:r>
              <a:rPr lang="en-US" sz="1200" dirty="0">
                <a:solidFill>
                  <a:srgbClr val="B2B2B2"/>
                </a:solidFill>
              </a:rPr>
              <a:t>, </a:t>
            </a:r>
            <a:r>
              <a:rPr lang="en-US" sz="1200" dirty="0" err="1">
                <a:solidFill>
                  <a:srgbClr val="B2B2B2"/>
                </a:solidFill>
              </a:rPr>
              <a:t>dass</a:t>
            </a:r>
            <a:r>
              <a:rPr lang="en-US" sz="1200" dirty="0">
                <a:solidFill>
                  <a:srgbClr val="B2B2B2"/>
                </a:solidFill>
              </a:rPr>
              <a:t> </a:t>
            </a:r>
            <a:r>
              <a:rPr lang="en-US" sz="1200" dirty="0" err="1">
                <a:solidFill>
                  <a:srgbClr val="B2B2B2"/>
                </a:solidFill>
              </a:rPr>
              <a:t>sich</a:t>
            </a:r>
            <a:r>
              <a:rPr lang="en-US" sz="1200" dirty="0">
                <a:solidFill>
                  <a:srgbClr val="B2B2B2"/>
                </a:solidFill>
              </a:rPr>
              <a:t> </a:t>
            </a:r>
            <a:r>
              <a:rPr lang="en-US" sz="1200" dirty="0" err="1">
                <a:solidFill>
                  <a:srgbClr val="B2B2B2"/>
                </a:solidFill>
              </a:rPr>
              <a:t>bei</a:t>
            </a:r>
            <a:r>
              <a:rPr lang="en-US" sz="1200" dirty="0">
                <a:solidFill>
                  <a:srgbClr val="B2B2B2"/>
                </a:solidFill>
              </a:rPr>
              <a:t> </a:t>
            </a:r>
            <a:r>
              <a:rPr lang="en-US" sz="1200" dirty="0" err="1">
                <a:solidFill>
                  <a:srgbClr val="B2B2B2"/>
                </a:solidFill>
              </a:rPr>
              <a:t>einer</a:t>
            </a:r>
            <a:r>
              <a:rPr lang="en-US" sz="1200" dirty="0">
                <a:solidFill>
                  <a:srgbClr val="B2B2B2"/>
                </a:solidFill>
              </a:rPr>
              <a:t> </a:t>
            </a:r>
            <a:r>
              <a:rPr lang="en-US" sz="1200" dirty="0" err="1">
                <a:solidFill>
                  <a:srgbClr val="B2B2B2"/>
                </a:solidFill>
              </a:rPr>
              <a:t>durch</a:t>
            </a:r>
            <a:r>
              <a:rPr lang="en-US" sz="1200" dirty="0">
                <a:solidFill>
                  <a:srgbClr val="B2B2B2"/>
                </a:solidFill>
              </a:rPr>
              <a:t> das </a:t>
            </a:r>
            <a:r>
              <a:rPr lang="en-US" sz="1200" dirty="0" err="1">
                <a:solidFill>
                  <a:srgbClr val="B2B2B2"/>
                </a:solidFill>
              </a:rPr>
              <a:t>Gerät</a:t>
            </a:r>
            <a:r>
              <a:rPr lang="en-US" sz="1200" dirty="0">
                <a:solidFill>
                  <a:srgbClr val="B2B2B2"/>
                </a:solidFill>
              </a:rPr>
              <a:t> </a:t>
            </a:r>
            <a:r>
              <a:rPr lang="en-US" sz="1200" dirty="0" err="1">
                <a:solidFill>
                  <a:srgbClr val="B2B2B2"/>
                </a:solidFill>
              </a:rPr>
              <a:t>abgeflachten</a:t>
            </a:r>
            <a:r>
              <a:rPr lang="en-US" sz="1200" dirty="0">
                <a:solidFill>
                  <a:srgbClr val="B2B2B2"/>
                </a:solidFill>
              </a:rPr>
              <a:t> </a:t>
            </a:r>
            <a:r>
              <a:rPr lang="en-US" sz="1200" dirty="0" err="1">
                <a:solidFill>
                  <a:srgbClr val="B2B2B2"/>
                </a:solidFill>
              </a:rPr>
              <a:t>Fläche</a:t>
            </a:r>
            <a:r>
              <a:rPr lang="en-US" sz="1200" dirty="0">
                <a:solidFill>
                  <a:srgbClr val="B2B2B2"/>
                </a:solidFill>
              </a:rPr>
              <a:t> von 3,06 mm</a:t>
            </a:r>
            <a:r>
              <a:rPr lang="en-US" sz="1200" baseline="30000" dirty="0">
                <a:solidFill>
                  <a:srgbClr val="B2B2B2"/>
                </a:solidFill>
              </a:rPr>
              <a:t>2</a:t>
            </a:r>
            <a:r>
              <a:rPr lang="en-US" sz="1200" dirty="0">
                <a:solidFill>
                  <a:srgbClr val="B2B2B2"/>
                </a:solidFill>
              </a:rPr>
              <a:t> , die </a:t>
            </a:r>
            <a:r>
              <a:rPr lang="en-US" sz="1200" dirty="0" err="1">
                <a:solidFill>
                  <a:srgbClr val="B2B2B2"/>
                </a:solidFill>
              </a:rPr>
              <a:t>Kapillarattraktion</a:t>
            </a:r>
            <a:r>
              <a:rPr lang="en-US" sz="1200" dirty="0">
                <a:solidFill>
                  <a:srgbClr val="B2B2B2"/>
                </a:solidFill>
              </a:rPr>
              <a:t> und die </a:t>
            </a:r>
            <a:r>
              <a:rPr lang="en-US" sz="1200" dirty="0" err="1">
                <a:solidFill>
                  <a:srgbClr val="B2B2B2"/>
                </a:solidFill>
              </a:rPr>
              <a:t>Hornhautdicke</a:t>
            </a:r>
            <a:r>
              <a:rPr lang="en-US" sz="1200" dirty="0">
                <a:solidFill>
                  <a:srgbClr val="B2B2B2"/>
                </a:solidFill>
              </a:rPr>
              <a:t> </a:t>
            </a:r>
            <a:r>
              <a:rPr lang="en-US" sz="1200" dirty="0" err="1">
                <a:solidFill>
                  <a:srgbClr val="B2B2B2"/>
                </a:solidFill>
              </a:rPr>
              <a:t>gegenseitig</a:t>
            </a:r>
            <a:r>
              <a:rPr lang="en-US" sz="1200" dirty="0">
                <a:solidFill>
                  <a:srgbClr val="B2B2B2"/>
                </a:solidFill>
              </a:rPr>
              <a:t> </a:t>
            </a:r>
            <a:r>
              <a:rPr lang="en-US" sz="1200" dirty="0" err="1">
                <a:solidFill>
                  <a:srgbClr val="B2B2B2"/>
                </a:solidFill>
              </a:rPr>
              <a:t>aufheben</a:t>
            </a:r>
            <a:r>
              <a:rPr lang="en-US" sz="1200" dirty="0">
                <a:solidFill>
                  <a:srgbClr val="B2B2B2"/>
                </a:solidFill>
              </a:rPr>
              <a:t> </a:t>
            </a:r>
            <a:r>
              <a:rPr lang="en-US" sz="1200" dirty="0" err="1">
                <a:solidFill>
                  <a:srgbClr val="B2B2B2"/>
                </a:solidFill>
              </a:rPr>
              <a:t>würden</a:t>
            </a:r>
            <a:r>
              <a:rPr lang="en-US" sz="1200" dirty="0">
                <a:solidFill>
                  <a:srgbClr val="B2B2B2"/>
                </a:solidFill>
              </a:rPr>
              <a:t> (</a:t>
            </a:r>
            <a:r>
              <a:rPr lang="en-US" sz="1200" dirty="0" err="1">
                <a:solidFill>
                  <a:srgbClr val="B2B2B2"/>
                </a:solidFill>
              </a:rPr>
              <a:t>unter</a:t>
            </a:r>
            <a:r>
              <a:rPr lang="en-US" sz="1200" dirty="0">
                <a:solidFill>
                  <a:srgbClr val="B2B2B2"/>
                </a:solidFill>
              </a:rPr>
              <a:t> der </a:t>
            </a:r>
            <a:r>
              <a:rPr lang="en-US" sz="1200" dirty="0" err="1">
                <a:solidFill>
                  <a:srgbClr val="B2B2B2"/>
                </a:solidFill>
              </a:rPr>
              <a:t>Annahme</a:t>
            </a:r>
            <a:r>
              <a:rPr lang="en-US" sz="1200" dirty="0">
                <a:solidFill>
                  <a:srgbClr val="B2B2B2"/>
                </a:solidFill>
              </a:rPr>
              <a:t>, </a:t>
            </a:r>
            <a:r>
              <a:rPr lang="en-US" sz="1200" dirty="0" err="1">
                <a:solidFill>
                  <a:srgbClr val="B2B2B2"/>
                </a:solidFill>
              </a:rPr>
              <a:t>dass</a:t>
            </a:r>
            <a:r>
              <a:rPr lang="en-US" sz="1200" dirty="0">
                <a:solidFill>
                  <a:srgbClr val="B2B2B2"/>
                </a:solidFill>
              </a:rPr>
              <a:t> die CCT 550 mm </a:t>
            </a:r>
            <a:r>
              <a:rPr lang="en-US" sz="1200" dirty="0" err="1">
                <a:solidFill>
                  <a:srgbClr val="B2B2B2"/>
                </a:solidFill>
              </a:rPr>
              <a:t>beträgt</a:t>
            </a:r>
            <a:r>
              <a:rPr lang="en-US" sz="1200" dirty="0">
                <a:solidFill>
                  <a:srgbClr val="B2B2B2"/>
                </a:solidFill>
              </a:rPr>
              <a:t>)</a:t>
            </a:r>
            <a:endParaRPr dirty="0"/>
          </a:p>
          <a:p>
            <a:pPr marL="987425" lvl="2" indent="-293688" algn="l" rtl="0">
              <a:lnSpc>
                <a:spcPct val="90000"/>
              </a:lnSpc>
              <a:spcBef>
                <a:spcPts val="240"/>
              </a:spcBef>
              <a:spcAft>
                <a:spcPts val="0"/>
              </a:spcAft>
              <a:buSzPts val="840"/>
              <a:buChar char="●"/>
            </a:pPr>
            <a:r>
              <a:rPr lang="en-US" sz="1200" dirty="0">
                <a:solidFill>
                  <a:srgbClr val="B2B2B2"/>
                </a:solidFill>
              </a:rPr>
              <a:t>Goldmann </a:t>
            </a:r>
            <a:r>
              <a:rPr lang="en-US" sz="1200" dirty="0" err="1">
                <a:solidFill>
                  <a:srgbClr val="B2B2B2"/>
                </a:solidFill>
              </a:rPr>
              <a:t>ging</a:t>
            </a:r>
            <a:r>
              <a:rPr lang="en-US" sz="1200" dirty="0">
                <a:solidFill>
                  <a:srgbClr val="B2B2B2"/>
                </a:solidFill>
              </a:rPr>
              <a:t> </a:t>
            </a:r>
            <a:r>
              <a:rPr lang="en-US" sz="1200" dirty="0" err="1">
                <a:solidFill>
                  <a:srgbClr val="B2B2B2"/>
                </a:solidFill>
              </a:rPr>
              <a:t>davon</a:t>
            </a:r>
            <a:r>
              <a:rPr lang="en-US" sz="1200" dirty="0">
                <a:solidFill>
                  <a:srgbClr val="B2B2B2"/>
                </a:solidFill>
              </a:rPr>
              <a:t> </a:t>
            </a:r>
            <a:r>
              <a:rPr lang="en-US" sz="1200" dirty="0" err="1">
                <a:solidFill>
                  <a:srgbClr val="B2B2B2"/>
                </a:solidFill>
              </a:rPr>
              <a:t>aus</a:t>
            </a:r>
            <a:r>
              <a:rPr lang="en-US" sz="1200" dirty="0">
                <a:solidFill>
                  <a:srgbClr val="B2B2B2"/>
                </a:solidFill>
              </a:rPr>
              <a:t>, </a:t>
            </a:r>
            <a:r>
              <a:rPr lang="en-US" sz="1200" dirty="0" err="1">
                <a:solidFill>
                  <a:srgbClr val="B2B2B2"/>
                </a:solidFill>
              </a:rPr>
              <a:t>dass</a:t>
            </a:r>
            <a:r>
              <a:rPr lang="en-US" sz="1200" dirty="0">
                <a:solidFill>
                  <a:srgbClr val="B2B2B2"/>
                </a:solidFill>
              </a:rPr>
              <a:t> die CCT </a:t>
            </a:r>
            <a:r>
              <a:rPr lang="en-US" sz="1200" dirty="0" err="1">
                <a:solidFill>
                  <a:srgbClr val="B2B2B2"/>
                </a:solidFill>
              </a:rPr>
              <a:t>bei</a:t>
            </a:r>
            <a:r>
              <a:rPr lang="en-US" sz="1200" dirty="0">
                <a:solidFill>
                  <a:srgbClr val="B2B2B2"/>
                </a:solidFill>
              </a:rPr>
              <a:t> </a:t>
            </a:r>
            <a:r>
              <a:rPr lang="en-US" sz="1200" dirty="0" err="1">
                <a:solidFill>
                  <a:srgbClr val="B2B2B2"/>
                </a:solidFill>
              </a:rPr>
              <a:t>etwa</a:t>
            </a:r>
            <a:r>
              <a:rPr lang="en-US" sz="1200" dirty="0">
                <a:solidFill>
                  <a:srgbClr val="B2B2B2"/>
                </a:solidFill>
              </a:rPr>
              <a:t> 520 </a:t>
            </a:r>
            <a:r>
              <a:rPr lang="en-US" sz="1200" dirty="0" err="1">
                <a:solidFill>
                  <a:srgbClr val="B2B2B2"/>
                </a:solidFill>
              </a:rPr>
              <a:t>liegt</a:t>
            </a:r>
            <a:r>
              <a:rPr lang="en-US" sz="1200" dirty="0">
                <a:solidFill>
                  <a:srgbClr val="B2B2B2"/>
                </a:solidFill>
              </a:rPr>
              <a:t>, </a:t>
            </a:r>
            <a:r>
              <a:rPr lang="en-US" sz="1200" dirty="0" err="1">
                <a:solidFill>
                  <a:srgbClr val="B2B2B2"/>
                </a:solidFill>
              </a:rPr>
              <a:t>mit</a:t>
            </a:r>
            <a:r>
              <a:rPr lang="en-US" sz="1200" dirty="0">
                <a:solidFill>
                  <a:srgbClr val="B2B2B2"/>
                </a:solidFill>
              </a:rPr>
              <a:t> </a:t>
            </a:r>
            <a:r>
              <a:rPr lang="en-US" sz="1200" dirty="0" err="1">
                <a:solidFill>
                  <a:srgbClr val="B2B2B2"/>
                </a:solidFill>
              </a:rPr>
              <a:t>geringen</a:t>
            </a:r>
            <a:r>
              <a:rPr lang="en-US" sz="1200" dirty="0">
                <a:solidFill>
                  <a:srgbClr val="B2B2B2"/>
                </a:solidFill>
              </a:rPr>
              <a:t> </a:t>
            </a:r>
            <a:r>
              <a:rPr lang="en-US" sz="1200" dirty="0" err="1">
                <a:solidFill>
                  <a:srgbClr val="B2B2B2"/>
                </a:solidFill>
              </a:rPr>
              <a:t>Schwankungen</a:t>
            </a:r>
            <a:endParaRPr dirty="0"/>
          </a:p>
          <a:p>
            <a:pPr marL="987425" lvl="2" indent="-293688" algn="l" rtl="0">
              <a:lnSpc>
                <a:spcPct val="90000"/>
              </a:lnSpc>
              <a:spcBef>
                <a:spcPts val="240"/>
              </a:spcBef>
              <a:spcAft>
                <a:spcPts val="0"/>
              </a:spcAft>
              <a:buSzPts val="840"/>
              <a:buChar char="●"/>
            </a:pPr>
            <a:endParaRPr lang="en-US" sz="1200" dirty="0">
              <a:solidFill>
                <a:srgbClr val="0000FF"/>
              </a:solidFill>
            </a:endParaRPr>
          </a:p>
          <a:p>
            <a:pPr marL="987425" lvl="2" indent="-293688" algn="l" rtl="0">
              <a:lnSpc>
                <a:spcPct val="90000"/>
              </a:lnSpc>
              <a:spcBef>
                <a:spcPts val="240"/>
              </a:spcBef>
              <a:spcAft>
                <a:spcPts val="0"/>
              </a:spcAft>
              <a:buSzPts val="840"/>
              <a:buChar char="●"/>
            </a:pPr>
            <a:endParaRPr lang="en-US" sz="1200" dirty="0">
              <a:solidFill>
                <a:srgbClr val="0000FF"/>
              </a:solidFill>
            </a:endParaRPr>
          </a:p>
          <a:p>
            <a:pPr marL="987425" lvl="2" indent="-293688" algn="l" rtl="0">
              <a:lnSpc>
                <a:spcPct val="90000"/>
              </a:lnSpc>
              <a:spcBef>
                <a:spcPts val="240"/>
              </a:spcBef>
              <a:spcAft>
                <a:spcPts val="0"/>
              </a:spcAft>
              <a:buSzPts val="840"/>
              <a:buChar char="●"/>
            </a:pPr>
            <a:endParaRPr lang="en-US" sz="1200" dirty="0">
              <a:solidFill>
                <a:srgbClr val="0000FF"/>
              </a:solidFill>
            </a:endParaRPr>
          </a:p>
          <a:p>
            <a:pPr marL="987425" lvl="2" indent="-293688" algn="l" rtl="0">
              <a:lnSpc>
                <a:spcPct val="90000"/>
              </a:lnSpc>
              <a:spcBef>
                <a:spcPts val="240"/>
              </a:spcBef>
              <a:spcAft>
                <a:spcPts val="0"/>
              </a:spcAft>
              <a:buSzPts val="840"/>
              <a:buChar char="●"/>
            </a:pPr>
            <a:endParaRPr lang="en-US" sz="1200" dirty="0">
              <a:solidFill>
                <a:srgbClr val="0000FF"/>
              </a:solidFill>
            </a:endParaRPr>
          </a:p>
          <a:p>
            <a:pPr marL="987425" lvl="2" indent="-293688" algn="l" rtl="0">
              <a:lnSpc>
                <a:spcPct val="90000"/>
              </a:lnSpc>
              <a:spcBef>
                <a:spcPts val="240"/>
              </a:spcBef>
              <a:spcAft>
                <a:spcPts val="0"/>
              </a:spcAft>
              <a:buSzPts val="840"/>
              <a:buChar char="●"/>
            </a:pPr>
            <a:endParaRPr lang="en-US" sz="1200" dirty="0">
              <a:solidFill>
                <a:srgbClr val="0000FF"/>
              </a:solidFill>
            </a:endParaRPr>
          </a:p>
          <a:p>
            <a:pPr marL="987425" lvl="2" indent="-293688" algn="l" rtl="0">
              <a:lnSpc>
                <a:spcPct val="90000"/>
              </a:lnSpc>
              <a:spcBef>
                <a:spcPts val="240"/>
              </a:spcBef>
              <a:spcAft>
                <a:spcPts val="0"/>
              </a:spcAft>
              <a:buSzPts val="840"/>
              <a:buChar char="●"/>
            </a:pPr>
            <a:endParaRPr lang="en-US" sz="1200" dirty="0">
              <a:solidFill>
                <a:srgbClr val="0000FF"/>
              </a:solidFill>
            </a:endParaRPr>
          </a:p>
          <a:p>
            <a:pPr marL="987425" lvl="2" indent="-293688" algn="l" rtl="0">
              <a:lnSpc>
                <a:spcPct val="90000"/>
              </a:lnSpc>
              <a:spcBef>
                <a:spcPts val="240"/>
              </a:spcBef>
              <a:spcAft>
                <a:spcPts val="0"/>
              </a:spcAft>
              <a:buSzPts val="840"/>
              <a:buChar char="●"/>
            </a:pPr>
            <a:endParaRPr lang="en-US" sz="1200" dirty="0">
              <a:solidFill>
                <a:srgbClr val="0000FF"/>
              </a:solidFill>
            </a:endParaRPr>
          </a:p>
          <a:p>
            <a:pPr marL="987425" lvl="2" indent="-293688" algn="l" rtl="0">
              <a:lnSpc>
                <a:spcPct val="90000"/>
              </a:lnSpc>
              <a:spcBef>
                <a:spcPts val="240"/>
              </a:spcBef>
              <a:spcAft>
                <a:spcPts val="0"/>
              </a:spcAft>
              <a:buSzPts val="840"/>
              <a:buChar char="●"/>
            </a:pPr>
            <a:endParaRPr lang="en-US" sz="1200" dirty="0">
              <a:solidFill>
                <a:srgbClr val="0000FF"/>
              </a:solidFill>
            </a:endParaRPr>
          </a:p>
          <a:p>
            <a:pPr marL="987425" lvl="2" indent="-293688" algn="l" rtl="0">
              <a:lnSpc>
                <a:spcPct val="90000"/>
              </a:lnSpc>
              <a:spcBef>
                <a:spcPts val="240"/>
              </a:spcBef>
              <a:spcAft>
                <a:spcPts val="0"/>
              </a:spcAft>
              <a:buSzPts val="840"/>
              <a:buChar char="●"/>
            </a:pPr>
            <a:endParaRPr lang="en-US" sz="1200" dirty="0">
              <a:solidFill>
                <a:srgbClr val="0000FF"/>
              </a:solidFill>
            </a:endParaRPr>
          </a:p>
          <a:p>
            <a:pPr marL="987425" lvl="2" indent="-293688" algn="l" rtl="0">
              <a:lnSpc>
                <a:spcPct val="90000"/>
              </a:lnSpc>
              <a:spcBef>
                <a:spcPts val="240"/>
              </a:spcBef>
              <a:spcAft>
                <a:spcPts val="0"/>
              </a:spcAft>
              <a:buSzPts val="840"/>
              <a:buChar char="●"/>
            </a:pPr>
            <a:endParaRPr lang="en-US" sz="1200" dirty="0">
              <a:solidFill>
                <a:srgbClr val="0000FF"/>
              </a:solidFill>
            </a:endParaRPr>
          </a:p>
          <a:p>
            <a:pPr marL="987425" lvl="2" indent="-293688" algn="l" rtl="0">
              <a:lnSpc>
                <a:spcPct val="90000"/>
              </a:lnSpc>
              <a:spcBef>
                <a:spcPts val="240"/>
              </a:spcBef>
              <a:spcAft>
                <a:spcPts val="0"/>
              </a:spcAft>
              <a:buSzPts val="840"/>
              <a:buChar char="●"/>
            </a:pPr>
            <a:endParaRPr lang="en-US" sz="1200" dirty="0">
              <a:solidFill>
                <a:srgbClr val="0000FF"/>
              </a:solidFill>
            </a:endParaRPr>
          </a:p>
          <a:p>
            <a:pPr marL="987425" lvl="2" indent="-293688" algn="l" rtl="0">
              <a:lnSpc>
                <a:spcPct val="90000"/>
              </a:lnSpc>
              <a:spcBef>
                <a:spcPts val="240"/>
              </a:spcBef>
              <a:spcAft>
                <a:spcPts val="0"/>
              </a:spcAft>
              <a:buSzPts val="840"/>
              <a:buChar char="●"/>
            </a:pPr>
            <a:endParaRPr lang="en-US" sz="1200" dirty="0">
              <a:solidFill>
                <a:srgbClr val="0000FF"/>
              </a:solidFill>
            </a:endParaRPr>
          </a:p>
          <a:p>
            <a:pPr marL="987425" lvl="2" indent="-293688" algn="l" rtl="0">
              <a:lnSpc>
                <a:spcPct val="90000"/>
              </a:lnSpc>
              <a:spcBef>
                <a:spcPts val="240"/>
              </a:spcBef>
              <a:spcAft>
                <a:spcPts val="0"/>
              </a:spcAft>
              <a:buSzPts val="840"/>
              <a:buChar char="●"/>
            </a:pPr>
            <a:endParaRPr lang="en-US" sz="1200" dirty="0">
              <a:solidFill>
                <a:srgbClr val="0000FF"/>
              </a:solidFill>
            </a:endParaRPr>
          </a:p>
          <a:p>
            <a:pPr marL="693737" lvl="2" indent="0" algn="l" rtl="0">
              <a:lnSpc>
                <a:spcPct val="90000"/>
              </a:lnSpc>
              <a:spcBef>
                <a:spcPts val="240"/>
              </a:spcBef>
              <a:spcAft>
                <a:spcPts val="0"/>
              </a:spcAft>
              <a:buSzPts val="840"/>
              <a:buNone/>
            </a:pPr>
            <a:endParaRPr lang="en-US" sz="1200" dirty="0">
              <a:solidFill>
                <a:srgbClr val="0000FF"/>
              </a:solidFill>
            </a:endParaRPr>
          </a:p>
          <a:p>
            <a:pPr marL="987425" lvl="2" indent="-293688" algn="l" rtl="0">
              <a:lnSpc>
                <a:spcPct val="90000"/>
              </a:lnSpc>
              <a:spcBef>
                <a:spcPts val="240"/>
              </a:spcBef>
              <a:spcAft>
                <a:spcPts val="0"/>
              </a:spcAft>
              <a:buSzPts val="840"/>
              <a:buChar char="●"/>
            </a:pPr>
            <a:r>
              <a:rPr lang="en-US" sz="1200" dirty="0">
                <a:solidFill>
                  <a:srgbClr val="0000FF"/>
                </a:solidFill>
              </a:rPr>
              <a:t>Wenn die Mires-Linien </a:t>
            </a:r>
            <a:r>
              <a:rPr lang="en-US" sz="1200" dirty="0" err="1">
                <a:solidFill>
                  <a:srgbClr val="0000FF"/>
                </a:solidFill>
              </a:rPr>
              <a:t>übereinstimmen</a:t>
            </a:r>
            <a:r>
              <a:rPr lang="en-US" sz="1200" dirty="0">
                <a:solidFill>
                  <a:srgbClr val="0000FF"/>
                </a:solidFill>
              </a:rPr>
              <a:t>, </a:t>
            </a:r>
            <a:r>
              <a:rPr lang="en-US" sz="1200" dirty="0" err="1">
                <a:solidFill>
                  <a:srgbClr val="0000FF"/>
                </a:solidFill>
              </a:rPr>
              <a:t>beträgt</a:t>
            </a:r>
            <a:r>
              <a:rPr lang="en-US" sz="1200" dirty="0">
                <a:solidFill>
                  <a:srgbClr val="0000FF"/>
                </a:solidFill>
              </a:rPr>
              <a:t> der </a:t>
            </a:r>
            <a:r>
              <a:rPr lang="en-US" sz="1200" dirty="0" err="1">
                <a:solidFill>
                  <a:srgbClr val="0000FF"/>
                </a:solidFill>
              </a:rPr>
              <a:t>Durchmesser</a:t>
            </a:r>
            <a:r>
              <a:rPr lang="en-US" sz="1200" dirty="0">
                <a:solidFill>
                  <a:srgbClr val="0000FF"/>
                </a:solidFill>
              </a:rPr>
              <a:t> des </a:t>
            </a:r>
            <a:r>
              <a:rPr lang="en-US" sz="1200" dirty="0" err="1">
                <a:solidFill>
                  <a:srgbClr val="0000FF"/>
                </a:solidFill>
              </a:rPr>
              <a:t>applanierten</a:t>
            </a:r>
            <a:r>
              <a:rPr lang="en-US" sz="1200" dirty="0">
                <a:solidFill>
                  <a:srgbClr val="0000FF"/>
                </a:solidFill>
              </a:rPr>
              <a:t> </a:t>
            </a:r>
            <a:r>
              <a:rPr lang="en-US" sz="1200" dirty="0" err="1">
                <a:solidFill>
                  <a:srgbClr val="0000FF"/>
                </a:solidFill>
              </a:rPr>
              <a:t>Bereichs</a:t>
            </a:r>
            <a:r>
              <a:rPr lang="en-US" sz="1200" dirty="0">
                <a:solidFill>
                  <a:srgbClr val="0000FF"/>
                </a:solidFill>
              </a:rPr>
              <a:t> 3,06 mm</a:t>
            </a:r>
            <a:endParaRPr baseline="30000" dirty="0">
              <a:solidFill>
                <a:srgbClr val="0000FF"/>
              </a:solidFill>
            </a:endParaRPr>
          </a:p>
        </p:txBody>
      </p:sp>
      <p:cxnSp>
        <p:nvCxnSpPr>
          <p:cNvPr id="882" name="Google Shape;882;p35"/>
          <p:cNvCxnSpPr/>
          <p:nvPr/>
        </p:nvCxnSpPr>
        <p:spPr>
          <a:xfrm rot="10800000" flipH="1">
            <a:off x="762000" y="2057400"/>
            <a:ext cx="228600" cy="304800"/>
          </a:xfrm>
          <a:prstGeom prst="straightConnector1">
            <a:avLst/>
          </a:prstGeom>
          <a:noFill/>
          <a:ln w="9525" cap="flat" cmpd="sng">
            <a:solidFill>
              <a:srgbClr val="B2B2B2"/>
            </a:solidFill>
            <a:prstDash val="solid"/>
            <a:round/>
            <a:headEnd type="none" w="med" len="med"/>
            <a:tailEnd type="triangle" w="med" len="med"/>
          </a:ln>
        </p:spPr>
      </p:cxnSp>
      <p:sp>
        <p:nvSpPr>
          <p:cNvPr id="883" name="Google Shape;883;p35"/>
          <p:cNvSpPr txBox="1"/>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35</a:t>
            </a:fld>
            <a:endParaRPr sz="1000">
              <a:solidFill>
                <a:schemeClr val="dk1"/>
              </a:solidFill>
              <a:latin typeface="Arial"/>
              <a:ea typeface="Arial"/>
              <a:cs typeface="Arial"/>
              <a:sym typeface="Arial"/>
            </a:endParaRPr>
          </a:p>
        </p:txBody>
      </p:sp>
      <p:sp>
        <p:nvSpPr>
          <p:cNvPr id="884" name="Google Shape;884;p35"/>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886" name="Google Shape;886;p35"/>
          <p:cNvSpPr txBox="1"/>
          <p:nvPr/>
        </p:nvSpPr>
        <p:spPr>
          <a:xfrm>
            <a:off x="133350" y="750888"/>
            <a:ext cx="8877300" cy="4674300"/>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chemeClr val="dk1"/>
                </a:solidFill>
                <a:latin typeface="Arial"/>
                <a:ea typeface="Arial"/>
                <a:cs typeface="Arial"/>
                <a:sym typeface="Arial"/>
              </a:rPr>
              <a:t>Was </a:t>
            </a:r>
            <a:r>
              <a:rPr lang="en-US" sz="1200" i="1" dirty="0" err="1">
                <a:solidFill>
                  <a:schemeClr val="dk1"/>
                </a:solidFill>
                <a:latin typeface="Arial"/>
                <a:ea typeface="Arial"/>
                <a:cs typeface="Arial"/>
                <a:sym typeface="Arial"/>
              </a:rPr>
              <a:t>geschieht</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bei</a:t>
            </a:r>
            <a:r>
              <a:rPr lang="en-US" sz="1200" i="1" dirty="0">
                <a:solidFill>
                  <a:schemeClr val="dk1"/>
                </a:solidFill>
                <a:latin typeface="Arial"/>
                <a:ea typeface="Arial"/>
                <a:cs typeface="Arial"/>
                <a:sym typeface="Arial"/>
              </a:rPr>
              <a:t> der </a:t>
            </a:r>
            <a:r>
              <a:rPr lang="en-US" sz="1200" i="1" dirty="0" err="1">
                <a:solidFill>
                  <a:schemeClr val="dk1"/>
                </a:solidFill>
                <a:latin typeface="Arial"/>
                <a:ea typeface="Arial"/>
                <a:cs typeface="Arial"/>
                <a:sym typeface="Arial"/>
              </a:rPr>
              <a:t>Applanationstonometrie</a:t>
            </a:r>
            <a:r>
              <a:rPr lang="en-US" sz="1200" i="1" dirty="0">
                <a:solidFill>
                  <a:schemeClr val="dk1"/>
                </a:solidFill>
                <a:latin typeface="Arial"/>
                <a:ea typeface="Arial"/>
                <a:cs typeface="Arial"/>
                <a:sym typeface="Arial"/>
              </a:rPr>
              <a:t> und </a:t>
            </a:r>
            <a:r>
              <a:rPr lang="en-US" sz="1200" i="1" dirty="0" err="1">
                <a:solidFill>
                  <a:schemeClr val="dk1"/>
                </a:solidFill>
                <a:latin typeface="Arial"/>
                <a:ea typeface="Arial"/>
                <a:cs typeface="Arial"/>
                <a:sym typeface="Arial"/>
              </a:rPr>
              <a:t>wie</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wird</a:t>
            </a:r>
            <a:r>
              <a:rPr lang="en-US" sz="1200" i="1" dirty="0">
                <a:solidFill>
                  <a:schemeClr val="dk1"/>
                </a:solidFill>
                <a:latin typeface="Arial"/>
                <a:ea typeface="Arial"/>
                <a:cs typeface="Arial"/>
                <a:sym typeface="Arial"/>
              </a:rPr>
              <a:t> der </a:t>
            </a:r>
            <a:r>
              <a:rPr lang="en-US" sz="1200" i="1" dirty="0" err="1">
                <a:solidFill>
                  <a:schemeClr val="dk1"/>
                </a:solidFill>
                <a:latin typeface="Arial"/>
                <a:ea typeface="Arial"/>
                <a:cs typeface="Arial"/>
                <a:sym typeface="Arial"/>
              </a:rPr>
              <a:t>Augeninnendruck</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gemessen</a:t>
            </a:r>
            <a:r>
              <a:rPr lang="en-US" sz="1200" i="1" dirty="0">
                <a:solidFill>
                  <a:schemeClr val="dk1"/>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chemeClr val="dk1"/>
                </a:solidFill>
              </a:rPr>
              <a:t>Bei der </a:t>
            </a:r>
            <a:r>
              <a:rPr lang="en-US" sz="1200" dirty="0" err="1">
                <a:solidFill>
                  <a:schemeClr val="dk1"/>
                </a:solidFill>
              </a:rPr>
              <a:t>Applanationstonometrie</a:t>
            </a:r>
            <a:r>
              <a:rPr lang="en-US" sz="1200" dirty="0">
                <a:solidFill>
                  <a:schemeClr val="dk1"/>
                </a:solidFill>
              </a:rPr>
              <a:t> </a:t>
            </a:r>
            <a:r>
              <a:rPr lang="en-US" sz="1200" dirty="0" err="1">
                <a:solidFill>
                  <a:schemeClr val="dk1"/>
                </a:solidFill>
              </a:rPr>
              <a:t>wird</a:t>
            </a:r>
            <a:r>
              <a:rPr lang="en-US" sz="1200" dirty="0">
                <a:solidFill>
                  <a:schemeClr val="dk1"/>
                </a:solidFill>
              </a:rPr>
              <a:t> die </a:t>
            </a:r>
            <a:r>
              <a:rPr lang="en-US" sz="1200" dirty="0" err="1">
                <a:solidFill>
                  <a:schemeClr val="dk1"/>
                </a:solidFill>
              </a:rPr>
              <a:t>Hornhaut</a:t>
            </a:r>
            <a:r>
              <a:rPr lang="en-US" sz="1200" dirty="0">
                <a:solidFill>
                  <a:schemeClr val="dk1"/>
                </a:solidFill>
              </a:rPr>
              <a:t> </a:t>
            </a:r>
            <a:r>
              <a:rPr lang="en-US" sz="1200" dirty="0" err="1">
                <a:solidFill>
                  <a:schemeClr val="dk1"/>
                </a:solidFill>
              </a:rPr>
              <a:t>durch</a:t>
            </a:r>
            <a:r>
              <a:rPr lang="en-US" sz="1200" dirty="0">
                <a:solidFill>
                  <a:schemeClr val="dk1"/>
                </a:solidFill>
              </a:rPr>
              <a:t> die </a:t>
            </a:r>
            <a:r>
              <a:rPr lang="en-US" sz="1200" dirty="0" err="1">
                <a:solidFill>
                  <a:schemeClr val="dk1"/>
                </a:solidFill>
              </a:rPr>
              <a:t>Spitze</a:t>
            </a:r>
            <a:r>
              <a:rPr lang="en-US" sz="1200" dirty="0">
                <a:solidFill>
                  <a:schemeClr val="dk1"/>
                </a:solidFill>
              </a:rPr>
              <a:t> des Tonometers </a:t>
            </a:r>
            <a:r>
              <a:rPr lang="en-US" sz="1200" dirty="0" err="1">
                <a:solidFill>
                  <a:schemeClr val="dk1"/>
                </a:solidFill>
              </a:rPr>
              <a:t>abgeflacht</a:t>
            </a:r>
            <a:r>
              <a:rPr lang="en-US" sz="1200" dirty="0">
                <a:solidFill>
                  <a:schemeClr val="dk1"/>
                </a:solidFill>
              </a:rPr>
              <a:t>. </a:t>
            </a:r>
            <a:r>
              <a:rPr lang="en-US" sz="1200" dirty="0" err="1">
                <a:solidFill>
                  <a:schemeClr val="dk1"/>
                </a:solidFill>
              </a:rPr>
              <a:t>Währenddessen</a:t>
            </a:r>
            <a:r>
              <a:rPr lang="en-US" sz="1200" dirty="0">
                <a:solidFill>
                  <a:schemeClr val="dk1"/>
                </a:solidFill>
              </a:rPr>
              <a:t> </a:t>
            </a:r>
            <a:r>
              <a:rPr lang="en-US" sz="1200" dirty="0" err="1">
                <a:solidFill>
                  <a:schemeClr val="dk1"/>
                </a:solidFill>
              </a:rPr>
              <a:t>gelangt</a:t>
            </a:r>
            <a:r>
              <a:rPr lang="en-US" sz="1200" dirty="0">
                <a:solidFill>
                  <a:schemeClr val="dk1"/>
                </a:solidFill>
              </a:rPr>
              <a:t> der </a:t>
            </a:r>
            <a:r>
              <a:rPr lang="en-US" sz="1200" dirty="0" err="1">
                <a:solidFill>
                  <a:schemeClr val="dk1"/>
                </a:solidFill>
              </a:rPr>
              <a:t>mit</a:t>
            </a:r>
            <a:r>
              <a:rPr lang="en-US" sz="1200" dirty="0">
                <a:solidFill>
                  <a:schemeClr val="dk1"/>
                </a:solidFill>
              </a:rPr>
              <a:t> </a:t>
            </a:r>
            <a:r>
              <a:rPr lang="en-US" sz="1200" dirty="0" err="1">
                <a:solidFill>
                  <a:schemeClr val="dk1"/>
                </a:solidFill>
              </a:rPr>
              <a:t>Fluoreszein</a:t>
            </a:r>
            <a:r>
              <a:rPr lang="en-US" sz="1200" dirty="0">
                <a:solidFill>
                  <a:schemeClr val="dk1"/>
                </a:solidFill>
              </a:rPr>
              <a:t> </a:t>
            </a:r>
            <a:r>
              <a:rPr lang="en-US" sz="1200" dirty="0" err="1">
                <a:solidFill>
                  <a:schemeClr val="dk1"/>
                </a:solidFill>
              </a:rPr>
              <a:t>angefärbte</a:t>
            </a:r>
            <a:r>
              <a:rPr lang="en-US" sz="1200" dirty="0">
                <a:solidFill>
                  <a:schemeClr val="dk1"/>
                </a:solidFill>
              </a:rPr>
              <a:t> </a:t>
            </a:r>
            <a:r>
              <a:rPr lang="en-US" sz="1200" dirty="0" err="1">
                <a:solidFill>
                  <a:schemeClr val="dk1"/>
                </a:solidFill>
              </a:rPr>
              <a:t>Tränenfilm</a:t>
            </a:r>
            <a:r>
              <a:rPr lang="en-US" sz="1200" dirty="0">
                <a:solidFill>
                  <a:schemeClr val="dk1"/>
                </a:solidFill>
              </a:rPr>
              <a:t> in den </a:t>
            </a:r>
            <a:r>
              <a:rPr lang="en-US" sz="1200" dirty="0" err="1">
                <a:solidFill>
                  <a:schemeClr val="dk1"/>
                </a:solidFill>
              </a:rPr>
              <a:t>schmalen</a:t>
            </a:r>
            <a:r>
              <a:rPr lang="en-US" sz="1200" dirty="0">
                <a:solidFill>
                  <a:schemeClr val="dk1"/>
                </a:solidFill>
              </a:rPr>
              <a:t> Spalt </a:t>
            </a:r>
            <a:r>
              <a:rPr lang="en-US" sz="1200" dirty="0" err="1">
                <a:solidFill>
                  <a:schemeClr val="dk1"/>
                </a:solidFill>
              </a:rPr>
              <a:t>zwischen</a:t>
            </a:r>
            <a:r>
              <a:rPr lang="en-US" sz="1200" dirty="0">
                <a:solidFill>
                  <a:schemeClr val="dk1"/>
                </a:solidFill>
              </a:rPr>
              <a:t> </a:t>
            </a:r>
            <a:r>
              <a:rPr lang="en-US" sz="1200" dirty="0" err="1">
                <a:solidFill>
                  <a:schemeClr val="dk1"/>
                </a:solidFill>
              </a:rPr>
              <a:t>Hornhaut</a:t>
            </a:r>
            <a:r>
              <a:rPr lang="en-US" sz="1200" dirty="0">
                <a:solidFill>
                  <a:schemeClr val="dk1"/>
                </a:solidFill>
              </a:rPr>
              <a:t> und </a:t>
            </a:r>
            <a:r>
              <a:rPr lang="en-US" sz="1200" dirty="0" err="1">
                <a:solidFill>
                  <a:schemeClr val="dk1"/>
                </a:solidFill>
              </a:rPr>
              <a:t>Tonometerspitze</a:t>
            </a:r>
            <a:r>
              <a:rPr lang="en-US" sz="1200" dirty="0">
                <a:solidFill>
                  <a:schemeClr val="dk1"/>
                </a:solidFill>
              </a:rPr>
              <a:t> und </a:t>
            </a:r>
            <a:r>
              <a:rPr lang="en-US" sz="1200" dirty="0" err="1">
                <a:solidFill>
                  <a:schemeClr val="dk1"/>
                </a:solidFill>
              </a:rPr>
              <a:t>bildet</a:t>
            </a:r>
            <a:r>
              <a:rPr lang="en-US" sz="1200" dirty="0">
                <a:solidFill>
                  <a:schemeClr val="dk1"/>
                </a:solidFill>
              </a:rPr>
              <a:t> </a:t>
            </a:r>
            <a:r>
              <a:rPr lang="en-US" sz="1200" dirty="0" err="1">
                <a:solidFill>
                  <a:schemeClr val="dk1"/>
                </a:solidFill>
              </a:rPr>
              <a:t>dort</a:t>
            </a:r>
            <a:r>
              <a:rPr lang="en-US" sz="1200" dirty="0">
                <a:solidFill>
                  <a:schemeClr val="dk1"/>
                </a:solidFill>
              </a:rPr>
              <a:t> </a:t>
            </a:r>
            <a:r>
              <a:rPr lang="en-US" sz="1200" dirty="0" err="1">
                <a:solidFill>
                  <a:schemeClr val="dk1"/>
                </a:solidFill>
              </a:rPr>
              <a:t>einen</a:t>
            </a:r>
            <a:r>
              <a:rPr lang="en-US" sz="1200" dirty="0">
                <a:solidFill>
                  <a:schemeClr val="dk1"/>
                </a:solidFill>
              </a:rPr>
              <a:t> </a:t>
            </a:r>
            <a:r>
              <a:rPr lang="en-US" sz="1200" dirty="0" err="1">
                <a:solidFill>
                  <a:schemeClr val="dk1"/>
                </a:solidFill>
              </a:rPr>
              <a:t>ringförmigen</a:t>
            </a:r>
            <a:r>
              <a:rPr lang="en-US" sz="1200" dirty="0">
                <a:solidFill>
                  <a:schemeClr val="dk1"/>
                </a:solidFill>
              </a:rPr>
              <a:t> </a:t>
            </a:r>
            <a:r>
              <a:rPr lang="en-US" sz="1200" dirty="0" err="1">
                <a:solidFill>
                  <a:schemeClr val="dk1"/>
                </a:solidFill>
              </a:rPr>
              <a:t>Meniskus</a:t>
            </a:r>
            <a:r>
              <a:rPr lang="en-US" sz="1200" dirty="0">
                <a:solidFill>
                  <a:schemeClr val="dk1"/>
                </a:solidFill>
              </a:rPr>
              <a:t> („</a:t>
            </a:r>
            <a:r>
              <a:rPr lang="en-US" sz="1200" dirty="0" err="1">
                <a:solidFill>
                  <a:schemeClr val="dk1"/>
                </a:solidFill>
              </a:rPr>
              <a:t>Meniskusring</a:t>
            </a:r>
            <a:r>
              <a:rPr lang="en-US" sz="1200" dirty="0">
                <a:solidFill>
                  <a:schemeClr val="dk1"/>
                </a:solidFill>
              </a:rPr>
              <a:t>“).</a:t>
            </a:r>
            <a:r>
              <a:rPr lang="en-US" sz="1200" dirty="0">
                <a:solidFill>
                  <a:srgbClr val="FEFF83"/>
                </a:solidFill>
                <a:latin typeface="Arial"/>
                <a:ea typeface="Arial"/>
                <a:cs typeface="Arial"/>
                <a:sym typeface="Arial"/>
              </a:rPr>
              <a:t>Die </a:t>
            </a:r>
            <a:r>
              <a:rPr lang="en-US" sz="1200" dirty="0" err="1">
                <a:solidFill>
                  <a:srgbClr val="FEFF83"/>
                </a:solidFill>
                <a:latin typeface="Arial"/>
                <a:ea typeface="Arial"/>
                <a:cs typeface="Arial"/>
                <a:sym typeface="Arial"/>
              </a:rPr>
              <a:t>Größe</a:t>
            </a:r>
            <a:r>
              <a:rPr lang="en-US" sz="1200" dirty="0">
                <a:solidFill>
                  <a:srgbClr val="FEFF83"/>
                </a:solidFill>
                <a:latin typeface="Arial"/>
                <a:ea typeface="Arial"/>
                <a:cs typeface="Arial"/>
                <a:sym typeface="Arial"/>
              </a:rPr>
              <a:t> dieses Rings </a:t>
            </a:r>
            <a:r>
              <a:rPr lang="en-US" sz="1200" dirty="0" err="1">
                <a:solidFill>
                  <a:srgbClr val="FEFF83"/>
                </a:solidFill>
                <a:latin typeface="Arial"/>
                <a:ea typeface="Arial"/>
                <a:cs typeface="Arial"/>
                <a:sym typeface="Arial"/>
              </a:rPr>
              <a:t>hängt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davon</a:t>
            </a:r>
            <a:r>
              <a:rPr lang="en-US" sz="1200" dirty="0">
                <a:solidFill>
                  <a:srgbClr val="FEFF83"/>
                </a:solidFill>
                <a:latin typeface="Arial"/>
                <a:ea typeface="Arial"/>
                <a:cs typeface="Arial"/>
                <a:sym typeface="Arial"/>
              </a:rPr>
              <a:t> ab, </a:t>
            </a:r>
            <a:r>
              <a:rPr lang="en-US" sz="1200" dirty="0" err="1">
                <a:solidFill>
                  <a:srgbClr val="FEFF83"/>
                </a:solidFill>
                <a:latin typeface="Arial"/>
                <a:ea typeface="Arial"/>
                <a:cs typeface="Arial"/>
                <a:sym typeface="Arial"/>
              </a:rPr>
              <a:t>wie</a:t>
            </a:r>
            <a:r>
              <a:rPr lang="en-US" sz="1200" dirty="0">
                <a:solidFill>
                  <a:srgbClr val="FEFF83"/>
                </a:solidFill>
                <a:latin typeface="Arial"/>
                <a:ea typeface="Arial"/>
                <a:cs typeface="Arial"/>
                <a:sym typeface="Arial"/>
              </a:rPr>
              <a:t> stark die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die </a:t>
            </a:r>
            <a:r>
              <a:rPr lang="en-US" sz="1200" dirty="0" err="1">
                <a:solidFill>
                  <a:srgbClr val="FEFF83"/>
                </a:solidFill>
                <a:latin typeface="Arial"/>
                <a:ea typeface="Arial"/>
                <a:cs typeface="Arial"/>
                <a:sym typeface="Arial"/>
              </a:rPr>
              <a:t>Hornhaut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abflacht</a:t>
            </a:r>
            <a:r>
              <a:rPr lang="en-US" sz="1200" dirty="0">
                <a:solidFill>
                  <a:srgbClr val="FEFF83"/>
                </a:solidFill>
                <a:latin typeface="Arial"/>
                <a:ea typeface="Arial"/>
                <a:cs typeface="Arial"/>
                <a:sym typeface="Arial"/>
              </a:rPr>
              <a:t> – </a:t>
            </a:r>
            <a:r>
              <a:rPr lang="en-US" sz="1200" dirty="0" err="1">
                <a:solidFill>
                  <a:srgbClr val="FEFF83"/>
                </a:solidFill>
                <a:latin typeface="Arial"/>
                <a:ea typeface="Arial"/>
                <a:cs typeface="Arial"/>
                <a:sym typeface="Arial"/>
              </a:rPr>
              <a:t>wenn</a:t>
            </a:r>
            <a:r>
              <a:rPr lang="en-US" sz="1200" dirty="0">
                <a:solidFill>
                  <a:srgbClr val="FEFF83"/>
                </a:solidFill>
                <a:latin typeface="Arial"/>
                <a:ea typeface="Arial"/>
                <a:cs typeface="Arial"/>
                <a:sym typeface="Arial"/>
              </a:rPr>
              <a:t> die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großen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Bereich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abflacht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der Ring </a:t>
            </a:r>
            <a:r>
              <a:rPr lang="en-US" sz="1200" dirty="0" err="1">
                <a:solidFill>
                  <a:srgbClr val="FEFF83"/>
                </a:solidFill>
                <a:latin typeface="Arial"/>
                <a:ea typeface="Arial"/>
                <a:cs typeface="Arial"/>
                <a:sym typeface="Arial"/>
              </a:rPr>
              <a:t>groß</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wenn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kleinen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Bereich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abflacht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er </a:t>
            </a:r>
            <a:r>
              <a:rPr lang="en-US" sz="1200" dirty="0" err="1">
                <a:solidFill>
                  <a:srgbClr val="FEFF83"/>
                </a:solidFill>
                <a:latin typeface="Arial"/>
                <a:ea typeface="Arial"/>
                <a:cs typeface="Arial"/>
                <a:sym typeface="Arial"/>
              </a:rPr>
              <a:t>klein</a:t>
            </a:r>
            <a:r>
              <a:rPr lang="en-US" sz="1200" dirty="0">
                <a:solidFill>
                  <a:srgbClr val="FEFF83"/>
                </a:solidFill>
                <a:latin typeface="Arial"/>
                <a:ea typeface="Arial"/>
                <a:cs typeface="Arial"/>
                <a:sym typeface="Arial"/>
              </a:rPr>
              <a:t>. Um den </a:t>
            </a:r>
            <a:r>
              <a:rPr lang="en-US" sz="1200" dirty="0" err="1">
                <a:solidFill>
                  <a:srgbClr val="FEFF83"/>
                </a:solidFill>
                <a:latin typeface="Arial"/>
                <a:ea typeface="Arial"/>
                <a:cs typeface="Arial"/>
                <a:sym typeface="Arial"/>
              </a:rPr>
              <a:t>Augeninnendruck</a:t>
            </a:r>
            <a:r>
              <a:rPr lang="en-US" sz="1200" dirty="0">
                <a:solidFill>
                  <a:srgbClr val="FEFF83"/>
                </a:solidFill>
                <a:latin typeface="Arial"/>
                <a:ea typeface="Arial"/>
                <a:cs typeface="Arial"/>
                <a:sym typeface="Arial"/>
              </a:rPr>
              <a:t> (IOD) </a:t>
            </a:r>
            <a:r>
              <a:rPr lang="en-US" sz="1200" dirty="0" err="1">
                <a:solidFill>
                  <a:srgbClr val="FEFF83"/>
                </a:solidFill>
                <a:latin typeface="Arial"/>
                <a:ea typeface="Arial"/>
                <a:cs typeface="Arial"/>
                <a:sym typeface="Arial"/>
              </a:rPr>
              <a:t>zu</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messen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müssen</a:t>
            </a:r>
            <a:r>
              <a:rPr lang="en-US" sz="1200" dirty="0">
                <a:solidFill>
                  <a:srgbClr val="FEFF83"/>
                </a:solidFill>
                <a:latin typeface="Arial"/>
                <a:ea typeface="Arial"/>
                <a:cs typeface="Arial"/>
                <a:sym typeface="Arial"/>
              </a:rPr>
              <a:t> Sie den </a:t>
            </a:r>
            <a:r>
              <a:rPr lang="en-US" sz="1200" dirty="0" err="1">
                <a:solidFill>
                  <a:srgbClr val="FEFF83"/>
                </a:solidFill>
                <a:latin typeface="Arial"/>
                <a:ea typeface="Arial"/>
                <a:cs typeface="Arial"/>
                <a:sym typeface="Arial"/>
              </a:rPr>
              <a:t>vom</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Gerät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ausgeübten</a:t>
            </a:r>
            <a:r>
              <a:rPr lang="en-US" sz="1200" dirty="0">
                <a:solidFill>
                  <a:srgbClr val="FEFF83"/>
                </a:solidFill>
                <a:latin typeface="Arial"/>
                <a:ea typeface="Arial"/>
                <a:cs typeface="Arial"/>
                <a:sym typeface="Arial"/>
              </a:rPr>
              <a:t> Druck </a:t>
            </a:r>
            <a:r>
              <a:rPr lang="en-US" sz="1200" dirty="0" err="1">
                <a:solidFill>
                  <a:srgbClr val="FEFF83"/>
                </a:solidFill>
                <a:latin typeface="Arial"/>
                <a:ea typeface="Arial"/>
                <a:cs typeface="Arial"/>
                <a:sym typeface="Arial"/>
              </a:rPr>
              <a:t>einstellen</a:t>
            </a:r>
            <a:r>
              <a:rPr lang="en-US" sz="1200" dirty="0">
                <a:solidFill>
                  <a:srgbClr val="FEFF83"/>
                </a:solidFill>
                <a:latin typeface="Arial"/>
                <a:ea typeface="Arial"/>
                <a:cs typeface="Arial"/>
                <a:sym typeface="Arial"/>
              </a:rPr>
              <a:t> (d. h. den </a:t>
            </a:r>
            <a:r>
              <a:rPr lang="en-US" sz="1200" dirty="0" err="1">
                <a:solidFill>
                  <a:srgbClr val="FEFF83"/>
                </a:solidFill>
                <a:latin typeface="Arial"/>
                <a:ea typeface="Arial"/>
                <a:cs typeface="Arial"/>
                <a:sym typeface="Arial"/>
              </a:rPr>
              <a:t>Drehknopf</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betätigen</a:t>
            </a:r>
            <a:r>
              <a:rPr lang="en-US" sz="1200" dirty="0">
                <a:solidFill>
                  <a:srgbClr val="FEFF83"/>
                </a:solidFill>
                <a:latin typeface="Arial"/>
                <a:ea typeface="Arial"/>
                <a:cs typeface="Arial"/>
                <a:sym typeface="Arial"/>
              </a:rPr>
              <a:t>), bis der </a:t>
            </a:r>
            <a:r>
              <a:rPr lang="en-US" sz="1200" dirty="0" err="1">
                <a:solidFill>
                  <a:srgbClr val="FEFF83"/>
                </a:solidFill>
                <a:latin typeface="Arial"/>
                <a:ea typeface="Arial"/>
                <a:cs typeface="Arial"/>
                <a:sym typeface="Arial"/>
              </a:rPr>
              <a:t>Durchmesser</a:t>
            </a:r>
            <a:r>
              <a:rPr lang="en-US" sz="1200" dirty="0">
                <a:solidFill>
                  <a:srgbClr val="FEFF83"/>
                </a:solidFill>
                <a:latin typeface="Arial"/>
                <a:ea typeface="Arial"/>
                <a:cs typeface="Arial"/>
                <a:sym typeface="Arial"/>
              </a:rPr>
              <a:t> des </a:t>
            </a:r>
            <a:r>
              <a:rPr lang="en-US" sz="1200" dirty="0" err="1">
                <a:solidFill>
                  <a:srgbClr val="FEFF83"/>
                </a:solidFill>
                <a:latin typeface="Arial"/>
                <a:ea typeface="Arial"/>
                <a:cs typeface="Arial"/>
                <a:sym typeface="Arial"/>
              </a:rPr>
              <a:t>Flureszein-Kreises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genau</a:t>
            </a:r>
            <a:r>
              <a:rPr lang="en-US" sz="1200" dirty="0">
                <a:solidFill>
                  <a:srgbClr val="FEFF83"/>
                </a:solidFill>
                <a:latin typeface="Arial"/>
                <a:ea typeface="Arial"/>
                <a:cs typeface="Arial"/>
                <a:sym typeface="Arial"/>
              </a:rPr>
              <a:t> 3,06 mm </a:t>
            </a:r>
            <a:r>
              <a:rPr lang="en-US" sz="1200" dirty="0" err="1">
                <a:solidFill>
                  <a:srgbClr val="FEFF83"/>
                </a:solidFill>
                <a:latin typeface="Arial"/>
                <a:ea typeface="Arial"/>
                <a:cs typeface="Arial"/>
                <a:sym typeface="Arial"/>
              </a:rPr>
              <a:t>beträgt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dies </a:t>
            </a:r>
            <a:r>
              <a:rPr lang="en-US" sz="1200" dirty="0" err="1">
                <a:solidFill>
                  <a:srgbClr val="FEFF83"/>
                </a:solidFill>
                <a:latin typeface="Arial"/>
                <a:ea typeface="Arial"/>
                <a:cs typeface="Arial"/>
                <a:sym typeface="Arial"/>
              </a:rPr>
              <a:t>geschehen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entspricht</a:t>
            </a:r>
            <a:r>
              <a:rPr lang="en-US" sz="1200" dirty="0">
                <a:solidFill>
                  <a:srgbClr val="FEFF83"/>
                </a:solidFill>
                <a:latin typeface="Arial"/>
                <a:ea typeface="Arial"/>
                <a:cs typeface="Arial"/>
                <a:sym typeface="Arial"/>
              </a:rPr>
              <a:t> die </a:t>
            </a:r>
            <a:r>
              <a:rPr lang="en-US" sz="1200" dirty="0" err="1">
                <a:solidFill>
                  <a:srgbClr val="FEFF83"/>
                </a:solidFill>
                <a:latin typeface="Arial"/>
                <a:ea typeface="Arial"/>
                <a:cs typeface="Arial"/>
                <a:sym typeface="Arial"/>
              </a:rPr>
              <a:t>vom</a:t>
            </a:r>
            <a:r>
              <a:rPr lang="en-US" sz="1200" dirty="0">
                <a:solidFill>
                  <a:srgbClr val="FEFF83"/>
                </a:solidFill>
                <a:latin typeface="Arial"/>
                <a:ea typeface="Arial"/>
                <a:cs typeface="Arial"/>
                <a:sym typeface="Arial"/>
              </a:rPr>
              <a:t> Applanator </a:t>
            </a:r>
            <a:r>
              <a:rPr lang="en-US" sz="1200" dirty="0" err="1">
                <a:solidFill>
                  <a:srgbClr val="FEFF83"/>
                </a:solidFill>
                <a:latin typeface="Arial"/>
                <a:ea typeface="Arial"/>
                <a:cs typeface="Arial"/>
                <a:sym typeface="Arial"/>
              </a:rPr>
              <a:t>ausgeübte</a:t>
            </a:r>
            <a:r>
              <a:rPr lang="en-US" sz="1200" dirty="0">
                <a:solidFill>
                  <a:srgbClr val="FEFF83"/>
                </a:solidFill>
                <a:latin typeface="Arial"/>
                <a:ea typeface="Arial"/>
                <a:cs typeface="Arial"/>
                <a:sym typeface="Arial"/>
              </a:rPr>
              <a:t> Kraft </a:t>
            </a:r>
            <a:r>
              <a:rPr lang="en-US" sz="1200" dirty="0" err="1">
                <a:solidFill>
                  <a:srgbClr val="FEFF83"/>
                </a:solidFill>
                <a:latin typeface="Arial"/>
                <a:ea typeface="Arial"/>
                <a:cs typeface="Arial"/>
                <a:sym typeface="Arial"/>
              </a:rPr>
              <a:t>genau</a:t>
            </a:r>
            <a:r>
              <a:rPr lang="en-US" sz="1200" dirty="0">
                <a:solidFill>
                  <a:srgbClr val="FEFF83"/>
                </a:solidFill>
                <a:latin typeface="Arial"/>
                <a:ea typeface="Arial"/>
                <a:cs typeface="Arial"/>
                <a:sym typeface="Arial"/>
              </a:rPr>
              <a:t> der Kraft auf der </a:t>
            </a:r>
            <a:r>
              <a:rPr lang="en-US" sz="1200" dirty="0" err="1">
                <a:solidFill>
                  <a:srgbClr val="FEFF83"/>
                </a:solidFill>
                <a:latin typeface="Arial"/>
                <a:ea typeface="Arial"/>
                <a:cs typeface="Arial"/>
                <a:sym typeface="Arial"/>
              </a:rPr>
              <a:t>Innenseite</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Hornhaut</a:t>
            </a:r>
            <a:r>
              <a:rPr lang="en-US" sz="1200" dirty="0">
                <a:solidFill>
                  <a:srgbClr val="FEFF83"/>
                </a:solidFill>
                <a:latin typeface="Arial"/>
                <a:ea typeface="Arial"/>
                <a:cs typeface="Arial"/>
                <a:sym typeface="Arial"/>
              </a:rPr>
              <a:t> – also dem </a:t>
            </a:r>
            <a:r>
              <a:rPr lang="en-US" sz="1200" dirty="0" err="1">
                <a:solidFill>
                  <a:srgbClr val="FEFF83"/>
                </a:solidFill>
                <a:latin typeface="Arial"/>
                <a:ea typeface="Arial"/>
                <a:cs typeface="Arial"/>
                <a:sym typeface="Arial"/>
              </a:rPr>
              <a:t>Augeninnendruck</a:t>
            </a:r>
            <a:r>
              <a:rPr lang="en-US" sz="1200" dirty="0">
                <a:solidFill>
                  <a:srgbClr val="FEFF83"/>
                </a:solidFill>
                <a:latin typeface="Arial"/>
                <a:ea typeface="Arial"/>
                <a:cs typeface="Arial"/>
                <a:sym typeface="Arial"/>
              </a:rPr>
              <a:t>. Wenn der Druck </a:t>
            </a:r>
            <a:r>
              <a:rPr lang="en-US" sz="1200" dirty="0" err="1">
                <a:solidFill>
                  <a:srgbClr val="FEFF83"/>
                </a:solidFill>
                <a:latin typeface="Arial"/>
                <a:ea typeface="Arial"/>
                <a:cs typeface="Arial"/>
                <a:sym typeface="Arial"/>
              </a:rPr>
              <a:t>im</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Inneren</a:t>
            </a:r>
            <a:r>
              <a:rPr lang="en-US" sz="1200" dirty="0">
                <a:solidFill>
                  <a:srgbClr val="FEFF83"/>
                </a:solidFill>
                <a:latin typeface="Arial"/>
                <a:ea typeface="Arial"/>
                <a:cs typeface="Arial"/>
                <a:sym typeface="Arial"/>
              </a:rPr>
              <a:t> des Auges </a:t>
            </a:r>
            <a:r>
              <a:rPr lang="en-US" sz="1200" dirty="0" err="1">
                <a:solidFill>
                  <a:srgbClr val="FEFF83"/>
                </a:solidFill>
                <a:latin typeface="Arial"/>
                <a:ea typeface="Arial"/>
                <a:cs typeface="Arial"/>
                <a:sym typeface="Arial"/>
              </a:rPr>
              <a:t>höher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als</a:t>
            </a:r>
            <a:r>
              <a:rPr lang="en-US" sz="1200" dirty="0">
                <a:solidFill>
                  <a:srgbClr val="FEFF83"/>
                </a:solidFill>
                <a:latin typeface="Arial"/>
                <a:ea typeface="Arial"/>
                <a:cs typeface="Arial"/>
                <a:sym typeface="Arial"/>
              </a:rPr>
              <a:t> die von der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ausgeübte</a:t>
            </a:r>
            <a:r>
              <a:rPr lang="en-US" sz="1200" dirty="0">
                <a:solidFill>
                  <a:srgbClr val="FEFF83"/>
                </a:solidFill>
                <a:latin typeface="Arial"/>
                <a:ea typeface="Arial"/>
                <a:cs typeface="Arial"/>
                <a:sym typeface="Arial"/>
              </a:rPr>
              <a:t> Kraft, hat der </a:t>
            </a:r>
            <a:r>
              <a:rPr lang="en-US" sz="1200" dirty="0" err="1">
                <a:solidFill>
                  <a:srgbClr val="FEFF83"/>
                </a:solidFill>
                <a:latin typeface="Arial"/>
                <a:ea typeface="Arial"/>
                <a:cs typeface="Arial"/>
                <a:sym typeface="Arial"/>
              </a:rPr>
              <a:t>abgeflachte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Hornhautbereich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Durchmesser</a:t>
            </a:r>
            <a:r>
              <a:rPr lang="en-US" sz="1200" dirty="0">
                <a:solidFill>
                  <a:srgbClr val="FEFF83"/>
                </a:solidFill>
                <a:latin typeface="Arial"/>
                <a:ea typeface="Arial"/>
                <a:cs typeface="Arial"/>
                <a:sym typeface="Arial"/>
              </a:rPr>
              <a:t> von </a:t>
            </a:r>
            <a:r>
              <a:rPr lang="en-US" sz="1200" dirty="0" err="1">
                <a:solidFill>
                  <a:srgbClr val="FEFF83"/>
                </a:solidFill>
                <a:latin typeface="Arial"/>
                <a:ea typeface="Arial"/>
                <a:cs typeface="Arial"/>
                <a:sym typeface="Arial"/>
              </a:rPr>
              <a:t>weniger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als</a:t>
            </a:r>
            <a:r>
              <a:rPr lang="en-US" sz="1200" dirty="0">
                <a:solidFill>
                  <a:srgbClr val="FEFF83"/>
                </a:solidFill>
                <a:latin typeface="Arial"/>
                <a:ea typeface="Arial"/>
                <a:cs typeface="Arial"/>
                <a:sym typeface="Arial"/>
              </a:rPr>
              <a:t> 3,06 mm, </a:t>
            </a:r>
            <a:r>
              <a:rPr lang="en-US" sz="1200" dirty="0" err="1">
                <a:solidFill>
                  <a:srgbClr val="FEFF83"/>
                </a:solidFill>
                <a:latin typeface="Arial"/>
                <a:ea typeface="Arial"/>
                <a:cs typeface="Arial"/>
                <a:sym typeface="Arial"/>
              </a:rPr>
              <a:t>ebenso</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wie</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Meniskus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Entsprechend</a:t>
            </a:r>
            <a:r>
              <a:rPr lang="en-US" sz="1200" dirty="0">
                <a:solidFill>
                  <a:srgbClr val="FEFF83"/>
                </a:solidFill>
                <a:latin typeface="Arial"/>
                <a:ea typeface="Arial"/>
                <a:cs typeface="Arial"/>
                <a:sym typeface="Arial"/>
              </a:rPr>
              <a:t> hat der </a:t>
            </a:r>
            <a:r>
              <a:rPr lang="en-US" sz="1200" dirty="0" err="1">
                <a:solidFill>
                  <a:srgbClr val="FEFF83"/>
                </a:solidFill>
                <a:latin typeface="Arial"/>
                <a:ea typeface="Arial"/>
                <a:cs typeface="Arial"/>
                <a:sym typeface="Arial"/>
              </a:rPr>
              <a:t>abgeflachte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Hornhautbereich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Durchmesser</a:t>
            </a:r>
            <a:r>
              <a:rPr lang="en-US" sz="1200" dirty="0">
                <a:solidFill>
                  <a:srgbClr val="FEFF83"/>
                </a:solidFill>
                <a:latin typeface="Arial"/>
                <a:ea typeface="Arial"/>
                <a:cs typeface="Arial"/>
                <a:sym typeface="Arial"/>
              </a:rPr>
              <a:t> von </a:t>
            </a:r>
            <a:r>
              <a:rPr lang="en-US" sz="1200" dirty="0" err="1">
                <a:solidFill>
                  <a:srgbClr val="FEFF83"/>
                </a:solidFill>
                <a:latin typeface="Arial"/>
                <a:ea typeface="Arial"/>
                <a:cs typeface="Arial"/>
                <a:sym typeface="Arial"/>
              </a:rPr>
              <a:t>mehr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als</a:t>
            </a:r>
            <a:r>
              <a:rPr lang="en-US" sz="1200" dirty="0">
                <a:solidFill>
                  <a:srgbClr val="FEFF83"/>
                </a:solidFill>
                <a:latin typeface="Arial"/>
                <a:ea typeface="Arial"/>
                <a:cs typeface="Arial"/>
                <a:sym typeface="Arial"/>
              </a:rPr>
              <a:t> 3,06 mm, </a:t>
            </a:r>
            <a:r>
              <a:rPr lang="en-US" sz="1200" dirty="0" err="1">
                <a:solidFill>
                  <a:srgbClr val="FEFF83"/>
                </a:solidFill>
                <a:latin typeface="Arial"/>
                <a:ea typeface="Arial"/>
                <a:cs typeface="Arial"/>
                <a:sym typeface="Arial"/>
              </a:rPr>
              <a:t>ebenso</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wie</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Meniskus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wenn</a:t>
            </a:r>
            <a:r>
              <a:rPr lang="en-US" sz="1200" dirty="0">
                <a:solidFill>
                  <a:srgbClr val="FEFF83"/>
                </a:solidFill>
                <a:latin typeface="Arial"/>
                <a:ea typeface="Arial"/>
                <a:cs typeface="Arial"/>
                <a:sym typeface="Arial"/>
              </a:rPr>
              <a:t> der Druck </a:t>
            </a:r>
            <a:r>
              <a:rPr lang="en-US" sz="1200" dirty="0" err="1">
                <a:solidFill>
                  <a:srgbClr val="FEFF83"/>
                </a:solidFill>
                <a:latin typeface="Arial"/>
                <a:ea typeface="Arial"/>
                <a:cs typeface="Arial"/>
                <a:sym typeface="Arial"/>
              </a:rPr>
              <a:t>im</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Inneren</a:t>
            </a:r>
            <a:r>
              <a:rPr lang="en-US" sz="1200" dirty="0">
                <a:solidFill>
                  <a:srgbClr val="FEFF83"/>
                </a:solidFill>
                <a:latin typeface="Arial"/>
                <a:ea typeface="Arial"/>
                <a:cs typeface="Arial"/>
                <a:sym typeface="Arial"/>
              </a:rPr>
              <a:t> des Auges </a:t>
            </a:r>
            <a:r>
              <a:rPr lang="en-US" sz="1200" dirty="0" err="1">
                <a:solidFill>
                  <a:srgbClr val="FEFF83"/>
                </a:solidFill>
                <a:latin typeface="Arial"/>
                <a:ea typeface="Arial"/>
                <a:cs typeface="Arial"/>
                <a:sym typeface="Arial"/>
              </a:rPr>
              <a:t>niedriger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als</a:t>
            </a:r>
            <a:r>
              <a:rPr lang="en-US" sz="1200" dirty="0">
                <a:solidFill>
                  <a:srgbClr val="FEFF83"/>
                </a:solidFill>
                <a:latin typeface="Arial"/>
                <a:ea typeface="Arial"/>
                <a:cs typeface="Arial"/>
                <a:sym typeface="Arial"/>
              </a:rPr>
              <a:t> die von der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ausgeübte</a:t>
            </a:r>
            <a:r>
              <a:rPr lang="en-US" sz="1200" dirty="0">
                <a:solidFill>
                  <a:srgbClr val="FEFF83"/>
                </a:solidFill>
                <a:latin typeface="Arial"/>
                <a:ea typeface="Arial"/>
                <a:cs typeface="Arial"/>
                <a:sym typeface="Arial"/>
              </a:rPr>
              <a:t> Kraft. </a:t>
            </a:r>
            <a:endParaRPr dirty="0"/>
          </a:p>
          <a:p>
            <a:pPr marL="0" marR="0" lvl="0" indent="0" algn="l" rtl="0">
              <a:spcBef>
                <a:spcPts val="0"/>
              </a:spcBef>
              <a:spcAft>
                <a:spcPts val="0"/>
              </a:spcAft>
              <a:buNone/>
            </a:pPr>
            <a:endParaRPr sz="1400" i="1" dirty="0">
              <a:solidFill>
                <a:srgbClr val="FEFF83"/>
              </a:solidFill>
              <a:latin typeface="Arial"/>
              <a:ea typeface="Arial"/>
              <a:cs typeface="Arial"/>
              <a:sym typeface="Arial"/>
            </a:endParaRPr>
          </a:p>
          <a:p>
            <a:pPr marL="0" marR="0" lvl="0" indent="0" algn="l" rtl="0">
              <a:spcBef>
                <a:spcPts val="0"/>
              </a:spcBef>
              <a:spcAft>
                <a:spcPts val="0"/>
              </a:spcAft>
              <a:buNone/>
            </a:pPr>
            <a:r>
              <a:rPr lang="en-US" sz="1200" i="1" dirty="0">
                <a:solidFill>
                  <a:srgbClr val="FEFF83"/>
                </a:solidFill>
                <a:latin typeface="Arial"/>
                <a:ea typeface="Arial"/>
                <a:cs typeface="Arial"/>
                <a:sym typeface="Arial"/>
              </a:rPr>
              <a:t>Gut, </a:t>
            </a:r>
            <a:r>
              <a:rPr lang="en-US" sz="1200" i="1" dirty="0" err="1">
                <a:solidFill>
                  <a:srgbClr val="FEFF83"/>
                </a:solidFill>
                <a:latin typeface="Arial"/>
                <a:ea typeface="Arial"/>
                <a:cs typeface="Arial"/>
                <a:sym typeface="Arial"/>
              </a:rPr>
              <a:t>aber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warum</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verwendet</a:t>
            </a:r>
            <a:r>
              <a:rPr lang="en-US" sz="1200" i="1" dirty="0">
                <a:solidFill>
                  <a:srgbClr val="FEFF83"/>
                </a:solidFill>
                <a:latin typeface="Arial"/>
                <a:ea typeface="Arial"/>
                <a:cs typeface="Arial"/>
                <a:sym typeface="Arial"/>
              </a:rPr>
              <a:t> der Applanator </a:t>
            </a:r>
            <a:r>
              <a:rPr lang="en-US" sz="1200" i="1" dirty="0" err="1">
                <a:solidFill>
                  <a:srgbClr val="FEFF83"/>
                </a:solidFill>
                <a:latin typeface="Arial"/>
                <a:ea typeface="Arial"/>
                <a:cs typeface="Arial"/>
                <a:sym typeface="Arial"/>
              </a:rPr>
              <a:t>ein</a:t>
            </a:r>
            <a:r>
              <a:rPr lang="en-US" sz="1200" i="1" dirty="0">
                <a:solidFill>
                  <a:srgbClr val="FEFF83"/>
                </a:solidFill>
                <a:latin typeface="Arial"/>
                <a:ea typeface="Arial"/>
                <a:cs typeface="Arial"/>
                <a:sym typeface="Arial"/>
              </a:rPr>
              <a:t> Prisma, um den Kreis </a:t>
            </a:r>
            <a:r>
              <a:rPr lang="en-US" sz="1200" i="1" dirty="0" err="1">
                <a:solidFill>
                  <a:srgbClr val="FEFF83"/>
                </a:solidFill>
                <a:latin typeface="Arial"/>
                <a:ea typeface="Arial"/>
                <a:cs typeface="Arial"/>
                <a:sym typeface="Arial"/>
              </a:rPr>
              <a:t>zu</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teilen</a:t>
            </a:r>
            <a:r>
              <a:rPr lang="en-US" sz="1200" i="1" dirty="0">
                <a:solidFill>
                  <a:srgbClr val="FEFF83"/>
                </a:solidFill>
                <a:latin typeface="Arial"/>
                <a:ea typeface="Arial"/>
                <a:cs typeface="Arial"/>
                <a:sym typeface="Arial"/>
              </a:rPr>
              <a:t>?</a:t>
            </a:r>
            <a:endParaRPr sz="1400" dirty="0">
              <a:solidFill>
                <a:srgbClr val="FEFF83"/>
              </a:solidFill>
              <a:latin typeface="Arial"/>
              <a:ea typeface="Arial"/>
              <a:cs typeface="Arial"/>
              <a:sym typeface="Arial"/>
            </a:endParaRPr>
          </a:p>
          <a:p>
            <a:pPr marL="0" marR="0" lvl="0" indent="0" algn="l" rtl="0">
              <a:spcBef>
                <a:spcPts val="0"/>
              </a:spcBef>
              <a:spcAft>
                <a:spcPts val="0"/>
              </a:spcAft>
              <a:buNone/>
            </a:pPr>
            <a:r>
              <a:rPr lang="en-US" sz="1200" dirty="0" err="1">
                <a:solidFill>
                  <a:srgbClr val="FEFF83"/>
                </a:solidFill>
                <a:latin typeface="Arial"/>
                <a:ea typeface="Arial"/>
                <a:cs typeface="Arial"/>
                <a:sym typeface="Arial"/>
              </a:rPr>
              <a:t>Stellen</a:t>
            </a:r>
            <a:r>
              <a:rPr lang="en-US" sz="1200" dirty="0">
                <a:solidFill>
                  <a:srgbClr val="FEFF83"/>
                </a:solidFill>
                <a:latin typeface="Arial"/>
                <a:ea typeface="Arial"/>
                <a:cs typeface="Arial"/>
                <a:sym typeface="Arial"/>
              </a:rPr>
              <a:t> Sie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vor</a:t>
            </a:r>
            <a:r>
              <a:rPr lang="en-US" sz="1200" dirty="0">
                <a:solidFill>
                  <a:srgbClr val="FEFF83"/>
                </a:solidFill>
                <a:latin typeface="Arial"/>
                <a:ea typeface="Arial"/>
                <a:cs typeface="Arial"/>
                <a:sym typeface="Arial"/>
              </a:rPr>
              <a:t>, der Applanator </a:t>
            </a:r>
            <a:r>
              <a:rPr lang="en-US" sz="1200" dirty="0" err="1">
                <a:solidFill>
                  <a:srgbClr val="FEFF83"/>
                </a:solidFill>
                <a:latin typeface="Arial"/>
                <a:ea typeface="Arial"/>
                <a:cs typeface="Arial"/>
                <a:sym typeface="Arial"/>
              </a:rPr>
              <a:t>hätte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kein</a:t>
            </a:r>
            <a:r>
              <a:rPr lang="en-US" sz="1200" dirty="0">
                <a:solidFill>
                  <a:srgbClr val="FEFF83"/>
                </a:solidFill>
                <a:latin typeface="Arial"/>
                <a:ea typeface="Arial"/>
                <a:cs typeface="Arial"/>
                <a:sym typeface="Arial"/>
              </a:rPr>
              <a:t> Prisma. Die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würde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gegen</a:t>
            </a:r>
            <a:r>
              <a:rPr lang="en-US" sz="1200" dirty="0">
                <a:solidFill>
                  <a:srgbClr val="FEFF83"/>
                </a:solidFill>
                <a:latin typeface="Arial"/>
                <a:ea typeface="Arial"/>
                <a:cs typeface="Arial"/>
                <a:sym typeface="Arial"/>
              </a:rPr>
              <a:t> die </a:t>
            </a:r>
            <a:r>
              <a:rPr lang="en-US" sz="1200" dirty="0" err="1">
                <a:solidFill>
                  <a:srgbClr val="FEFF83"/>
                </a:solidFill>
                <a:latin typeface="Arial"/>
                <a:ea typeface="Arial"/>
                <a:cs typeface="Arial"/>
                <a:sym typeface="Arial"/>
              </a:rPr>
              <a:t>Hornhaut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drücken</a:t>
            </a:r>
            <a:r>
              <a:rPr lang="en-US" sz="1200" dirty="0">
                <a:solidFill>
                  <a:srgbClr val="FEFF83"/>
                </a:solidFill>
                <a:latin typeface="Arial"/>
                <a:ea typeface="Arial"/>
                <a:cs typeface="Arial"/>
                <a:sym typeface="Arial"/>
              </a:rPr>
              <a:t>, und Sie </a:t>
            </a:r>
            <a:r>
              <a:rPr lang="en-US" sz="1200" dirty="0" err="1">
                <a:solidFill>
                  <a:srgbClr val="FEFF83"/>
                </a:solidFill>
                <a:latin typeface="Arial"/>
                <a:ea typeface="Arial"/>
                <a:cs typeface="Arial"/>
                <a:sym typeface="Arial"/>
              </a:rPr>
              <a:t>würden</a:t>
            </a:r>
            <a:r>
              <a:rPr lang="en-US" sz="1200" dirty="0">
                <a:solidFill>
                  <a:srgbClr val="FEFF83"/>
                </a:solidFill>
                <a:latin typeface="Arial"/>
                <a:ea typeface="Arial"/>
                <a:cs typeface="Arial"/>
                <a:sym typeface="Arial"/>
              </a:rPr>
              <a:t> den Knopf so </a:t>
            </a:r>
            <a:r>
              <a:rPr lang="en-US" sz="1200" dirty="0" err="1">
                <a:solidFill>
                  <a:srgbClr val="FEFF83"/>
                </a:solidFill>
                <a:latin typeface="Arial"/>
                <a:ea typeface="Arial"/>
                <a:cs typeface="Arial"/>
                <a:sym typeface="Arial"/>
              </a:rPr>
              <a:t>lange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verstellen</a:t>
            </a:r>
            <a:r>
              <a:rPr lang="en-US" sz="1200" dirty="0">
                <a:solidFill>
                  <a:srgbClr val="FEFF83"/>
                </a:solidFill>
                <a:latin typeface="Arial"/>
                <a:ea typeface="Arial"/>
                <a:cs typeface="Arial"/>
                <a:sym typeface="Arial"/>
              </a:rPr>
              <a:t>, bis der </a:t>
            </a:r>
            <a:r>
              <a:rPr lang="en-US" sz="1200" dirty="0" err="1">
                <a:solidFill>
                  <a:srgbClr val="FEFF83"/>
                </a:solidFill>
                <a:latin typeface="Arial"/>
                <a:ea typeface="Arial"/>
                <a:cs typeface="Arial"/>
                <a:sym typeface="Arial"/>
              </a:rPr>
              <a:t>Durchmesser</a:t>
            </a:r>
            <a:r>
              <a:rPr lang="en-US" sz="1200" dirty="0">
                <a:solidFill>
                  <a:srgbClr val="FEFF83"/>
                </a:solidFill>
                <a:latin typeface="Arial"/>
                <a:ea typeface="Arial"/>
                <a:cs typeface="Arial"/>
                <a:sym typeface="Arial"/>
              </a:rPr>
              <a:t> des </a:t>
            </a:r>
            <a:r>
              <a:rPr lang="en-US" sz="1200" dirty="0" err="1">
                <a:solidFill>
                  <a:srgbClr val="FEFF83"/>
                </a:solidFill>
                <a:latin typeface="Arial"/>
                <a:ea typeface="Arial"/>
                <a:cs typeface="Arial"/>
                <a:sym typeface="Arial"/>
              </a:rPr>
              <a:t>Kreises</a:t>
            </a:r>
            <a:r>
              <a:rPr lang="en-US" sz="1200" dirty="0">
                <a:solidFill>
                  <a:srgbClr val="FEFF83"/>
                </a:solidFill>
                <a:latin typeface="Arial"/>
                <a:ea typeface="Arial"/>
                <a:cs typeface="Arial"/>
                <a:sym typeface="Arial"/>
              </a:rPr>
              <a:t> 3,06 mm </a:t>
            </a:r>
            <a:r>
              <a:rPr lang="en-US" sz="1200" dirty="0" err="1">
                <a:solidFill>
                  <a:srgbClr val="FEFF83"/>
                </a:solidFill>
                <a:latin typeface="Arial"/>
                <a:ea typeface="Arial"/>
                <a:cs typeface="Arial"/>
                <a:sym typeface="Arial"/>
              </a:rPr>
              <a:t>beträgt</a:t>
            </a:r>
            <a:r>
              <a:rPr lang="en-US" sz="1200" dirty="0">
                <a:solidFill>
                  <a:srgbClr val="FEFF83"/>
                </a:solidFill>
                <a:latin typeface="Arial"/>
                <a:ea typeface="Arial"/>
                <a:cs typeface="Arial"/>
                <a:sym typeface="Arial"/>
              </a:rPr>
              <a:t>. Das </a:t>
            </a:r>
            <a:r>
              <a:rPr lang="en-US" sz="1200" dirty="0" err="1">
                <a:solidFill>
                  <a:srgbClr val="FEFF83"/>
                </a:solidFill>
                <a:latin typeface="Arial"/>
                <a:ea typeface="Arial"/>
                <a:cs typeface="Arial"/>
                <a:sym typeface="Arial"/>
              </a:rPr>
              <a:t>scheint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einfach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genug</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zu</a:t>
            </a:r>
            <a:r>
              <a:rPr lang="en-US" sz="1200" dirty="0">
                <a:solidFill>
                  <a:srgbClr val="FEFF83"/>
                </a:solidFill>
                <a:latin typeface="Arial"/>
                <a:ea typeface="Arial"/>
                <a:cs typeface="Arial"/>
                <a:sym typeface="Arial"/>
              </a:rPr>
              <a:t> sein, bis man </a:t>
            </a:r>
            <a:r>
              <a:rPr lang="en-US" sz="1200" dirty="0" err="1">
                <a:solidFill>
                  <a:srgbClr val="FEFF83"/>
                </a:solidFill>
                <a:latin typeface="Arial"/>
                <a:ea typeface="Arial"/>
                <a:cs typeface="Arial"/>
                <a:sym typeface="Arial"/>
              </a:rPr>
              <a:t>Folgendes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bedenkt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Woher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würden</a:t>
            </a:r>
            <a:r>
              <a:rPr lang="en-US" sz="1200" dirty="0">
                <a:solidFill>
                  <a:srgbClr val="FEFF83"/>
                </a:solidFill>
                <a:latin typeface="Arial"/>
                <a:ea typeface="Arial"/>
                <a:cs typeface="Arial"/>
                <a:sym typeface="Arial"/>
              </a:rPr>
              <a:t> Sie </a:t>
            </a:r>
            <a:r>
              <a:rPr lang="en-US" sz="1200" dirty="0" err="1">
                <a:solidFill>
                  <a:srgbClr val="FEFF83"/>
                </a:solidFill>
                <a:latin typeface="Arial"/>
                <a:ea typeface="Arial"/>
                <a:cs typeface="Arial"/>
                <a:sym typeface="Arial"/>
              </a:rPr>
              <a:t>wissen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wann</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Durchmesser</a:t>
            </a:r>
            <a:r>
              <a:rPr lang="en-US" sz="1200" dirty="0">
                <a:solidFill>
                  <a:srgbClr val="FEFF83"/>
                </a:solidFill>
                <a:latin typeface="Arial"/>
                <a:ea typeface="Arial"/>
                <a:cs typeface="Arial"/>
                <a:sym typeface="Arial"/>
              </a:rPr>
              <a:t> 3,06 mm </a:t>
            </a:r>
            <a:r>
              <a:rPr lang="en-US" sz="1200" dirty="0" err="1">
                <a:solidFill>
                  <a:srgbClr val="FEFF83"/>
                </a:solidFill>
                <a:latin typeface="Arial"/>
                <a:ea typeface="Arial"/>
                <a:cs typeface="Arial"/>
                <a:sym typeface="Arial"/>
              </a:rPr>
              <a:t>beträgt</a:t>
            </a:r>
            <a:r>
              <a:rPr lang="en-US" sz="1200" dirty="0">
                <a:solidFill>
                  <a:srgbClr val="FEFF83"/>
                </a:solidFill>
                <a:latin typeface="Arial"/>
                <a:ea typeface="Arial"/>
                <a:cs typeface="Arial"/>
                <a:sym typeface="Arial"/>
              </a:rPr>
              <a:t>? Eine </a:t>
            </a:r>
            <a:r>
              <a:rPr lang="en-US" sz="1200" dirty="0" err="1">
                <a:solidFill>
                  <a:srgbClr val="FEFF83"/>
                </a:solidFill>
                <a:latin typeface="Arial"/>
                <a:ea typeface="Arial"/>
                <a:cs typeface="Arial"/>
                <a:sym typeface="Arial"/>
              </a:rPr>
              <a:t>Möglichkeit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wäre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einfach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a:t>
            </a:r>
            <a:r>
              <a:rPr lang="en-US" sz="1200" dirty="0">
                <a:solidFill>
                  <a:srgbClr val="FEFF83"/>
                </a:solidFill>
                <a:latin typeface="Arial"/>
                <a:ea typeface="Arial"/>
                <a:cs typeface="Arial"/>
                <a:sym typeface="Arial"/>
              </a:rPr>
              <a:t> 3,06-mm-Linie in die Optik der </a:t>
            </a:r>
            <a:r>
              <a:rPr lang="en-US" sz="1200" dirty="0" err="1">
                <a:solidFill>
                  <a:srgbClr val="FEFF83"/>
                </a:solidFill>
                <a:latin typeface="Arial"/>
                <a:ea typeface="Arial"/>
                <a:cs typeface="Arial"/>
                <a:sym typeface="Arial"/>
              </a:rPr>
              <a:t>Spaltlampe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zu</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gravieren</a:t>
            </a:r>
            <a:r>
              <a:rPr lang="en-US" sz="1200" dirty="0">
                <a:solidFill>
                  <a:srgbClr val="FEFF83"/>
                </a:solidFill>
                <a:latin typeface="Arial"/>
                <a:ea typeface="Arial"/>
                <a:cs typeface="Arial"/>
                <a:sym typeface="Arial"/>
              </a:rPr>
              <a:t>. Dies </a:t>
            </a:r>
            <a:r>
              <a:rPr lang="en-US" sz="1200" dirty="0" err="1">
                <a:solidFill>
                  <a:srgbClr val="FEFF83"/>
                </a:solidFill>
                <a:latin typeface="Arial"/>
                <a:ea typeface="Arial"/>
                <a:cs typeface="Arial"/>
                <a:sym typeface="Arial"/>
              </a:rPr>
              <a:t>würde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benutzerfreundliches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Messinstrument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bieten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Andererseits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wäre</a:t>
            </a:r>
            <a:r>
              <a:rPr lang="en-US" sz="1200" dirty="0">
                <a:solidFill>
                  <a:srgbClr val="FEFF83"/>
                </a:solidFill>
                <a:latin typeface="Arial"/>
                <a:ea typeface="Arial"/>
                <a:cs typeface="Arial"/>
                <a:sym typeface="Arial"/>
              </a:rPr>
              <a:t> die Linie </a:t>
            </a:r>
            <a:r>
              <a:rPr lang="en-US" sz="1200" dirty="0" err="1">
                <a:solidFill>
                  <a:srgbClr val="FEFF83"/>
                </a:solidFill>
                <a:latin typeface="Arial"/>
                <a:ea typeface="Arial"/>
                <a:cs typeface="Arial"/>
                <a:sym typeface="Arial"/>
              </a:rPr>
              <a:t>während</a:t>
            </a:r>
            <a:r>
              <a:rPr lang="en-US" sz="1200" dirty="0">
                <a:solidFill>
                  <a:srgbClr val="FEFF83"/>
                </a:solidFill>
                <a:latin typeface="Arial"/>
                <a:ea typeface="Arial"/>
                <a:cs typeface="Arial"/>
                <a:sym typeface="Arial"/>
              </a:rPr>
              <a:t> des </a:t>
            </a:r>
            <a:r>
              <a:rPr lang="en-US" sz="1200" dirty="0" err="1">
                <a:solidFill>
                  <a:srgbClr val="FEFF83"/>
                </a:solidFill>
                <a:latin typeface="Arial"/>
                <a:ea typeface="Arial"/>
                <a:cs typeface="Arial"/>
                <a:sym typeface="Arial"/>
              </a:rPr>
              <a:t>restlichen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Untersuchungsvorgangs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sichtbar</a:t>
            </a:r>
            <a:r>
              <a:rPr lang="en-US" sz="1200" dirty="0">
                <a:solidFill>
                  <a:srgbClr val="FEFF83"/>
                </a:solidFill>
                <a:latin typeface="Arial"/>
                <a:ea typeface="Arial"/>
                <a:cs typeface="Arial"/>
                <a:sym typeface="Arial"/>
              </a:rPr>
              <a:t> – nicht gut. Was </a:t>
            </a:r>
            <a:r>
              <a:rPr lang="en-US" sz="1200" dirty="0" err="1">
                <a:solidFill>
                  <a:srgbClr val="FEFF83"/>
                </a:solidFill>
                <a:latin typeface="Arial"/>
                <a:ea typeface="Arial"/>
                <a:cs typeface="Arial"/>
                <a:sym typeface="Arial"/>
              </a:rPr>
              <a:t>gibt</a:t>
            </a:r>
            <a:r>
              <a:rPr lang="en-US" sz="1200" dirty="0">
                <a:solidFill>
                  <a:srgbClr val="FEFF83"/>
                </a:solidFill>
                <a:latin typeface="Arial"/>
                <a:ea typeface="Arial"/>
                <a:cs typeface="Arial"/>
                <a:sym typeface="Arial"/>
              </a:rPr>
              <a:t> es </a:t>
            </a:r>
            <a:r>
              <a:rPr lang="en-US" sz="1200" dirty="0" err="1">
                <a:solidFill>
                  <a:srgbClr val="FEFF83"/>
                </a:solidFill>
                <a:latin typeface="Arial"/>
                <a:ea typeface="Arial"/>
                <a:cs typeface="Arial"/>
                <a:sym typeface="Arial"/>
              </a:rPr>
              <a:t>sonst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noch</a:t>
            </a:r>
            <a:r>
              <a:rPr lang="en-US" sz="1200" dirty="0">
                <a:solidFill>
                  <a:srgbClr val="FEFF83"/>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FEFF83"/>
                </a:solidFill>
                <a:latin typeface="Arial"/>
                <a:ea typeface="Arial"/>
                <a:cs typeface="Arial"/>
                <a:sym typeface="Arial"/>
              </a:rPr>
              <a:t>Hier </a:t>
            </a:r>
            <a:r>
              <a:rPr lang="en-US" sz="1200" dirty="0" err="1">
                <a:solidFill>
                  <a:srgbClr val="FEFF83"/>
                </a:solidFill>
                <a:latin typeface="Arial"/>
                <a:ea typeface="Arial"/>
                <a:cs typeface="Arial"/>
                <a:sym typeface="Arial"/>
              </a:rPr>
              <a:t>kommt</a:t>
            </a:r>
            <a:r>
              <a:rPr lang="en-US" sz="1200" dirty="0">
                <a:solidFill>
                  <a:srgbClr val="FEFF83"/>
                </a:solidFill>
                <a:latin typeface="Arial"/>
                <a:ea typeface="Arial"/>
                <a:cs typeface="Arial"/>
                <a:sym typeface="Arial"/>
              </a:rPr>
              <a:t> das Prisma ins Spiel. Das Prisma </a:t>
            </a:r>
            <a:r>
              <a:rPr lang="en-US" sz="1200" dirty="0" err="1">
                <a:solidFill>
                  <a:srgbClr val="FEFF83"/>
                </a:solidFill>
                <a:latin typeface="Arial"/>
                <a:ea typeface="Arial"/>
                <a:cs typeface="Arial"/>
                <a:sym typeface="Arial"/>
              </a:rPr>
              <a:t>teilt</a:t>
            </a:r>
            <a:r>
              <a:rPr lang="en-US" sz="1200" dirty="0">
                <a:solidFill>
                  <a:srgbClr val="FEFF83"/>
                </a:solidFill>
                <a:latin typeface="Arial"/>
                <a:ea typeface="Arial"/>
                <a:cs typeface="Arial"/>
                <a:sym typeface="Arial"/>
              </a:rPr>
              <a:t> das Bild des </a:t>
            </a:r>
            <a:r>
              <a:rPr lang="en-US" sz="1200" dirty="0" err="1">
                <a:solidFill>
                  <a:srgbClr val="FEFF83"/>
                </a:solidFill>
                <a:latin typeface="Arial"/>
                <a:ea typeface="Arial"/>
                <a:cs typeface="Arial"/>
                <a:sym typeface="Arial"/>
              </a:rPr>
              <a:t>Kreises</a:t>
            </a:r>
            <a:r>
              <a:rPr lang="en-US" sz="1200" dirty="0">
                <a:solidFill>
                  <a:srgbClr val="FEFF83"/>
                </a:solidFill>
                <a:latin typeface="Arial"/>
                <a:ea typeface="Arial"/>
                <a:cs typeface="Arial"/>
                <a:sym typeface="Arial"/>
              </a:rPr>
              <a:t> in </a:t>
            </a:r>
            <a:r>
              <a:rPr lang="en-US" sz="1200" dirty="0" err="1">
                <a:solidFill>
                  <a:srgbClr val="FEFF83"/>
                </a:solidFill>
                <a:latin typeface="Arial"/>
                <a:ea typeface="Arial"/>
                <a:cs typeface="Arial"/>
                <a:sym typeface="Arial"/>
              </a:rPr>
              <a:t>zwei</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Hälften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jedoch</a:t>
            </a:r>
            <a:r>
              <a:rPr lang="en-US" sz="1200" dirty="0">
                <a:solidFill>
                  <a:srgbClr val="FEFF83"/>
                </a:solidFill>
                <a:latin typeface="Arial"/>
                <a:ea typeface="Arial"/>
                <a:cs typeface="Arial"/>
                <a:sym typeface="Arial"/>
              </a:rPr>
              <a:t> nicht </a:t>
            </a:r>
            <a:r>
              <a:rPr lang="en-US" sz="1200" dirty="0" err="1">
                <a:solidFill>
                  <a:srgbClr val="FEFF83"/>
                </a:solidFill>
                <a:latin typeface="Arial"/>
                <a:ea typeface="Arial"/>
                <a:cs typeface="Arial"/>
                <a:sym typeface="Arial"/>
              </a:rPr>
              <a:t>willkürlich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Vielmehr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das Prisma so </a:t>
            </a:r>
            <a:r>
              <a:rPr lang="en-US" sz="1200" dirty="0" err="1">
                <a:solidFill>
                  <a:srgbClr val="FEFF83"/>
                </a:solidFill>
                <a:latin typeface="Arial"/>
                <a:ea typeface="Arial"/>
                <a:cs typeface="Arial"/>
                <a:sym typeface="Arial"/>
              </a:rPr>
              <a:t>ausgelegt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dass</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sich</a:t>
            </a:r>
            <a:r>
              <a:rPr lang="en-US" sz="1200" i="1" dirty="0">
                <a:solidFill>
                  <a:srgbClr val="FEFF83"/>
                </a:solidFill>
                <a:latin typeface="Arial"/>
                <a:ea typeface="Arial"/>
                <a:cs typeface="Arial"/>
                <a:sym typeface="Arial"/>
              </a:rPr>
              <a:t> die </a:t>
            </a:r>
            <a:r>
              <a:rPr lang="en-US" sz="1200" i="1" dirty="0" err="1">
                <a:solidFill>
                  <a:srgbClr val="FEFF83"/>
                </a:solidFill>
                <a:latin typeface="Arial"/>
                <a:ea typeface="Arial"/>
                <a:cs typeface="Arial"/>
                <a:sym typeface="Arial"/>
              </a:rPr>
              <a:t>beiden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Halbkreise</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genau</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überlappen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wenn</a:t>
            </a:r>
            <a:r>
              <a:rPr lang="en-US" sz="1200" i="1" dirty="0">
                <a:solidFill>
                  <a:srgbClr val="FEFF83"/>
                </a:solidFill>
                <a:latin typeface="Arial"/>
                <a:ea typeface="Arial"/>
                <a:cs typeface="Arial"/>
                <a:sym typeface="Arial"/>
              </a:rPr>
              <a:t> der </a:t>
            </a:r>
            <a:r>
              <a:rPr lang="en-US" sz="1200" i="1" dirty="0" err="1">
                <a:solidFill>
                  <a:srgbClr val="FEFF83"/>
                </a:solidFill>
                <a:latin typeface="Arial"/>
                <a:ea typeface="Arial"/>
                <a:cs typeface="Arial"/>
                <a:sym typeface="Arial"/>
              </a:rPr>
              <a:t>Durchmesser</a:t>
            </a:r>
            <a:r>
              <a:rPr lang="en-US" sz="1200" i="1" dirty="0">
                <a:solidFill>
                  <a:srgbClr val="FEFF83"/>
                </a:solidFill>
                <a:latin typeface="Arial"/>
                <a:ea typeface="Arial"/>
                <a:cs typeface="Arial"/>
                <a:sym typeface="Arial"/>
              </a:rPr>
              <a:t> des </a:t>
            </a:r>
            <a:r>
              <a:rPr lang="en-US" sz="1200" i="1" dirty="0" err="1">
                <a:solidFill>
                  <a:srgbClr val="FEFF83"/>
                </a:solidFill>
                <a:latin typeface="Arial"/>
                <a:ea typeface="Arial"/>
                <a:cs typeface="Arial"/>
                <a:sym typeface="Arial"/>
              </a:rPr>
              <a:t>Kreises</a:t>
            </a:r>
            <a:r>
              <a:rPr lang="en-US" sz="1200" i="1" dirty="0">
                <a:solidFill>
                  <a:srgbClr val="FEFF83"/>
                </a:solidFill>
                <a:latin typeface="Arial"/>
                <a:ea typeface="Arial"/>
                <a:cs typeface="Arial"/>
                <a:sym typeface="Arial"/>
              </a:rPr>
              <a:t> 3,06 mm </a:t>
            </a:r>
            <a:r>
              <a:rPr lang="en-US" sz="1200" i="1" dirty="0" err="1">
                <a:solidFill>
                  <a:srgbClr val="FEFF83"/>
                </a:solidFill>
                <a:latin typeface="Arial"/>
                <a:ea typeface="Arial"/>
                <a:cs typeface="Arial"/>
                <a:sym typeface="Arial"/>
              </a:rPr>
              <a:t>beträgt</a:t>
            </a:r>
            <a:r>
              <a:rPr lang="en-US" sz="1200" i="1" dirty="0">
                <a:solidFill>
                  <a:srgbClr val="FEFF83"/>
                </a:solidFill>
                <a:latin typeface="Arial"/>
                <a:ea typeface="Arial"/>
                <a:cs typeface="Arial"/>
                <a:sym typeface="Arial"/>
              </a:rPr>
              <a:t>.</a:t>
            </a:r>
            <a:r>
              <a:rPr lang="en-US" sz="1200" i="1" baseline="30000" dirty="0">
                <a:solidFill>
                  <a:srgbClr val="FEFF83"/>
                </a:solidFill>
                <a:latin typeface="Arial"/>
                <a:ea typeface="Arial"/>
                <a:cs typeface="Arial"/>
                <a:sym typeface="Arial"/>
              </a:rPr>
              <a:t>.</a:t>
            </a:r>
            <a:r>
              <a:rPr lang="en-US" sz="1200" dirty="0">
                <a:solidFill>
                  <a:srgbClr val="FEFF83"/>
                </a:solidFill>
                <a:latin typeface="Arial"/>
                <a:ea typeface="Arial"/>
                <a:cs typeface="Arial"/>
                <a:sym typeface="Arial"/>
              </a:rPr>
              <a:t> Wenn also der von der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ausgeübte</a:t>
            </a:r>
            <a:r>
              <a:rPr lang="en-US" sz="1200" dirty="0">
                <a:solidFill>
                  <a:srgbClr val="FEFF83"/>
                </a:solidFill>
                <a:latin typeface="Arial"/>
                <a:ea typeface="Arial"/>
                <a:cs typeface="Arial"/>
                <a:sym typeface="Arial"/>
              </a:rPr>
              <a:t> Druck </a:t>
            </a:r>
            <a:r>
              <a:rPr lang="en-US" sz="1200" dirty="0" err="1">
                <a:solidFill>
                  <a:srgbClr val="FEFF83"/>
                </a:solidFill>
                <a:latin typeface="Arial"/>
                <a:ea typeface="Arial"/>
                <a:cs typeface="Arial"/>
                <a:sym typeface="Arial"/>
              </a:rPr>
              <a:t>verändert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wird</a:t>
            </a:r>
            <a:r>
              <a:rPr lang="en-US" sz="1200" dirty="0">
                <a:solidFill>
                  <a:srgbClr val="FEFF83"/>
                </a:solidFill>
                <a:latin typeface="Arial"/>
                <a:ea typeface="Arial"/>
                <a:cs typeface="Arial"/>
                <a:sym typeface="Arial"/>
              </a:rPr>
              <a:t> (d. h. </a:t>
            </a:r>
            <a:r>
              <a:rPr lang="en-US" sz="1200" dirty="0" err="1">
                <a:solidFill>
                  <a:srgbClr val="FEFF83"/>
                </a:solidFill>
                <a:latin typeface="Arial"/>
                <a:ea typeface="Arial"/>
                <a:cs typeface="Arial"/>
                <a:sym typeface="Arial"/>
              </a:rPr>
              <a:t>wenn</a:t>
            </a:r>
            <a:r>
              <a:rPr lang="en-US" sz="1200" dirty="0">
                <a:solidFill>
                  <a:srgbClr val="FEFF83"/>
                </a:solidFill>
                <a:latin typeface="Arial"/>
                <a:ea typeface="Arial"/>
                <a:cs typeface="Arial"/>
                <a:sym typeface="Arial"/>
              </a:rPr>
              <a:t> Sie den Knopf am Applanator </a:t>
            </a:r>
            <a:r>
              <a:rPr lang="en-US" sz="1200" dirty="0" err="1">
                <a:solidFill>
                  <a:srgbClr val="FEFF83"/>
                </a:solidFill>
                <a:latin typeface="Arial"/>
                <a:ea typeface="Arial"/>
                <a:cs typeface="Arial"/>
                <a:sym typeface="Arial"/>
              </a:rPr>
              <a:t>drehen</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sieht</a:t>
            </a:r>
            <a:r>
              <a:rPr lang="en-US" sz="1200" dirty="0">
                <a:solidFill>
                  <a:srgbClr val="FEFF83"/>
                </a:solidFill>
                <a:latin typeface="Arial"/>
                <a:ea typeface="Arial"/>
                <a:cs typeface="Arial"/>
                <a:sym typeface="Arial"/>
              </a:rPr>
              <a:t> es so </a:t>
            </a:r>
            <a:r>
              <a:rPr lang="en-US" sz="1200" dirty="0" err="1">
                <a:solidFill>
                  <a:srgbClr val="FEFF83"/>
                </a:solidFill>
                <a:latin typeface="Arial"/>
                <a:ea typeface="Arial"/>
                <a:cs typeface="Arial"/>
                <a:sym typeface="Arial"/>
              </a:rPr>
              <a:t>aus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als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würden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die Mires </a:t>
            </a:r>
            <a:r>
              <a:rPr lang="en-US" sz="1200" dirty="0" err="1">
                <a:solidFill>
                  <a:srgbClr val="FEFF83"/>
                </a:solidFill>
                <a:latin typeface="Arial"/>
                <a:ea typeface="Arial"/>
                <a:cs typeface="Arial"/>
                <a:sym typeface="Arial"/>
              </a:rPr>
              <a:t>aufeinander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zu</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oder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voneinander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weg</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bewegen</a:t>
            </a:r>
            <a:r>
              <a:rPr lang="en-US" sz="1200" dirty="0">
                <a:solidFill>
                  <a:srgbClr val="FEFF83"/>
                </a:solidFill>
                <a:latin typeface="Arial"/>
                <a:ea typeface="Arial"/>
                <a:cs typeface="Arial"/>
                <a:sym typeface="Arial"/>
              </a:rPr>
              <a:t> – </a:t>
            </a:r>
            <a:r>
              <a:rPr lang="en-US" sz="1200" i="1" dirty="0">
                <a:solidFill>
                  <a:srgbClr val="FEFF83"/>
                </a:solidFill>
                <a:latin typeface="Arial"/>
                <a:ea typeface="Arial"/>
                <a:cs typeface="Arial"/>
                <a:sym typeface="Arial"/>
              </a:rPr>
              <a:t>was </a:t>
            </a:r>
            <a:r>
              <a:rPr lang="en-US" sz="1200" i="1" dirty="0" err="1">
                <a:solidFill>
                  <a:srgbClr val="FEFF83"/>
                </a:solidFill>
                <a:latin typeface="Arial"/>
                <a:ea typeface="Arial"/>
                <a:cs typeface="Arial"/>
                <a:sym typeface="Arial"/>
              </a:rPr>
              <a:t>jedoch</a:t>
            </a:r>
            <a:r>
              <a:rPr lang="en-US" sz="1200" i="1" dirty="0">
                <a:solidFill>
                  <a:srgbClr val="FEFF83"/>
                </a:solidFill>
                <a:latin typeface="Arial"/>
                <a:ea typeface="Arial"/>
                <a:cs typeface="Arial"/>
                <a:sym typeface="Arial"/>
              </a:rPr>
              <a:t> nicht der Fall </a:t>
            </a:r>
            <a:r>
              <a:rPr lang="en-US" sz="1200" i="1"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Was </a:t>
            </a:r>
            <a:r>
              <a:rPr lang="en-US" sz="1200" b="1" dirty="0" err="1">
                <a:solidFill>
                  <a:srgbClr val="FEFF83"/>
                </a:solidFill>
                <a:latin typeface="Arial"/>
                <a:ea typeface="Arial"/>
                <a:cs typeface="Arial"/>
                <a:sym typeface="Arial"/>
              </a:rPr>
              <a:t>tatsächlich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geschieht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dass</a:t>
            </a:r>
            <a:r>
              <a:rPr lang="en-US" sz="1200" i="1" dirty="0">
                <a:solidFill>
                  <a:srgbClr val="FEFF83"/>
                </a:solidFill>
                <a:latin typeface="Arial"/>
                <a:ea typeface="Arial"/>
                <a:cs typeface="Arial"/>
                <a:sym typeface="Arial"/>
              </a:rPr>
              <a:t> der </a:t>
            </a:r>
            <a:r>
              <a:rPr lang="en-US" sz="1200" i="1" dirty="0" err="1">
                <a:solidFill>
                  <a:srgbClr val="FEFF83"/>
                </a:solidFill>
                <a:latin typeface="Arial"/>
                <a:ea typeface="Arial"/>
                <a:cs typeface="Arial"/>
                <a:sym typeface="Arial"/>
              </a:rPr>
              <a:t>Flureszein</a:t>
            </a:r>
            <a:r>
              <a:rPr lang="en-US" sz="1200" i="1" dirty="0">
                <a:solidFill>
                  <a:srgbClr val="FEFF83"/>
                </a:solidFill>
                <a:latin typeface="Arial"/>
                <a:ea typeface="Arial"/>
                <a:cs typeface="Arial"/>
                <a:sym typeface="Arial"/>
              </a:rPr>
              <a:t>-Kreis </a:t>
            </a:r>
            <a:r>
              <a:rPr lang="en-US" sz="1200" i="1" dirty="0" err="1">
                <a:solidFill>
                  <a:srgbClr val="FEFF83"/>
                </a:solidFill>
                <a:latin typeface="Arial"/>
                <a:ea typeface="Arial"/>
                <a:cs typeface="Arial"/>
                <a:sym typeface="Arial"/>
              </a:rPr>
              <a:t>größer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oder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kleiner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wird</a:t>
            </a:r>
            <a:r>
              <a:rPr lang="en-US" sz="1200" dirty="0">
                <a:solidFill>
                  <a:srgbClr val="FEFF83"/>
                </a:solidFill>
                <a:latin typeface="Arial"/>
                <a:ea typeface="Arial"/>
                <a:cs typeface="Arial"/>
                <a:sym typeface="Arial"/>
              </a:rPr>
              <a:t>. (Wenn Sie das </a:t>
            </a:r>
            <a:r>
              <a:rPr lang="en-US" sz="1200" dirty="0" err="1">
                <a:solidFill>
                  <a:srgbClr val="FEFF83"/>
                </a:solidFill>
                <a:latin typeface="Arial"/>
                <a:ea typeface="Arial"/>
                <a:cs typeface="Arial"/>
                <a:sym typeface="Arial"/>
              </a:rPr>
              <a:t>nächste</a:t>
            </a:r>
            <a:r>
              <a:rPr lang="en-US" sz="1200" dirty="0">
                <a:solidFill>
                  <a:srgbClr val="FEFF83"/>
                </a:solidFill>
                <a:latin typeface="Arial"/>
                <a:ea typeface="Arial"/>
                <a:cs typeface="Arial"/>
                <a:sym typeface="Arial"/>
              </a:rPr>
              <a:t> Mal </a:t>
            </a:r>
            <a:r>
              <a:rPr lang="en-US" sz="1200" dirty="0" err="1">
                <a:solidFill>
                  <a:srgbClr val="FEFF83"/>
                </a:solidFill>
                <a:latin typeface="Arial"/>
                <a:ea typeface="Arial"/>
                <a:cs typeface="Arial"/>
                <a:sym typeface="Arial"/>
              </a:rPr>
              <a:t>bei</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jemandem</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a:t>
            </a:r>
            <a:r>
              <a:rPr lang="en-US" sz="1200" dirty="0">
                <a:solidFill>
                  <a:srgbClr val="FEFF83"/>
                </a:solidFill>
                <a:latin typeface="Arial"/>
                <a:ea typeface="Arial"/>
                <a:cs typeface="Arial"/>
                <a:sym typeface="Arial"/>
              </a:rPr>
              <a:t> Applanation </a:t>
            </a:r>
            <a:r>
              <a:rPr lang="en-US" sz="1200" dirty="0" err="1">
                <a:solidFill>
                  <a:srgbClr val="FEFF83"/>
                </a:solidFill>
                <a:latin typeface="Arial"/>
                <a:ea typeface="Arial"/>
                <a:cs typeface="Arial"/>
                <a:sym typeface="Arial"/>
              </a:rPr>
              <a:t>durchführen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achten</a:t>
            </a:r>
            <a:r>
              <a:rPr lang="en-US" sz="1200" dirty="0">
                <a:solidFill>
                  <a:srgbClr val="FEFF83"/>
                </a:solidFill>
                <a:latin typeface="Arial"/>
                <a:ea typeface="Arial"/>
                <a:cs typeface="Arial"/>
                <a:sym typeface="Arial"/>
              </a:rPr>
              <a:t> Sie auf die </a:t>
            </a:r>
            <a:r>
              <a:rPr lang="en-US" sz="1200" b="1" dirty="0" err="1">
                <a:solidFill>
                  <a:srgbClr val="FEFF83"/>
                </a:solidFill>
                <a:latin typeface="Arial"/>
                <a:ea typeface="Arial"/>
                <a:cs typeface="Arial"/>
                <a:sym typeface="Arial"/>
              </a:rPr>
              <a:t>Höhe</a:t>
            </a:r>
            <a:r>
              <a:rPr lang="en-US" sz="1200" b="1" dirty="0">
                <a:solidFill>
                  <a:srgbClr val="FEFF83"/>
                </a:solidFill>
                <a:latin typeface="Arial"/>
                <a:ea typeface="Arial"/>
                <a:cs typeface="Arial"/>
                <a:sym typeface="Arial"/>
              </a:rPr>
              <a:t> </a:t>
            </a:r>
            <a:r>
              <a:rPr lang="en-US" sz="1200" dirty="0">
                <a:solidFill>
                  <a:srgbClr val="FEFF83"/>
                </a:solidFill>
                <a:latin typeface="Arial"/>
                <a:ea typeface="Arial"/>
                <a:cs typeface="Arial"/>
                <a:sym typeface="Arial"/>
              </a:rPr>
              <a:t>der Mires, </a:t>
            </a:r>
            <a:r>
              <a:rPr lang="en-US" sz="1200" dirty="0" err="1">
                <a:solidFill>
                  <a:srgbClr val="FEFF83"/>
                </a:solidFill>
                <a:latin typeface="Arial"/>
                <a:ea typeface="Arial"/>
                <a:cs typeface="Arial"/>
                <a:sym typeface="Arial"/>
              </a:rPr>
              <a:t>während</a:t>
            </a:r>
            <a:r>
              <a:rPr lang="en-US" sz="1200" dirty="0">
                <a:solidFill>
                  <a:srgbClr val="FEFF83"/>
                </a:solidFill>
                <a:latin typeface="Arial"/>
                <a:ea typeface="Arial"/>
                <a:cs typeface="Arial"/>
                <a:sym typeface="Arial"/>
              </a:rPr>
              <a:t> Sie den Knopf </a:t>
            </a:r>
            <a:r>
              <a:rPr lang="en-US" sz="1200" dirty="0" err="1">
                <a:solidFill>
                  <a:srgbClr val="FEFF83"/>
                </a:solidFill>
                <a:latin typeface="Arial"/>
                <a:ea typeface="Arial"/>
                <a:cs typeface="Arial"/>
                <a:sym typeface="Arial"/>
              </a:rPr>
              <a:t>verstellen</a:t>
            </a:r>
            <a:r>
              <a:rPr lang="en-US" sz="1200" dirty="0">
                <a:solidFill>
                  <a:srgbClr val="FEFF83"/>
                </a:solidFill>
                <a:latin typeface="Arial"/>
                <a:ea typeface="Arial"/>
                <a:cs typeface="Arial"/>
                <a:sym typeface="Arial"/>
              </a:rPr>
              <a:t>, und Sie </a:t>
            </a:r>
            <a:r>
              <a:rPr lang="en-US" sz="1200" dirty="0" err="1">
                <a:solidFill>
                  <a:srgbClr val="FEFF83"/>
                </a:solidFill>
                <a:latin typeface="Arial"/>
                <a:ea typeface="Arial"/>
                <a:cs typeface="Arial"/>
                <a:sym typeface="Arial"/>
              </a:rPr>
              <a:t>werden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besser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erkennen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können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dass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tatsächlich</a:t>
            </a:r>
            <a:r>
              <a:rPr lang="en-US" sz="1200" dirty="0">
                <a:solidFill>
                  <a:srgbClr val="FEFF83"/>
                </a:solidFill>
                <a:latin typeface="Arial"/>
                <a:ea typeface="Arial"/>
                <a:cs typeface="Arial"/>
                <a:sym typeface="Arial"/>
              </a:rPr>
              <a:t> die </a:t>
            </a:r>
            <a:r>
              <a:rPr lang="en-US" sz="1200" i="1" dirty="0" err="1">
                <a:solidFill>
                  <a:srgbClr val="FEFF83"/>
                </a:solidFill>
                <a:latin typeface="Arial"/>
                <a:ea typeface="Arial"/>
                <a:cs typeface="Arial"/>
                <a:sym typeface="Arial"/>
              </a:rPr>
              <a:t>Größe</a:t>
            </a:r>
            <a:r>
              <a:rPr lang="en-US" sz="1200" i="1" dirty="0">
                <a:solidFill>
                  <a:srgbClr val="FEFF83"/>
                </a:solidFill>
                <a:latin typeface="Arial"/>
                <a:ea typeface="Arial"/>
                <a:cs typeface="Arial"/>
                <a:sym typeface="Arial"/>
              </a:rPr>
              <a:t> </a:t>
            </a:r>
            <a:r>
              <a:rPr lang="en-US" sz="1200" dirty="0">
                <a:solidFill>
                  <a:srgbClr val="FEFF83"/>
                </a:solidFill>
                <a:latin typeface="Arial"/>
                <a:ea typeface="Arial"/>
                <a:cs typeface="Arial"/>
                <a:sym typeface="Arial"/>
              </a:rPr>
              <a:t>des </a:t>
            </a:r>
            <a:r>
              <a:rPr lang="en-US" sz="1200" dirty="0" err="1">
                <a:solidFill>
                  <a:srgbClr val="FEFF83"/>
                </a:solidFill>
                <a:latin typeface="Arial"/>
                <a:ea typeface="Arial"/>
                <a:cs typeface="Arial"/>
                <a:sym typeface="Arial"/>
              </a:rPr>
              <a:t>Kreises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ändert</a:t>
            </a:r>
            <a:r>
              <a:rPr lang="en-US" sz="1200" dirty="0">
                <a:solidFill>
                  <a:srgbClr val="FEFF83"/>
                </a:solidFill>
                <a:latin typeface="Arial"/>
                <a:ea typeface="Arial"/>
                <a:cs typeface="Arial"/>
                <a:sym typeface="Arial"/>
              </a:rPr>
              <a:t>, nicht der Abstand </a:t>
            </a:r>
            <a:r>
              <a:rPr lang="en-US" sz="1200" dirty="0" err="1">
                <a:solidFill>
                  <a:srgbClr val="FEFF83"/>
                </a:solidFill>
                <a:latin typeface="Arial"/>
                <a:ea typeface="Arial"/>
                <a:cs typeface="Arial"/>
                <a:sym typeface="Arial"/>
              </a:rPr>
              <a:t>zwischen</a:t>
            </a:r>
            <a:r>
              <a:rPr lang="en-US" sz="1200" dirty="0">
                <a:solidFill>
                  <a:srgbClr val="FEFF83"/>
                </a:solidFill>
                <a:latin typeface="Arial"/>
                <a:ea typeface="Arial"/>
                <a:cs typeface="Arial"/>
                <a:sym typeface="Arial"/>
              </a:rPr>
              <a:t> den </a:t>
            </a:r>
            <a:r>
              <a:rPr lang="en-US" sz="1200" dirty="0" err="1">
                <a:solidFill>
                  <a:srgbClr val="FEFF83"/>
                </a:solidFill>
                <a:latin typeface="Arial"/>
                <a:ea typeface="Arial"/>
                <a:cs typeface="Arial"/>
                <a:sym typeface="Arial"/>
              </a:rPr>
              <a:t>Segmenten</a:t>
            </a:r>
            <a:r>
              <a:rPr lang="en-US" sz="1200" dirty="0">
                <a:solidFill>
                  <a:srgbClr val="FEFF83"/>
                </a:solidFill>
                <a:latin typeface="Arial"/>
                <a:ea typeface="Arial"/>
                <a:cs typeface="Arial"/>
                <a:sym typeface="Arial"/>
              </a:rPr>
              <a:t>).</a:t>
            </a:r>
            <a:endParaRPr sz="1400" dirty="0">
              <a:solidFill>
                <a:srgbClr val="FEFF83"/>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p3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sz="1000">
                <a:solidFill>
                  <a:schemeClr val="dk1"/>
                </a:solidFill>
                <a:latin typeface="Arial"/>
                <a:ea typeface="Arial"/>
                <a:cs typeface="Arial"/>
                <a:sym typeface="Arial"/>
              </a:rPr>
              <a:t>36</a:t>
            </a:fld>
            <a:endParaRPr sz="1000">
              <a:solidFill>
                <a:schemeClr val="dk1"/>
              </a:solidFill>
              <a:latin typeface="Arial"/>
              <a:ea typeface="Arial"/>
              <a:cs typeface="Arial"/>
              <a:sym typeface="Arial"/>
            </a:endParaRPr>
          </a:p>
        </p:txBody>
      </p:sp>
      <p:pic>
        <p:nvPicPr>
          <p:cNvPr id="892" name="Google Shape;892;p36"/>
          <p:cNvPicPr preferRelativeResize="0"/>
          <p:nvPr/>
        </p:nvPicPr>
        <p:blipFill rotWithShape="1">
          <a:blip r:embed="rId3">
            <a:alphaModFix/>
          </a:blip>
          <a:srcRect/>
          <a:stretch/>
        </p:blipFill>
        <p:spPr>
          <a:xfrm>
            <a:off x="762000" y="1422400"/>
            <a:ext cx="6670675" cy="4381500"/>
          </a:xfrm>
          <a:prstGeom prst="rect">
            <a:avLst/>
          </a:prstGeom>
          <a:noFill/>
          <a:ln>
            <a:noFill/>
          </a:ln>
        </p:spPr>
      </p:pic>
      <p:sp>
        <p:nvSpPr>
          <p:cNvPr id="893" name="Google Shape;893;p36"/>
          <p:cNvSpPr/>
          <p:nvPr/>
        </p:nvSpPr>
        <p:spPr>
          <a:xfrm>
            <a:off x="4419600" y="2133600"/>
            <a:ext cx="3124200" cy="358140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894" name="Google Shape;894;p36"/>
          <p:cNvPicPr preferRelativeResize="0"/>
          <p:nvPr/>
        </p:nvPicPr>
        <p:blipFill rotWithShape="1">
          <a:blip r:embed="rId4">
            <a:alphaModFix/>
          </a:blip>
          <a:srcRect/>
          <a:stretch/>
        </p:blipFill>
        <p:spPr>
          <a:xfrm>
            <a:off x="4876800" y="2068513"/>
            <a:ext cx="3989388" cy="3295650"/>
          </a:xfrm>
          <a:prstGeom prst="rect">
            <a:avLst/>
          </a:prstGeom>
          <a:noFill/>
          <a:ln>
            <a:noFill/>
          </a:ln>
        </p:spPr>
      </p:pic>
      <p:sp>
        <p:nvSpPr>
          <p:cNvPr id="895" name="Google Shape;895;p36"/>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99"/>
        <p:cNvGrpSpPr/>
        <p:nvPr/>
      </p:nvGrpSpPr>
      <p:grpSpPr>
        <a:xfrm>
          <a:off x="0" y="0"/>
          <a:ext cx="0" cy="0"/>
          <a:chOff x="0" y="0"/>
          <a:chExt cx="0" cy="0"/>
        </a:xfrm>
      </p:grpSpPr>
      <p:sp>
        <p:nvSpPr>
          <p:cNvPr id="900" name="Google Shape;900;p37"/>
          <p:cNvSpPr/>
          <p:nvPr/>
        </p:nvSpPr>
        <p:spPr>
          <a:xfrm>
            <a:off x="2362200" y="4572000"/>
            <a:ext cx="6858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02" name="Google Shape;902;p37"/>
          <p:cNvSpPr/>
          <p:nvPr/>
        </p:nvSpPr>
        <p:spPr>
          <a:xfrm>
            <a:off x="5334000" y="3733800"/>
            <a:ext cx="1371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03" name="Google Shape;903;p37"/>
          <p:cNvSpPr/>
          <p:nvPr/>
        </p:nvSpPr>
        <p:spPr>
          <a:xfrm>
            <a:off x="5715000" y="3352800"/>
            <a:ext cx="1371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04" name="Google Shape;904;p37"/>
          <p:cNvSpPr/>
          <p:nvPr/>
        </p:nvSpPr>
        <p:spPr>
          <a:xfrm>
            <a:off x="3886200" y="2590800"/>
            <a:ext cx="19050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05" name="Google Shape;905;p37"/>
          <p:cNvSpPr/>
          <p:nvPr/>
        </p:nvSpPr>
        <p:spPr>
          <a:xfrm>
            <a:off x="6553200" y="2590800"/>
            <a:ext cx="5334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906" name="Google Shape;906;p37"/>
          <p:cNvSpPr/>
          <p:nvPr/>
        </p:nvSpPr>
        <p:spPr>
          <a:xfrm>
            <a:off x="5791200" y="1828800"/>
            <a:ext cx="24384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07" name="Google Shape;907;p37"/>
          <p:cNvSpPr/>
          <p:nvPr/>
        </p:nvSpPr>
        <p:spPr>
          <a:xfrm>
            <a:off x="990600" y="2209800"/>
            <a:ext cx="25908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08" name="Google Shape;908;p37"/>
          <p:cNvSpPr/>
          <p:nvPr/>
        </p:nvSpPr>
        <p:spPr>
          <a:xfrm>
            <a:off x="5715000" y="2209800"/>
            <a:ext cx="2514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09" name="Google Shape;909;p37"/>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910" name="Google Shape;910;p37"/>
          <p:cNvSpPr/>
          <p:nvPr/>
        </p:nvSpPr>
        <p:spPr>
          <a:xfrm>
            <a:off x="2971800" y="1295400"/>
            <a:ext cx="19812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11" name="Google Shape;911;p37"/>
          <p:cNvSpPr/>
          <p:nvPr/>
        </p:nvSpPr>
        <p:spPr>
          <a:xfrm>
            <a:off x="7315200" y="1295400"/>
            <a:ext cx="2286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912" name="Google Shape;912;p37"/>
          <p:cNvSpPr/>
          <p:nvPr/>
        </p:nvSpPr>
        <p:spPr>
          <a:xfrm>
            <a:off x="7848600" y="1295400"/>
            <a:ext cx="3048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913" name="Google Shape;913;p37"/>
          <p:cNvSpPr txBox="1">
            <a:spLocks noGrp="1"/>
          </p:cNvSpPr>
          <p:nvPr>
            <p:ph type="body" idx="4294967295"/>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solidFill>
                  <a:srgbClr val="B2B2B2"/>
                </a:solidFill>
              </a:rPr>
              <a:t>Basierend auf dem </a:t>
            </a:r>
            <a:r>
              <a:rPr lang="en-US" sz="1200" i="1">
                <a:solidFill>
                  <a:srgbClr val="B2B2B2"/>
                </a:solidFill>
              </a:rPr>
              <a:t>Imbert-Fick-Prinzip</a:t>
            </a:r>
            <a:r>
              <a:rPr lang="en-US" sz="1200">
                <a:solidFill>
                  <a:srgbClr val="B2B2B2"/>
                </a:solidFill>
              </a:rPr>
              <a:t>: </a:t>
            </a:r>
            <a:r>
              <a:rPr lang="en-US" sz="1200" b="1">
                <a:solidFill>
                  <a:srgbClr val="B2B2B2"/>
                </a:solidFill>
              </a:rPr>
              <a:t>P = F / A</a:t>
            </a:r>
            <a:endParaRPr/>
          </a:p>
          <a:p>
            <a:pPr marL="692150" lvl="1" indent="-347663" algn="l" rtl="0">
              <a:lnSpc>
                <a:spcPct val="90000"/>
              </a:lnSpc>
              <a:spcBef>
                <a:spcPts val="240"/>
              </a:spcBef>
              <a:spcAft>
                <a:spcPts val="0"/>
              </a:spcAft>
              <a:buSzPts val="840"/>
              <a:buChar char="●"/>
            </a:pPr>
            <a:r>
              <a:rPr lang="en-US" sz="1200">
                <a:solidFill>
                  <a:srgbClr val="B2B2B2"/>
                </a:solidFill>
              </a:rPr>
              <a:t>Der Druck im Inneren einer Kugel entspricht der Kraft, die erforderlich ist, um ihre Oberfläche abzuflachen, geteilt durch die Fläche der Abflachung</a:t>
            </a:r>
            <a:endParaRPr/>
          </a:p>
          <a:p>
            <a:pPr marL="692150" lvl="1" indent="-347663" algn="l" rtl="0">
              <a:lnSpc>
                <a:spcPct val="90000"/>
              </a:lnSpc>
              <a:spcBef>
                <a:spcPts val="240"/>
              </a:spcBef>
              <a:spcAft>
                <a:spcPts val="0"/>
              </a:spcAft>
              <a:buSzPts val="840"/>
              <a:buChar char="●"/>
            </a:pPr>
            <a:r>
              <a:rPr lang="en-US" sz="1200">
                <a:solidFill>
                  <a:srgbClr val="B2B2B2"/>
                </a:solidFill>
              </a:rPr>
              <a:t>Es wird angenommen, dass die Oberfläche unendlich dünn und trocken ist (die Hornhaut ist offensichtlich beides nicht)</a:t>
            </a:r>
            <a:endParaRPr/>
          </a:p>
          <a:p>
            <a:pPr marL="987425" lvl="2" indent="-293688" algn="l" rtl="0">
              <a:lnSpc>
                <a:spcPct val="90000"/>
              </a:lnSpc>
              <a:spcBef>
                <a:spcPts val="240"/>
              </a:spcBef>
              <a:spcAft>
                <a:spcPts val="0"/>
              </a:spcAft>
              <a:buSzPts val="840"/>
              <a:buChar char="●"/>
            </a:pPr>
            <a:r>
              <a:rPr lang="en-US" sz="1200">
                <a:solidFill>
                  <a:srgbClr val="B2B2B2"/>
                </a:solidFill>
              </a:rPr>
              <a:t>K-Dicke  widersteht der Abflachung  </a:t>
            </a:r>
            <a:r>
              <a:rPr lang="en-US" sz="1200" i="1">
                <a:solidFill>
                  <a:srgbClr val="B2B2B2"/>
                </a:solidFill>
              </a:rPr>
              <a:t>erhöht </a:t>
            </a:r>
            <a:r>
              <a:rPr lang="en-US" sz="1200">
                <a:solidFill>
                  <a:srgbClr val="B2B2B2"/>
                </a:solidFill>
              </a:rPr>
              <a:t>den gemessenen Augeninnendruck</a:t>
            </a:r>
            <a:endParaRPr/>
          </a:p>
          <a:p>
            <a:pPr marL="987425" lvl="2" indent="-293688" algn="l" rtl="0">
              <a:lnSpc>
                <a:spcPct val="90000"/>
              </a:lnSpc>
              <a:spcBef>
                <a:spcPts val="240"/>
              </a:spcBef>
              <a:spcAft>
                <a:spcPts val="0"/>
              </a:spcAft>
              <a:buSzPts val="840"/>
              <a:buChar char="●"/>
            </a:pPr>
            <a:r>
              <a:rPr lang="en-US" sz="1200">
                <a:solidFill>
                  <a:srgbClr val="B2B2B2"/>
                </a:solidFill>
              </a:rPr>
              <a:t>Tränenfilm 🡪 Kapillarwirkung 🡪 </a:t>
            </a:r>
            <a:r>
              <a:rPr lang="en-US" sz="1200" i="1">
                <a:solidFill>
                  <a:srgbClr val="B2B2B2"/>
                </a:solidFill>
              </a:rPr>
              <a:t>senkt </a:t>
            </a:r>
            <a:r>
              <a:rPr lang="en-US" sz="1200">
                <a:solidFill>
                  <a:srgbClr val="B2B2B2"/>
                </a:solidFill>
              </a:rPr>
              <a:t>den gemessenen Augeninnendruck</a:t>
            </a:r>
            <a:endParaRPr>
              <a:solidFill>
                <a:srgbClr val="B2B2B2"/>
              </a:solidFill>
            </a:endParaRPr>
          </a:p>
          <a:p>
            <a:pPr marL="692150" lvl="1" indent="-347663" algn="l" rtl="0">
              <a:lnSpc>
                <a:spcPct val="90000"/>
              </a:lnSpc>
              <a:spcBef>
                <a:spcPts val="240"/>
              </a:spcBef>
              <a:spcAft>
                <a:spcPts val="0"/>
              </a:spcAft>
              <a:buSzPts val="840"/>
              <a:buChar char="●"/>
            </a:pPr>
            <a:r>
              <a:rPr lang="en-US" sz="1200">
                <a:solidFill>
                  <a:srgbClr val="B2B2B2"/>
                </a:solidFill>
              </a:rPr>
              <a:t>Goldmann erkannte, dass sich bei einer durch das Gerät abgeflachten Fläche von 3,06 mm</a:t>
            </a:r>
            <a:r>
              <a:rPr lang="en-US" sz="1200" baseline="30000">
                <a:solidFill>
                  <a:srgbClr val="B2B2B2"/>
                </a:solidFill>
              </a:rPr>
              <a:t>2</a:t>
            </a:r>
            <a:r>
              <a:rPr lang="en-US" sz="1200">
                <a:solidFill>
                  <a:srgbClr val="B2B2B2"/>
                </a:solidFill>
              </a:rPr>
              <a:t> , die Kapillarattraktion und die Hornhautdicke gegenseitig aufheben würden (unter der Annahme, dass die CCT 550 mm beträgt)</a:t>
            </a:r>
            <a:endParaRPr/>
          </a:p>
          <a:p>
            <a:pPr marL="987425" lvl="2" indent="-293688" algn="l" rtl="0">
              <a:lnSpc>
                <a:spcPct val="90000"/>
              </a:lnSpc>
              <a:spcBef>
                <a:spcPts val="240"/>
              </a:spcBef>
              <a:spcAft>
                <a:spcPts val="0"/>
              </a:spcAft>
              <a:buSzPts val="840"/>
              <a:buChar char="●"/>
            </a:pPr>
            <a:r>
              <a:rPr lang="en-US" sz="1200">
                <a:solidFill>
                  <a:srgbClr val="B2B2B2"/>
                </a:solidFill>
              </a:rPr>
              <a:t>Goldmann ging davon aus, dass die CCT bei etwa 520 liegt, mit geringen Schwankungen</a:t>
            </a:r>
            <a:endParaRPr/>
          </a:p>
          <a:p>
            <a:pPr marL="987425" lvl="2" indent="-293688" algn="l" rtl="0">
              <a:lnSpc>
                <a:spcPct val="90000"/>
              </a:lnSpc>
              <a:spcBef>
                <a:spcPts val="240"/>
              </a:spcBef>
              <a:spcAft>
                <a:spcPts val="0"/>
              </a:spcAft>
              <a:buSzPts val="840"/>
              <a:buChar char="●"/>
            </a:pPr>
            <a:r>
              <a:rPr lang="en-US" sz="1200">
                <a:solidFill>
                  <a:srgbClr val="0000FF"/>
                </a:solidFill>
              </a:rPr>
              <a:t>Wenn die Mires-Linien übereinstimmen, beträgt der Durchmesser des applanierten Bereichs 3,06 mm</a:t>
            </a:r>
            <a:endParaRPr baseline="30000">
              <a:solidFill>
                <a:srgbClr val="0000FF"/>
              </a:solidFill>
            </a:endParaRPr>
          </a:p>
        </p:txBody>
      </p:sp>
      <p:cxnSp>
        <p:nvCxnSpPr>
          <p:cNvPr id="914" name="Google Shape;914;p37"/>
          <p:cNvCxnSpPr/>
          <p:nvPr/>
        </p:nvCxnSpPr>
        <p:spPr>
          <a:xfrm rot="10800000" flipH="1">
            <a:off x="762000" y="2057400"/>
            <a:ext cx="228600" cy="304800"/>
          </a:xfrm>
          <a:prstGeom prst="straightConnector1">
            <a:avLst/>
          </a:prstGeom>
          <a:noFill/>
          <a:ln w="9525" cap="flat" cmpd="sng">
            <a:solidFill>
              <a:srgbClr val="B2B2B2"/>
            </a:solidFill>
            <a:prstDash val="solid"/>
            <a:round/>
            <a:headEnd type="none" w="med" len="med"/>
            <a:tailEnd type="triangle" w="med" len="med"/>
          </a:ln>
        </p:spPr>
      </p:cxnSp>
      <p:sp>
        <p:nvSpPr>
          <p:cNvPr id="915" name="Google Shape;915;p37"/>
          <p:cNvSpPr txBox="1"/>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37</a:t>
            </a:fld>
            <a:endParaRPr sz="1000">
              <a:solidFill>
                <a:schemeClr val="dk1"/>
              </a:solidFill>
              <a:latin typeface="Arial"/>
              <a:ea typeface="Arial"/>
              <a:cs typeface="Arial"/>
              <a:sym typeface="Arial"/>
            </a:endParaRPr>
          </a:p>
        </p:txBody>
      </p:sp>
      <p:sp>
        <p:nvSpPr>
          <p:cNvPr id="916" name="Google Shape;916;p37"/>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917" name="Google Shape;917;p37"/>
          <p:cNvSpPr txBox="1"/>
          <p:nvPr/>
        </p:nvSpPr>
        <p:spPr>
          <a:xfrm>
            <a:off x="457200" y="122238"/>
            <a:ext cx="7543800" cy="6397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A</a:t>
            </a:r>
            <a:endParaRPr/>
          </a:p>
        </p:txBody>
      </p:sp>
      <p:sp>
        <p:nvSpPr>
          <p:cNvPr id="918" name="Google Shape;918;p37"/>
          <p:cNvSpPr txBox="1"/>
          <p:nvPr/>
        </p:nvSpPr>
        <p:spPr>
          <a:xfrm>
            <a:off x="114300" y="465138"/>
            <a:ext cx="8877300" cy="4858800"/>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chemeClr val="dk1"/>
                </a:solidFill>
                <a:latin typeface="Arial"/>
                <a:ea typeface="Arial"/>
                <a:cs typeface="Arial"/>
                <a:sym typeface="Arial"/>
              </a:rPr>
              <a:t>Was </a:t>
            </a:r>
            <a:r>
              <a:rPr lang="en-US" sz="1200" i="1" dirty="0" err="1">
                <a:solidFill>
                  <a:schemeClr val="dk1"/>
                </a:solidFill>
                <a:latin typeface="Arial"/>
                <a:ea typeface="Arial"/>
                <a:cs typeface="Arial"/>
                <a:sym typeface="Arial"/>
              </a:rPr>
              <a:t>geschieht</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bei</a:t>
            </a:r>
            <a:r>
              <a:rPr lang="en-US" sz="1200" i="1" dirty="0">
                <a:solidFill>
                  <a:schemeClr val="dk1"/>
                </a:solidFill>
                <a:latin typeface="Arial"/>
                <a:ea typeface="Arial"/>
                <a:cs typeface="Arial"/>
                <a:sym typeface="Arial"/>
              </a:rPr>
              <a:t> der </a:t>
            </a:r>
            <a:r>
              <a:rPr lang="en-US" sz="1200" i="1" dirty="0" err="1">
                <a:solidFill>
                  <a:schemeClr val="dk1"/>
                </a:solidFill>
                <a:latin typeface="Arial"/>
                <a:ea typeface="Arial"/>
                <a:cs typeface="Arial"/>
                <a:sym typeface="Arial"/>
              </a:rPr>
              <a:t>Applanationstonometrie</a:t>
            </a:r>
            <a:r>
              <a:rPr lang="en-US" sz="1200" i="1" dirty="0">
                <a:solidFill>
                  <a:schemeClr val="dk1"/>
                </a:solidFill>
                <a:latin typeface="Arial"/>
                <a:ea typeface="Arial"/>
                <a:cs typeface="Arial"/>
                <a:sym typeface="Arial"/>
              </a:rPr>
              <a:t> und </a:t>
            </a:r>
            <a:r>
              <a:rPr lang="en-US" sz="1200" i="1" dirty="0" err="1">
                <a:solidFill>
                  <a:schemeClr val="dk1"/>
                </a:solidFill>
                <a:latin typeface="Arial"/>
                <a:ea typeface="Arial"/>
                <a:cs typeface="Arial"/>
                <a:sym typeface="Arial"/>
              </a:rPr>
              <a:t>wie</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wird</a:t>
            </a:r>
            <a:r>
              <a:rPr lang="en-US" sz="1200" i="1" dirty="0">
                <a:solidFill>
                  <a:schemeClr val="dk1"/>
                </a:solidFill>
                <a:latin typeface="Arial"/>
                <a:ea typeface="Arial"/>
                <a:cs typeface="Arial"/>
                <a:sym typeface="Arial"/>
              </a:rPr>
              <a:t> der </a:t>
            </a:r>
            <a:r>
              <a:rPr lang="en-US" sz="1200" i="1" dirty="0" err="1">
                <a:solidFill>
                  <a:schemeClr val="dk1"/>
                </a:solidFill>
                <a:latin typeface="Arial"/>
                <a:ea typeface="Arial"/>
                <a:cs typeface="Arial"/>
                <a:sym typeface="Arial"/>
              </a:rPr>
              <a:t>Augeninnendruck</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gemessen</a:t>
            </a:r>
            <a:r>
              <a:rPr lang="en-US" sz="1200" i="1" dirty="0">
                <a:solidFill>
                  <a:schemeClr val="dk1"/>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BFBFBF"/>
                </a:solidFill>
              </a:rPr>
              <a:t>Bei der </a:t>
            </a:r>
            <a:r>
              <a:rPr lang="en-US" sz="1200" dirty="0" err="1">
                <a:solidFill>
                  <a:srgbClr val="BFBFBF"/>
                </a:solidFill>
              </a:rPr>
              <a:t>Applanationstonometrie</a:t>
            </a:r>
            <a:r>
              <a:rPr lang="en-US" sz="1200" dirty="0">
                <a:solidFill>
                  <a:srgbClr val="BFBFBF"/>
                </a:solidFill>
              </a:rPr>
              <a:t> </a:t>
            </a:r>
            <a:r>
              <a:rPr lang="en-US" sz="1200" dirty="0" err="1">
                <a:solidFill>
                  <a:srgbClr val="BFBFBF"/>
                </a:solidFill>
              </a:rPr>
              <a:t>wird</a:t>
            </a:r>
            <a:r>
              <a:rPr lang="en-US" sz="1200" dirty="0">
                <a:solidFill>
                  <a:srgbClr val="BFBFBF"/>
                </a:solidFill>
              </a:rPr>
              <a:t> die </a:t>
            </a:r>
            <a:r>
              <a:rPr lang="en-US" sz="1200" dirty="0" err="1">
                <a:solidFill>
                  <a:srgbClr val="BFBFBF"/>
                </a:solidFill>
              </a:rPr>
              <a:t>Hornhaut</a:t>
            </a:r>
            <a:r>
              <a:rPr lang="en-US" sz="1200" dirty="0">
                <a:solidFill>
                  <a:srgbClr val="BFBFBF"/>
                </a:solidFill>
              </a:rPr>
              <a:t> </a:t>
            </a:r>
            <a:r>
              <a:rPr lang="en-US" sz="1200" dirty="0" err="1">
                <a:solidFill>
                  <a:srgbClr val="BFBFBF"/>
                </a:solidFill>
              </a:rPr>
              <a:t>durch</a:t>
            </a:r>
            <a:r>
              <a:rPr lang="en-US" sz="1200" dirty="0">
                <a:solidFill>
                  <a:srgbClr val="BFBFBF"/>
                </a:solidFill>
              </a:rPr>
              <a:t> die </a:t>
            </a:r>
            <a:r>
              <a:rPr lang="en-US" sz="1200" dirty="0" err="1">
                <a:solidFill>
                  <a:srgbClr val="BFBFBF"/>
                </a:solidFill>
              </a:rPr>
              <a:t>Spitze</a:t>
            </a:r>
            <a:r>
              <a:rPr lang="en-US" sz="1200" dirty="0">
                <a:solidFill>
                  <a:srgbClr val="BFBFBF"/>
                </a:solidFill>
              </a:rPr>
              <a:t> des Tonometers </a:t>
            </a:r>
            <a:r>
              <a:rPr lang="en-US" sz="1200" dirty="0" err="1">
                <a:solidFill>
                  <a:srgbClr val="BFBFBF"/>
                </a:solidFill>
              </a:rPr>
              <a:t>abgeflacht</a:t>
            </a:r>
            <a:r>
              <a:rPr lang="en-US" sz="1200" dirty="0">
                <a:solidFill>
                  <a:srgbClr val="BFBFBF"/>
                </a:solidFill>
              </a:rPr>
              <a:t>. </a:t>
            </a:r>
            <a:r>
              <a:rPr lang="en-US" sz="1200" dirty="0" err="1">
                <a:solidFill>
                  <a:srgbClr val="BFBFBF"/>
                </a:solidFill>
              </a:rPr>
              <a:t>Währenddessen</a:t>
            </a:r>
            <a:r>
              <a:rPr lang="en-US" sz="1200" dirty="0">
                <a:solidFill>
                  <a:srgbClr val="BFBFBF"/>
                </a:solidFill>
              </a:rPr>
              <a:t> </a:t>
            </a:r>
            <a:r>
              <a:rPr lang="en-US" sz="1200" dirty="0" err="1">
                <a:solidFill>
                  <a:srgbClr val="BFBFBF"/>
                </a:solidFill>
              </a:rPr>
              <a:t>gelangt</a:t>
            </a:r>
            <a:r>
              <a:rPr lang="en-US" sz="1200" dirty="0">
                <a:solidFill>
                  <a:srgbClr val="BFBFBF"/>
                </a:solidFill>
              </a:rPr>
              <a:t> der </a:t>
            </a:r>
            <a:r>
              <a:rPr lang="en-US" sz="1200" dirty="0" err="1">
                <a:solidFill>
                  <a:srgbClr val="BFBFBF"/>
                </a:solidFill>
              </a:rPr>
              <a:t>mit</a:t>
            </a:r>
            <a:r>
              <a:rPr lang="en-US" sz="1200" dirty="0">
                <a:solidFill>
                  <a:srgbClr val="BFBFBF"/>
                </a:solidFill>
              </a:rPr>
              <a:t> </a:t>
            </a:r>
            <a:r>
              <a:rPr lang="en-US" sz="1200" dirty="0" err="1">
                <a:solidFill>
                  <a:srgbClr val="BFBFBF"/>
                </a:solidFill>
              </a:rPr>
              <a:t>Fluoreszein</a:t>
            </a:r>
            <a:r>
              <a:rPr lang="en-US" sz="1200" dirty="0">
                <a:solidFill>
                  <a:srgbClr val="BFBFBF"/>
                </a:solidFill>
              </a:rPr>
              <a:t> </a:t>
            </a:r>
            <a:r>
              <a:rPr lang="en-US" sz="1200" dirty="0" err="1">
                <a:solidFill>
                  <a:srgbClr val="BFBFBF"/>
                </a:solidFill>
              </a:rPr>
              <a:t>angefärbte</a:t>
            </a:r>
            <a:r>
              <a:rPr lang="en-US" sz="1200" dirty="0">
                <a:solidFill>
                  <a:srgbClr val="BFBFBF"/>
                </a:solidFill>
              </a:rPr>
              <a:t> </a:t>
            </a:r>
            <a:r>
              <a:rPr lang="en-US" sz="1200" dirty="0" err="1">
                <a:solidFill>
                  <a:srgbClr val="BFBFBF"/>
                </a:solidFill>
              </a:rPr>
              <a:t>Tränenfilm</a:t>
            </a:r>
            <a:r>
              <a:rPr lang="en-US" sz="1200" dirty="0">
                <a:solidFill>
                  <a:srgbClr val="BFBFBF"/>
                </a:solidFill>
              </a:rPr>
              <a:t> in den </a:t>
            </a:r>
            <a:r>
              <a:rPr lang="en-US" sz="1200" dirty="0" err="1">
                <a:solidFill>
                  <a:srgbClr val="BFBFBF"/>
                </a:solidFill>
              </a:rPr>
              <a:t>schmalen</a:t>
            </a:r>
            <a:r>
              <a:rPr lang="en-US" sz="1200" dirty="0">
                <a:solidFill>
                  <a:srgbClr val="BFBFBF"/>
                </a:solidFill>
              </a:rPr>
              <a:t> Spalt </a:t>
            </a:r>
            <a:r>
              <a:rPr lang="en-US" sz="1200" dirty="0" err="1">
                <a:solidFill>
                  <a:srgbClr val="BFBFBF"/>
                </a:solidFill>
              </a:rPr>
              <a:t>zwischen</a:t>
            </a:r>
            <a:r>
              <a:rPr lang="en-US" sz="1200" dirty="0">
                <a:solidFill>
                  <a:srgbClr val="BFBFBF"/>
                </a:solidFill>
              </a:rPr>
              <a:t> </a:t>
            </a:r>
            <a:r>
              <a:rPr lang="en-US" sz="1200" dirty="0" err="1">
                <a:solidFill>
                  <a:srgbClr val="BFBFBF"/>
                </a:solidFill>
              </a:rPr>
              <a:t>Hornhaut</a:t>
            </a:r>
            <a:r>
              <a:rPr lang="en-US" sz="1200" dirty="0">
                <a:solidFill>
                  <a:srgbClr val="BFBFBF"/>
                </a:solidFill>
              </a:rPr>
              <a:t> und </a:t>
            </a:r>
            <a:r>
              <a:rPr lang="en-US" sz="1200" dirty="0" err="1">
                <a:solidFill>
                  <a:srgbClr val="BFBFBF"/>
                </a:solidFill>
              </a:rPr>
              <a:t>Tonometerspitze</a:t>
            </a:r>
            <a:r>
              <a:rPr lang="en-US" sz="1200" dirty="0">
                <a:solidFill>
                  <a:srgbClr val="BFBFBF"/>
                </a:solidFill>
              </a:rPr>
              <a:t> und </a:t>
            </a:r>
            <a:r>
              <a:rPr lang="en-US" sz="1200" dirty="0" err="1">
                <a:solidFill>
                  <a:srgbClr val="BFBFBF"/>
                </a:solidFill>
              </a:rPr>
              <a:t>bildet</a:t>
            </a:r>
            <a:r>
              <a:rPr lang="en-US" sz="1200" dirty="0">
                <a:solidFill>
                  <a:srgbClr val="BFBFBF"/>
                </a:solidFill>
              </a:rPr>
              <a:t> </a:t>
            </a:r>
            <a:r>
              <a:rPr lang="en-US" sz="1200" dirty="0" err="1">
                <a:solidFill>
                  <a:srgbClr val="BFBFBF"/>
                </a:solidFill>
              </a:rPr>
              <a:t>dort</a:t>
            </a:r>
            <a:r>
              <a:rPr lang="en-US" sz="1200" dirty="0">
                <a:solidFill>
                  <a:srgbClr val="BFBFBF"/>
                </a:solidFill>
              </a:rPr>
              <a:t> </a:t>
            </a:r>
            <a:r>
              <a:rPr lang="en-US" sz="1200" dirty="0" err="1">
                <a:solidFill>
                  <a:srgbClr val="BFBFBF"/>
                </a:solidFill>
              </a:rPr>
              <a:t>einen</a:t>
            </a:r>
            <a:r>
              <a:rPr lang="en-US" sz="1200" dirty="0">
                <a:solidFill>
                  <a:srgbClr val="BFBFBF"/>
                </a:solidFill>
              </a:rPr>
              <a:t> </a:t>
            </a:r>
            <a:r>
              <a:rPr lang="en-US" sz="1200" dirty="0" err="1">
                <a:solidFill>
                  <a:srgbClr val="BFBFBF"/>
                </a:solidFill>
              </a:rPr>
              <a:t>ringförmigen</a:t>
            </a:r>
            <a:r>
              <a:rPr lang="en-US" sz="1200" dirty="0">
                <a:solidFill>
                  <a:srgbClr val="BFBFBF"/>
                </a:solidFill>
              </a:rPr>
              <a:t> </a:t>
            </a:r>
            <a:r>
              <a:rPr lang="en-US" sz="1200" dirty="0" err="1">
                <a:solidFill>
                  <a:srgbClr val="BFBFBF"/>
                </a:solidFill>
              </a:rPr>
              <a:t>Meniskus</a:t>
            </a:r>
            <a:r>
              <a:rPr lang="en-US" sz="1200" dirty="0">
                <a:solidFill>
                  <a:srgbClr val="BFBFBF"/>
                </a:solidFill>
              </a:rPr>
              <a:t> („</a:t>
            </a:r>
            <a:r>
              <a:rPr lang="en-US" sz="1200" dirty="0" err="1">
                <a:solidFill>
                  <a:srgbClr val="BFBFBF"/>
                </a:solidFill>
              </a:rPr>
              <a:t>Meniskusring</a:t>
            </a:r>
            <a:r>
              <a:rPr lang="en-US" sz="1200" dirty="0">
                <a:solidFill>
                  <a:srgbClr val="BFBFBF"/>
                </a:solidFill>
              </a:rPr>
              <a:t>“). </a:t>
            </a:r>
            <a:r>
              <a:rPr lang="en-US" sz="1200" dirty="0">
                <a:solidFill>
                  <a:srgbClr val="0000FF"/>
                </a:solidFill>
              </a:rPr>
              <a:t>Die </a:t>
            </a:r>
            <a:r>
              <a:rPr lang="en-US" sz="1200" dirty="0" err="1">
                <a:solidFill>
                  <a:srgbClr val="0000FF"/>
                </a:solidFill>
              </a:rPr>
              <a:t>Größe</a:t>
            </a:r>
            <a:r>
              <a:rPr lang="en-US" sz="1200" dirty="0">
                <a:solidFill>
                  <a:srgbClr val="0000FF"/>
                </a:solidFill>
              </a:rPr>
              <a:t> dieses </a:t>
            </a:r>
            <a:r>
              <a:rPr lang="en-US" sz="1200" dirty="0" err="1">
                <a:solidFill>
                  <a:srgbClr val="0000FF"/>
                </a:solidFill>
              </a:rPr>
              <a:t>Meniskusrings</a:t>
            </a:r>
            <a:r>
              <a:rPr lang="en-US" sz="1200" dirty="0">
                <a:solidFill>
                  <a:srgbClr val="0000FF"/>
                </a:solidFill>
              </a:rPr>
              <a:t> </a:t>
            </a:r>
            <a:r>
              <a:rPr lang="en-US" sz="1200" dirty="0" err="1">
                <a:solidFill>
                  <a:srgbClr val="0000FF"/>
                </a:solidFill>
              </a:rPr>
              <a:t>hängt</a:t>
            </a:r>
            <a:r>
              <a:rPr lang="en-US" sz="1200" dirty="0">
                <a:solidFill>
                  <a:srgbClr val="0000FF"/>
                </a:solidFill>
              </a:rPr>
              <a:t> </a:t>
            </a:r>
            <a:r>
              <a:rPr lang="en-US" sz="1200" dirty="0" err="1">
                <a:solidFill>
                  <a:srgbClr val="0000FF"/>
                </a:solidFill>
              </a:rPr>
              <a:t>davon</a:t>
            </a:r>
            <a:r>
              <a:rPr lang="en-US" sz="1200" dirty="0">
                <a:solidFill>
                  <a:srgbClr val="0000FF"/>
                </a:solidFill>
              </a:rPr>
              <a:t> ab, </a:t>
            </a:r>
            <a:r>
              <a:rPr lang="en-US" sz="1200" dirty="0" err="1">
                <a:solidFill>
                  <a:srgbClr val="0000FF"/>
                </a:solidFill>
              </a:rPr>
              <a:t>wie</a:t>
            </a:r>
            <a:r>
              <a:rPr lang="en-US" sz="1200" dirty="0">
                <a:solidFill>
                  <a:srgbClr val="0000FF"/>
                </a:solidFill>
              </a:rPr>
              <a:t> stark die </a:t>
            </a:r>
            <a:r>
              <a:rPr lang="en-US" sz="1200" dirty="0" err="1">
                <a:solidFill>
                  <a:srgbClr val="0000FF"/>
                </a:solidFill>
              </a:rPr>
              <a:t>Hornhaut</a:t>
            </a:r>
            <a:r>
              <a:rPr lang="en-US" sz="1200" dirty="0">
                <a:solidFill>
                  <a:srgbClr val="0000FF"/>
                </a:solidFill>
              </a:rPr>
              <a:t> </a:t>
            </a:r>
            <a:r>
              <a:rPr lang="en-US" sz="1200" dirty="0" err="1">
                <a:solidFill>
                  <a:srgbClr val="0000FF"/>
                </a:solidFill>
              </a:rPr>
              <a:t>durch</a:t>
            </a:r>
            <a:r>
              <a:rPr lang="en-US" sz="1200" dirty="0">
                <a:solidFill>
                  <a:srgbClr val="0000FF"/>
                </a:solidFill>
              </a:rPr>
              <a:t> die </a:t>
            </a:r>
            <a:r>
              <a:rPr lang="en-US" sz="1200" dirty="0" err="1">
                <a:solidFill>
                  <a:srgbClr val="0000FF"/>
                </a:solidFill>
              </a:rPr>
              <a:t>Tonometerspitze</a:t>
            </a:r>
            <a:r>
              <a:rPr lang="en-US" sz="1200" dirty="0">
                <a:solidFill>
                  <a:srgbClr val="0000FF"/>
                </a:solidFill>
              </a:rPr>
              <a:t> </a:t>
            </a:r>
            <a:r>
              <a:rPr lang="en-US" sz="1200" dirty="0" err="1">
                <a:solidFill>
                  <a:srgbClr val="0000FF"/>
                </a:solidFill>
              </a:rPr>
              <a:t>abgeflacht</a:t>
            </a:r>
            <a:r>
              <a:rPr lang="en-US" sz="1200" dirty="0">
                <a:solidFill>
                  <a:srgbClr val="0000FF"/>
                </a:solidFill>
              </a:rPr>
              <a:t> </a:t>
            </a:r>
            <a:r>
              <a:rPr lang="en-US" sz="1200" dirty="0" err="1">
                <a:solidFill>
                  <a:srgbClr val="0000FF"/>
                </a:solidFill>
              </a:rPr>
              <a:t>wird</a:t>
            </a:r>
            <a:r>
              <a:rPr lang="en-US" sz="1200" dirty="0">
                <a:solidFill>
                  <a:srgbClr val="0000FF"/>
                </a:solidFill>
              </a:rPr>
              <a:t>. </a:t>
            </a:r>
            <a:r>
              <a:rPr lang="en-US" sz="1200" dirty="0" err="1">
                <a:solidFill>
                  <a:srgbClr val="0000FF"/>
                </a:solidFill>
              </a:rPr>
              <a:t>Wird</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große</a:t>
            </a:r>
            <a:r>
              <a:rPr lang="en-US" sz="1200" dirty="0">
                <a:solidFill>
                  <a:srgbClr val="0000FF"/>
                </a:solidFill>
              </a:rPr>
              <a:t> </a:t>
            </a:r>
            <a:r>
              <a:rPr lang="en-US" sz="1200" dirty="0" err="1">
                <a:solidFill>
                  <a:srgbClr val="0000FF"/>
                </a:solidFill>
              </a:rPr>
              <a:t>Fläche</a:t>
            </a:r>
            <a:r>
              <a:rPr lang="en-US" sz="1200" dirty="0">
                <a:solidFill>
                  <a:srgbClr val="0000FF"/>
                </a:solidFill>
              </a:rPr>
              <a:t> </a:t>
            </a:r>
            <a:r>
              <a:rPr lang="en-US" sz="1200" dirty="0" err="1">
                <a:solidFill>
                  <a:srgbClr val="0000FF"/>
                </a:solidFill>
              </a:rPr>
              <a:t>applaniert</a:t>
            </a:r>
            <a:r>
              <a:rPr lang="en-US" sz="1200" dirty="0">
                <a:solidFill>
                  <a:srgbClr val="0000FF"/>
                </a:solidFill>
              </a:rPr>
              <a:t>, </a:t>
            </a:r>
            <a:r>
              <a:rPr lang="en-US" sz="1200" dirty="0" err="1">
                <a:solidFill>
                  <a:srgbClr val="0000FF"/>
                </a:solidFill>
              </a:rPr>
              <a:t>ist</a:t>
            </a:r>
            <a:r>
              <a:rPr lang="en-US" sz="1200" dirty="0">
                <a:solidFill>
                  <a:srgbClr val="0000FF"/>
                </a:solidFill>
              </a:rPr>
              <a:t> der Ring </a:t>
            </a:r>
            <a:r>
              <a:rPr lang="en-US" sz="1200" dirty="0" err="1">
                <a:solidFill>
                  <a:srgbClr val="0000FF"/>
                </a:solidFill>
              </a:rPr>
              <a:t>groß</a:t>
            </a:r>
            <a:r>
              <a:rPr lang="en-US" sz="1200" dirty="0">
                <a:solidFill>
                  <a:srgbClr val="0000FF"/>
                </a:solidFill>
              </a:rPr>
              <a:t>; </a:t>
            </a:r>
            <a:r>
              <a:rPr lang="en-US" sz="1200" dirty="0" err="1">
                <a:solidFill>
                  <a:srgbClr val="0000FF"/>
                </a:solidFill>
              </a:rPr>
              <a:t>wird</a:t>
            </a:r>
            <a:r>
              <a:rPr lang="en-US" sz="1200" dirty="0">
                <a:solidFill>
                  <a:srgbClr val="0000FF"/>
                </a:solidFill>
              </a:rPr>
              <a:t> </a:t>
            </a:r>
            <a:r>
              <a:rPr lang="en-US" sz="1200" dirty="0" err="1">
                <a:solidFill>
                  <a:srgbClr val="0000FF"/>
                </a:solidFill>
              </a:rPr>
              <a:t>nur</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kleine</a:t>
            </a:r>
            <a:r>
              <a:rPr lang="en-US" sz="1200" dirty="0">
                <a:solidFill>
                  <a:srgbClr val="0000FF"/>
                </a:solidFill>
              </a:rPr>
              <a:t> </a:t>
            </a:r>
            <a:r>
              <a:rPr lang="en-US" sz="1200" dirty="0" err="1">
                <a:solidFill>
                  <a:srgbClr val="0000FF"/>
                </a:solidFill>
              </a:rPr>
              <a:t>Fläche</a:t>
            </a:r>
            <a:r>
              <a:rPr lang="en-US" sz="1200" dirty="0">
                <a:solidFill>
                  <a:srgbClr val="0000FF"/>
                </a:solidFill>
              </a:rPr>
              <a:t> </a:t>
            </a:r>
            <a:r>
              <a:rPr lang="en-US" sz="1200" dirty="0" err="1">
                <a:solidFill>
                  <a:srgbClr val="0000FF"/>
                </a:solidFill>
              </a:rPr>
              <a:t>applaniert</a:t>
            </a:r>
            <a:r>
              <a:rPr lang="en-US" sz="1200" dirty="0">
                <a:solidFill>
                  <a:srgbClr val="0000FF"/>
                </a:solidFill>
              </a:rPr>
              <a:t>, </a:t>
            </a:r>
            <a:r>
              <a:rPr lang="en-US" sz="1200" dirty="0" err="1">
                <a:solidFill>
                  <a:srgbClr val="0000FF"/>
                </a:solidFill>
              </a:rPr>
              <a:t>ist</a:t>
            </a:r>
            <a:r>
              <a:rPr lang="en-US" sz="1200" dirty="0">
                <a:solidFill>
                  <a:srgbClr val="0000FF"/>
                </a:solidFill>
              </a:rPr>
              <a:t> er </a:t>
            </a:r>
            <a:r>
              <a:rPr lang="en-US" sz="1200" dirty="0" err="1">
                <a:solidFill>
                  <a:srgbClr val="0000FF"/>
                </a:solidFill>
              </a:rPr>
              <a:t>entsprechend</a:t>
            </a:r>
            <a:r>
              <a:rPr lang="en-US" sz="1200" dirty="0">
                <a:solidFill>
                  <a:srgbClr val="0000FF"/>
                </a:solidFill>
              </a:rPr>
              <a:t> </a:t>
            </a:r>
            <a:r>
              <a:rPr lang="en-US" sz="1200" dirty="0" err="1">
                <a:solidFill>
                  <a:srgbClr val="0000FF"/>
                </a:solidFill>
              </a:rPr>
              <a:t>klein</a:t>
            </a:r>
            <a:r>
              <a:rPr lang="en-US" sz="1200" dirty="0">
                <a:solidFill>
                  <a:srgbClr val="0000FF"/>
                </a:solidFill>
              </a:rPr>
              <a:t>. Um den </a:t>
            </a:r>
            <a:r>
              <a:rPr lang="en-US" sz="1200" dirty="0" err="1">
                <a:solidFill>
                  <a:srgbClr val="0000FF"/>
                </a:solidFill>
              </a:rPr>
              <a:t>Augeninnendruck</a:t>
            </a:r>
            <a:r>
              <a:rPr lang="en-US" sz="1200" dirty="0">
                <a:solidFill>
                  <a:srgbClr val="0000FF"/>
                </a:solidFill>
              </a:rPr>
              <a:t> (IOD) </a:t>
            </a:r>
            <a:r>
              <a:rPr lang="en-US" sz="1200" dirty="0" err="1">
                <a:solidFill>
                  <a:srgbClr val="0000FF"/>
                </a:solidFill>
              </a:rPr>
              <a:t>zu</a:t>
            </a:r>
            <a:r>
              <a:rPr lang="en-US" sz="1200" dirty="0">
                <a:solidFill>
                  <a:srgbClr val="0000FF"/>
                </a:solidFill>
              </a:rPr>
              <a:t> </a:t>
            </a:r>
            <a:r>
              <a:rPr lang="en-US" sz="1200" dirty="0" err="1">
                <a:solidFill>
                  <a:srgbClr val="0000FF"/>
                </a:solidFill>
              </a:rPr>
              <a:t>messen</a:t>
            </a:r>
            <a:r>
              <a:rPr lang="en-US" sz="1200" dirty="0">
                <a:solidFill>
                  <a:srgbClr val="0000FF"/>
                </a:solidFill>
              </a:rPr>
              <a:t>, muss der </a:t>
            </a:r>
            <a:r>
              <a:rPr lang="en-US" sz="1200" dirty="0" err="1">
                <a:solidFill>
                  <a:srgbClr val="0000FF"/>
                </a:solidFill>
              </a:rPr>
              <a:t>vom</a:t>
            </a:r>
            <a:r>
              <a:rPr lang="en-US" sz="1200" dirty="0">
                <a:solidFill>
                  <a:srgbClr val="0000FF"/>
                </a:solidFill>
              </a:rPr>
              <a:t> </a:t>
            </a:r>
            <a:r>
              <a:rPr lang="en-US" sz="1200" dirty="0" err="1">
                <a:solidFill>
                  <a:srgbClr val="0000FF"/>
                </a:solidFill>
              </a:rPr>
              <a:t>Gerät</a:t>
            </a:r>
            <a:r>
              <a:rPr lang="en-US" sz="1200" dirty="0">
                <a:solidFill>
                  <a:srgbClr val="0000FF"/>
                </a:solidFill>
              </a:rPr>
              <a:t> </a:t>
            </a:r>
            <a:r>
              <a:rPr lang="en-US" sz="1200" dirty="0" err="1">
                <a:solidFill>
                  <a:srgbClr val="0000FF"/>
                </a:solidFill>
              </a:rPr>
              <a:t>ausgeübte</a:t>
            </a:r>
            <a:r>
              <a:rPr lang="en-US" sz="1200" dirty="0">
                <a:solidFill>
                  <a:srgbClr val="0000FF"/>
                </a:solidFill>
              </a:rPr>
              <a:t> Druck (d. h. </a:t>
            </a:r>
            <a:r>
              <a:rPr lang="en-US" sz="1200" dirty="0" err="1">
                <a:solidFill>
                  <a:srgbClr val="0000FF"/>
                </a:solidFill>
              </a:rPr>
              <a:t>durch</a:t>
            </a:r>
            <a:r>
              <a:rPr lang="en-US" sz="1200" dirty="0">
                <a:solidFill>
                  <a:srgbClr val="0000FF"/>
                </a:solidFill>
              </a:rPr>
              <a:t> </a:t>
            </a:r>
            <a:r>
              <a:rPr lang="en-US" sz="1200" dirty="0" err="1">
                <a:solidFill>
                  <a:srgbClr val="0000FF"/>
                </a:solidFill>
              </a:rPr>
              <a:t>Drehen</a:t>
            </a:r>
            <a:r>
              <a:rPr lang="en-US" sz="1200" dirty="0">
                <a:solidFill>
                  <a:srgbClr val="0000FF"/>
                </a:solidFill>
              </a:rPr>
              <a:t> des </a:t>
            </a:r>
            <a:r>
              <a:rPr lang="en-US" sz="1200" dirty="0" err="1">
                <a:solidFill>
                  <a:srgbClr val="0000FF"/>
                </a:solidFill>
              </a:rPr>
              <a:t>Einstellknopfes</a:t>
            </a:r>
            <a:r>
              <a:rPr lang="en-US" sz="1200" dirty="0">
                <a:solidFill>
                  <a:srgbClr val="0000FF"/>
                </a:solidFill>
              </a:rPr>
              <a:t>) so </a:t>
            </a:r>
            <a:r>
              <a:rPr lang="en-US" sz="1200" dirty="0" err="1">
                <a:solidFill>
                  <a:srgbClr val="0000FF"/>
                </a:solidFill>
              </a:rPr>
              <a:t>lange</a:t>
            </a:r>
            <a:r>
              <a:rPr lang="en-US" sz="1200" dirty="0">
                <a:solidFill>
                  <a:srgbClr val="0000FF"/>
                </a:solidFill>
              </a:rPr>
              <a:t> </a:t>
            </a:r>
            <a:r>
              <a:rPr lang="en-US" sz="1200" dirty="0" err="1">
                <a:solidFill>
                  <a:srgbClr val="0000FF"/>
                </a:solidFill>
              </a:rPr>
              <a:t>angepasst</a:t>
            </a:r>
            <a:r>
              <a:rPr lang="en-US" sz="1200" dirty="0">
                <a:solidFill>
                  <a:srgbClr val="0000FF"/>
                </a:solidFill>
              </a:rPr>
              <a:t> </a:t>
            </a:r>
            <a:r>
              <a:rPr lang="en-US" sz="1200" dirty="0" err="1">
                <a:solidFill>
                  <a:srgbClr val="0000FF"/>
                </a:solidFill>
              </a:rPr>
              <a:t>werden</a:t>
            </a:r>
            <a:r>
              <a:rPr lang="en-US" sz="1200" dirty="0">
                <a:solidFill>
                  <a:srgbClr val="0000FF"/>
                </a:solidFill>
              </a:rPr>
              <a:t>, bis der </a:t>
            </a:r>
            <a:r>
              <a:rPr lang="en-US" sz="1200" dirty="0" err="1">
                <a:solidFill>
                  <a:srgbClr val="0000FF"/>
                </a:solidFill>
              </a:rPr>
              <a:t>Durchmesser</a:t>
            </a:r>
            <a:r>
              <a:rPr lang="en-US" sz="1200" dirty="0">
                <a:solidFill>
                  <a:srgbClr val="0000FF"/>
                </a:solidFill>
              </a:rPr>
              <a:t> des </a:t>
            </a:r>
            <a:r>
              <a:rPr lang="en-US" sz="1200" dirty="0" err="1">
                <a:solidFill>
                  <a:srgbClr val="0000FF"/>
                </a:solidFill>
              </a:rPr>
              <a:t>Fluoreszeinrings</a:t>
            </a:r>
            <a:r>
              <a:rPr lang="en-US" sz="1200" dirty="0">
                <a:solidFill>
                  <a:srgbClr val="0000FF"/>
                </a:solidFill>
              </a:rPr>
              <a:t> </a:t>
            </a:r>
            <a:r>
              <a:rPr lang="en-US" sz="1200" dirty="0" err="1">
                <a:solidFill>
                  <a:srgbClr val="0000FF"/>
                </a:solidFill>
              </a:rPr>
              <a:t>genau</a:t>
            </a:r>
            <a:r>
              <a:rPr lang="en-US" sz="1200" dirty="0">
                <a:solidFill>
                  <a:srgbClr val="0000FF"/>
                </a:solidFill>
              </a:rPr>
              <a:t> 3,06 mm </a:t>
            </a:r>
            <a:r>
              <a:rPr lang="en-US" sz="1200" dirty="0" err="1">
                <a:solidFill>
                  <a:srgbClr val="0000FF"/>
                </a:solidFill>
              </a:rPr>
              <a:t>beträgt</a:t>
            </a:r>
            <a:r>
              <a:rPr lang="en-US" sz="1200" dirty="0">
                <a:solidFill>
                  <a:srgbClr val="0000FF"/>
                </a:solidFill>
              </a:rPr>
              <a:t>. </a:t>
            </a:r>
            <a:r>
              <a:rPr lang="en-US" sz="1200" dirty="0" err="1">
                <a:solidFill>
                  <a:srgbClr val="0000FF"/>
                </a:solidFill>
              </a:rPr>
              <a:t>Ist</a:t>
            </a:r>
            <a:r>
              <a:rPr lang="en-US" sz="1200" dirty="0">
                <a:solidFill>
                  <a:srgbClr val="0000FF"/>
                </a:solidFill>
              </a:rPr>
              <a:t> dies </a:t>
            </a:r>
            <a:r>
              <a:rPr lang="en-US" sz="1200" dirty="0" err="1">
                <a:solidFill>
                  <a:srgbClr val="0000FF"/>
                </a:solidFill>
              </a:rPr>
              <a:t>erreicht</a:t>
            </a:r>
            <a:r>
              <a:rPr lang="en-US" sz="1200" dirty="0">
                <a:solidFill>
                  <a:srgbClr val="0000FF"/>
                </a:solidFill>
              </a:rPr>
              <a:t>, </a:t>
            </a:r>
            <a:r>
              <a:rPr lang="en-US" sz="1200" dirty="0" err="1">
                <a:solidFill>
                  <a:srgbClr val="0000FF"/>
                </a:solidFill>
              </a:rPr>
              <a:t>entspricht</a:t>
            </a:r>
            <a:r>
              <a:rPr lang="en-US" sz="1200" dirty="0">
                <a:solidFill>
                  <a:srgbClr val="0000FF"/>
                </a:solidFill>
              </a:rPr>
              <a:t> die </a:t>
            </a:r>
            <a:r>
              <a:rPr lang="en-US" sz="1200" dirty="0" err="1">
                <a:solidFill>
                  <a:srgbClr val="0000FF"/>
                </a:solidFill>
              </a:rPr>
              <a:t>vom</a:t>
            </a:r>
            <a:r>
              <a:rPr lang="en-US" sz="1200" dirty="0">
                <a:solidFill>
                  <a:srgbClr val="0000FF"/>
                </a:solidFill>
              </a:rPr>
              <a:t> </a:t>
            </a:r>
            <a:r>
              <a:rPr lang="en-US" sz="1200" dirty="0" err="1">
                <a:solidFill>
                  <a:srgbClr val="0000FF"/>
                </a:solidFill>
              </a:rPr>
              <a:t>Applanationstonometer</a:t>
            </a:r>
            <a:r>
              <a:rPr lang="en-US" sz="1200" dirty="0">
                <a:solidFill>
                  <a:srgbClr val="0000FF"/>
                </a:solidFill>
              </a:rPr>
              <a:t> </a:t>
            </a:r>
            <a:r>
              <a:rPr lang="en-US" sz="1200" dirty="0" err="1">
                <a:solidFill>
                  <a:srgbClr val="0000FF"/>
                </a:solidFill>
              </a:rPr>
              <a:t>ausgeübte</a:t>
            </a:r>
            <a:r>
              <a:rPr lang="en-US" sz="1200" dirty="0">
                <a:solidFill>
                  <a:srgbClr val="0000FF"/>
                </a:solidFill>
              </a:rPr>
              <a:t> Kraft </a:t>
            </a:r>
            <a:r>
              <a:rPr lang="en-US" sz="1200" dirty="0" err="1">
                <a:solidFill>
                  <a:srgbClr val="0000FF"/>
                </a:solidFill>
              </a:rPr>
              <a:t>genau</a:t>
            </a:r>
            <a:r>
              <a:rPr lang="en-US" sz="1200" dirty="0">
                <a:solidFill>
                  <a:srgbClr val="0000FF"/>
                </a:solidFill>
              </a:rPr>
              <a:t> der Kraft, die der </a:t>
            </a:r>
            <a:r>
              <a:rPr lang="en-US" sz="1200" dirty="0" err="1">
                <a:solidFill>
                  <a:srgbClr val="0000FF"/>
                </a:solidFill>
              </a:rPr>
              <a:t>Augeninnendruck</a:t>
            </a:r>
            <a:r>
              <a:rPr lang="en-US" sz="1200" dirty="0">
                <a:solidFill>
                  <a:srgbClr val="0000FF"/>
                </a:solidFill>
              </a:rPr>
              <a:t> von </a:t>
            </a:r>
            <a:r>
              <a:rPr lang="en-US" sz="1200" dirty="0" err="1">
                <a:solidFill>
                  <a:srgbClr val="0000FF"/>
                </a:solidFill>
              </a:rPr>
              <a:t>innen</a:t>
            </a:r>
            <a:r>
              <a:rPr lang="en-US" sz="1200" dirty="0">
                <a:solidFill>
                  <a:srgbClr val="0000FF"/>
                </a:solidFill>
              </a:rPr>
              <a:t> auf die </a:t>
            </a:r>
            <a:r>
              <a:rPr lang="en-US" sz="1200" dirty="0" err="1">
                <a:solidFill>
                  <a:srgbClr val="0000FF"/>
                </a:solidFill>
              </a:rPr>
              <a:t>Hornhaut</a:t>
            </a:r>
            <a:r>
              <a:rPr lang="en-US" sz="1200" dirty="0">
                <a:solidFill>
                  <a:srgbClr val="0000FF"/>
                </a:solidFill>
              </a:rPr>
              <a:t> </a:t>
            </a:r>
            <a:r>
              <a:rPr lang="en-US" sz="1200" dirty="0" err="1">
                <a:solidFill>
                  <a:srgbClr val="0000FF"/>
                </a:solidFill>
              </a:rPr>
              <a:t>ausübt</a:t>
            </a:r>
            <a:r>
              <a:rPr lang="en-US" sz="1200" dirty="0">
                <a:solidFill>
                  <a:srgbClr val="0000FF"/>
                </a:solidFill>
              </a:rPr>
              <a:t> – also dem </a:t>
            </a:r>
            <a:r>
              <a:rPr lang="en-US" sz="1200" dirty="0" err="1">
                <a:solidFill>
                  <a:srgbClr val="0000FF"/>
                </a:solidFill>
              </a:rPr>
              <a:t>IOD.</a:t>
            </a:r>
            <a:r>
              <a:rPr lang="en-US" sz="1200" dirty="0" err="1">
                <a:solidFill>
                  <a:srgbClr val="FEFF83"/>
                </a:solidFill>
                <a:latin typeface="Arial"/>
                <a:ea typeface="Arial"/>
                <a:cs typeface="Arial"/>
                <a:sym typeface="Arial"/>
              </a:rPr>
              <a:t>Wenn</a:t>
            </a:r>
            <a:r>
              <a:rPr lang="en-US" sz="1200" dirty="0">
                <a:solidFill>
                  <a:srgbClr val="FEFF83"/>
                </a:solidFill>
                <a:latin typeface="Arial"/>
                <a:ea typeface="Arial"/>
                <a:cs typeface="Arial"/>
                <a:sym typeface="Arial"/>
              </a:rPr>
              <a:t> der Druck </a:t>
            </a:r>
            <a:r>
              <a:rPr lang="en-US" sz="1200" dirty="0" err="1">
                <a:solidFill>
                  <a:srgbClr val="FEFF83"/>
                </a:solidFill>
                <a:latin typeface="Arial"/>
                <a:ea typeface="Arial"/>
                <a:cs typeface="Arial"/>
                <a:sym typeface="Arial"/>
              </a:rPr>
              <a:t>im</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Inneren</a:t>
            </a:r>
            <a:r>
              <a:rPr lang="en-US" sz="1200" dirty="0">
                <a:solidFill>
                  <a:srgbClr val="FEFF83"/>
                </a:solidFill>
                <a:latin typeface="Arial"/>
                <a:ea typeface="Arial"/>
                <a:cs typeface="Arial"/>
                <a:sym typeface="Arial"/>
              </a:rPr>
              <a:t> des Auges </a:t>
            </a:r>
            <a:r>
              <a:rPr lang="en-US" sz="1200" dirty="0" err="1">
                <a:solidFill>
                  <a:srgbClr val="FEFF83"/>
                </a:solidFill>
                <a:latin typeface="Arial"/>
                <a:ea typeface="Arial"/>
                <a:cs typeface="Arial"/>
                <a:sym typeface="Arial"/>
              </a:rPr>
              <a:t>höher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als</a:t>
            </a:r>
            <a:r>
              <a:rPr lang="en-US" sz="1200" dirty="0">
                <a:solidFill>
                  <a:srgbClr val="FEFF83"/>
                </a:solidFill>
                <a:latin typeface="Arial"/>
                <a:ea typeface="Arial"/>
                <a:cs typeface="Arial"/>
                <a:sym typeface="Arial"/>
              </a:rPr>
              <a:t> die von der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ausgeübte</a:t>
            </a:r>
            <a:r>
              <a:rPr lang="en-US" sz="1200" dirty="0">
                <a:solidFill>
                  <a:srgbClr val="FEFF83"/>
                </a:solidFill>
                <a:latin typeface="Arial"/>
                <a:ea typeface="Arial"/>
                <a:cs typeface="Arial"/>
                <a:sym typeface="Arial"/>
              </a:rPr>
              <a:t> Kraft, hat der </a:t>
            </a:r>
            <a:r>
              <a:rPr lang="en-US" sz="1200" dirty="0" err="1">
                <a:solidFill>
                  <a:srgbClr val="FEFF83"/>
                </a:solidFill>
                <a:latin typeface="Arial"/>
                <a:ea typeface="Arial"/>
                <a:cs typeface="Arial"/>
                <a:sym typeface="Arial"/>
              </a:rPr>
              <a:t>abgeflachte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Hornhautbereich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Durchmesser</a:t>
            </a:r>
            <a:r>
              <a:rPr lang="en-US" sz="1200" dirty="0">
                <a:solidFill>
                  <a:srgbClr val="FEFF83"/>
                </a:solidFill>
                <a:latin typeface="Arial"/>
                <a:ea typeface="Arial"/>
                <a:cs typeface="Arial"/>
                <a:sym typeface="Arial"/>
              </a:rPr>
              <a:t> von </a:t>
            </a:r>
            <a:r>
              <a:rPr lang="en-US" sz="1200" dirty="0" err="1">
                <a:solidFill>
                  <a:srgbClr val="FEFF83"/>
                </a:solidFill>
                <a:latin typeface="Arial"/>
                <a:ea typeface="Arial"/>
                <a:cs typeface="Arial"/>
                <a:sym typeface="Arial"/>
              </a:rPr>
              <a:t>weniger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als</a:t>
            </a:r>
            <a:r>
              <a:rPr lang="en-US" sz="1200" dirty="0">
                <a:solidFill>
                  <a:srgbClr val="FEFF83"/>
                </a:solidFill>
                <a:latin typeface="Arial"/>
                <a:ea typeface="Arial"/>
                <a:cs typeface="Arial"/>
                <a:sym typeface="Arial"/>
              </a:rPr>
              <a:t> 3,06 mm, und </a:t>
            </a:r>
            <a:r>
              <a:rPr lang="en-US" sz="1200" dirty="0" err="1">
                <a:solidFill>
                  <a:srgbClr val="FEFF83"/>
                </a:solidFill>
                <a:latin typeface="Arial"/>
                <a:ea typeface="Arial"/>
                <a:cs typeface="Arial"/>
                <a:sym typeface="Arial"/>
              </a:rPr>
              <a:t>ebenso</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Meniskus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Entsprechend</a:t>
            </a:r>
            <a:r>
              <a:rPr lang="en-US" sz="1200" dirty="0">
                <a:solidFill>
                  <a:srgbClr val="FEFF83"/>
                </a:solidFill>
                <a:latin typeface="Arial"/>
                <a:ea typeface="Arial"/>
                <a:cs typeface="Arial"/>
                <a:sym typeface="Arial"/>
              </a:rPr>
              <a:t> hat der </a:t>
            </a:r>
            <a:r>
              <a:rPr lang="en-US" sz="1200" dirty="0" err="1">
                <a:solidFill>
                  <a:srgbClr val="FEFF83"/>
                </a:solidFill>
                <a:latin typeface="Arial"/>
                <a:ea typeface="Arial"/>
                <a:cs typeface="Arial"/>
                <a:sym typeface="Arial"/>
              </a:rPr>
              <a:t>abgeflachte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Hornhautbereich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Durchmesser</a:t>
            </a:r>
            <a:r>
              <a:rPr lang="en-US" sz="1200" dirty="0">
                <a:solidFill>
                  <a:srgbClr val="FEFF83"/>
                </a:solidFill>
                <a:latin typeface="Arial"/>
                <a:ea typeface="Arial"/>
                <a:cs typeface="Arial"/>
                <a:sym typeface="Arial"/>
              </a:rPr>
              <a:t> von </a:t>
            </a:r>
            <a:r>
              <a:rPr lang="en-US" sz="1200" dirty="0" err="1">
                <a:solidFill>
                  <a:srgbClr val="FEFF83"/>
                </a:solidFill>
                <a:latin typeface="Arial"/>
                <a:ea typeface="Arial"/>
                <a:cs typeface="Arial"/>
                <a:sym typeface="Arial"/>
              </a:rPr>
              <a:t>mehr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als</a:t>
            </a:r>
            <a:r>
              <a:rPr lang="en-US" sz="1200" dirty="0">
                <a:solidFill>
                  <a:srgbClr val="FEFF83"/>
                </a:solidFill>
                <a:latin typeface="Arial"/>
                <a:ea typeface="Arial"/>
                <a:cs typeface="Arial"/>
                <a:sym typeface="Arial"/>
              </a:rPr>
              <a:t> 3,06 mm, </a:t>
            </a:r>
            <a:r>
              <a:rPr lang="en-US" sz="1200" dirty="0" err="1">
                <a:solidFill>
                  <a:srgbClr val="FEFF83"/>
                </a:solidFill>
                <a:latin typeface="Arial"/>
                <a:ea typeface="Arial"/>
                <a:cs typeface="Arial"/>
                <a:sym typeface="Arial"/>
              </a:rPr>
              <a:t>wenn</a:t>
            </a:r>
            <a:r>
              <a:rPr lang="en-US" sz="1200" dirty="0">
                <a:solidFill>
                  <a:srgbClr val="FEFF83"/>
                </a:solidFill>
                <a:latin typeface="Arial"/>
                <a:ea typeface="Arial"/>
                <a:cs typeface="Arial"/>
                <a:sym typeface="Arial"/>
              </a:rPr>
              <a:t> der Druck </a:t>
            </a:r>
            <a:r>
              <a:rPr lang="en-US" sz="1200" dirty="0" err="1">
                <a:solidFill>
                  <a:srgbClr val="FEFF83"/>
                </a:solidFill>
                <a:latin typeface="Arial"/>
                <a:ea typeface="Arial"/>
                <a:cs typeface="Arial"/>
                <a:sym typeface="Arial"/>
              </a:rPr>
              <a:t>im</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Inneren</a:t>
            </a:r>
            <a:r>
              <a:rPr lang="en-US" sz="1200" dirty="0">
                <a:solidFill>
                  <a:srgbClr val="FEFF83"/>
                </a:solidFill>
                <a:latin typeface="Arial"/>
                <a:ea typeface="Arial"/>
                <a:cs typeface="Arial"/>
                <a:sym typeface="Arial"/>
              </a:rPr>
              <a:t> des Auges </a:t>
            </a:r>
            <a:r>
              <a:rPr lang="en-US" sz="1200" dirty="0" err="1">
                <a:solidFill>
                  <a:srgbClr val="FEFF83"/>
                </a:solidFill>
                <a:latin typeface="Arial"/>
                <a:ea typeface="Arial"/>
                <a:cs typeface="Arial"/>
                <a:sym typeface="Arial"/>
              </a:rPr>
              <a:t>niedriger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als</a:t>
            </a:r>
            <a:r>
              <a:rPr lang="en-US" sz="1200" dirty="0">
                <a:solidFill>
                  <a:srgbClr val="FEFF83"/>
                </a:solidFill>
                <a:latin typeface="Arial"/>
                <a:ea typeface="Arial"/>
                <a:cs typeface="Arial"/>
                <a:sym typeface="Arial"/>
              </a:rPr>
              <a:t> die von der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ausgeübte</a:t>
            </a:r>
            <a:r>
              <a:rPr lang="en-US" sz="1200" dirty="0">
                <a:solidFill>
                  <a:srgbClr val="FEFF83"/>
                </a:solidFill>
                <a:latin typeface="Arial"/>
                <a:ea typeface="Arial"/>
                <a:cs typeface="Arial"/>
                <a:sym typeface="Arial"/>
              </a:rPr>
              <a:t> Kraft, und </a:t>
            </a:r>
            <a:r>
              <a:rPr lang="en-US" sz="1200" dirty="0" err="1">
                <a:solidFill>
                  <a:srgbClr val="FEFF83"/>
                </a:solidFill>
                <a:latin typeface="Arial"/>
                <a:ea typeface="Arial"/>
                <a:cs typeface="Arial"/>
                <a:sym typeface="Arial"/>
              </a:rPr>
              <a:t>ebenso</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Meniskus</a:t>
            </a:r>
            <a:r>
              <a:rPr lang="en-US" sz="1200" dirty="0">
                <a:solidFill>
                  <a:srgbClr val="FEFF83"/>
                </a:solidFill>
                <a:latin typeface="Arial"/>
                <a:ea typeface="Arial"/>
                <a:cs typeface="Arial"/>
                <a:sym typeface="Arial"/>
              </a:rPr>
              <a:t>. </a:t>
            </a:r>
            <a:endParaRPr dirty="0"/>
          </a:p>
          <a:p>
            <a:pPr marL="0" marR="0" lvl="0" indent="0" algn="l" rtl="0">
              <a:spcBef>
                <a:spcPts val="0"/>
              </a:spcBef>
              <a:spcAft>
                <a:spcPts val="0"/>
              </a:spcAft>
              <a:buNone/>
            </a:pPr>
            <a:endParaRPr sz="1400" i="1" dirty="0">
              <a:solidFill>
                <a:srgbClr val="FEFF83"/>
              </a:solidFill>
              <a:latin typeface="Arial"/>
              <a:ea typeface="Arial"/>
              <a:cs typeface="Arial"/>
              <a:sym typeface="Arial"/>
            </a:endParaRPr>
          </a:p>
          <a:p>
            <a:pPr marL="0" marR="0" lvl="0" indent="0" algn="l" rtl="0">
              <a:spcBef>
                <a:spcPts val="0"/>
              </a:spcBef>
              <a:spcAft>
                <a:spcPts val="0"/>
              </a:spcAft>
              <a:buNone/>
            </a:pPr>
            <a:r>
              <a:rPr lang="en-US" sz="1200" i="1" dirty="0">
                <a:solidFill>
                  <a:srgbClr val="FEFF83"/>
                </a:solidFill>
                <a:latin typeface="Arial"/>
                <a:ea typeface="Arial"/>
                <a:cs typeface="Arial"/>
                <a:sym typeface="Arial"/>
              </a:rPr>
              <a:t>Gut, </a:t>
            </a:r>
            <a:r>
              <a:rPr lang="en-US" sz="1200" i="1" dirty="0" err="1">
                <a:solidFill>
                  <a:srgbClr val="FEFF83"/>
                </a:solidFill>
                <a:latin typeface="Arial"/>
                <a:ea typeface="Arial"/>
                <a:cs typeface="Arial"/>
                <a:sym typeface="Arial"/>
              </a:rPr>
              <a:t>aber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warum</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verwendet</a:t>
            </a:r>
            <a:r>
              <a:rPr lang="en-US" sz="1200" i="1" dirty="0">
                <a:solidFill>
                  <a:srgbClr val="FEFF83"/>
                </a:solidFill>
                <a:latin typeface="Arial"/>
                <a:ea typeface="Arial"/>
                <a:cs typeface="Arial"/>
                <a:sym typeface="Arial"/>
              </a:rPr>
              <a:t> der Applanator </a:t>
            </a:r>
            <a:r>
              <a:rPr lang="en-US" sz="1200" i="1" dirty="0" err="1">
                <a:solidFill>
                  <a:srgbClr val="FEFF83"/>
                </a:solidFill>
                <a:latin typeface="Arial"/>
                <a:ea typeface="Arial"/>
                <a:cs typeface="Arial"/>
                <a:sym typeface="Arial"/>
              </a:rPr>
              <a:t>ein</a:t>
            </a:r>
            <a:r>
              <a:rPr lang="en-US" sz="1200" i="1" dirty="0">
                <a:solidFill>
                  <a:srgbClr val="FEFF83"/>
                </a:solidFill>
                <a:latin typeface="Arial"/>
                <a:ea typeface="Arial"/>
                <a:cs typeface="Arial"/>
                <a:sym typeface="Arial"/>
              </a:rPr>
              <a:t> Prisma, um den Kreis </a:t>
            </a:r>
            <a:r>
              <a:rPr lang="en-US" sz="1200" i="1" dirty="0" err="1">
                <a:solidFill>
                  <a:srgbClr val="FEFF83"/>
                </a:solidFill>
                <a:latin typeface="Arial"/>
                <a:ea typeface="Arial"/>
                <a:cs typeface="Arial"/>
                <a:sym typeface="Arial"/>
              </a:rPr>
              <a:t>zu</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teilen</a:t>
            </a:r>
            <a:r>
              <a:rPr lang="en-US" sz="1200" i="1" dirty="0">
                <a:solidFill>
                  <a:srgbClr val="FEFF83"/>
                </a:solidFill>
                <a:latin typeface="Arial"/>
                <a:ea typeface="Arial"/>
                <a:cs typeface="Arial"/>
                <a:sym typeface="Arial"/>
              </a:rPr>
              <a:t>?</a:t>
            </a:r>
            <a:endParaRPr sz="1400" dirty="0">
              <a:solidFill>
                <a:srgbClr val="FEFF83"/>
              </a:solidFill>
              <a:latin typeface="Arial"/>
              <a:ea typeface="Arial"/>
              <a:cs typeface="Arial"/>
              <a:sym typeface="Arial"/>
            </a:endParaRPr>
          </a:p>
          <a:p>
            <a:pPr marL="0" marR="0" lvl="0" indent="0" algn="l" rtl="0">
              <a:spcBef>
                <a:spcPts val="0"/>
              </a:spcBef>
              <a:spcAft>
                <a:spcPts val="0"/>
              </a:spcAft>
              <a:buNone/>
            </a:pPr>
            <a:r>
              <a:rPr lang="en-US" sz="1200" dirty="0" err="1">
                <a:solidFill>
                  <a:srgbClr val="FEFF83"/>
                </a:solidFill>
                <a:latin typeface="Arial"/>
                <a:ea typeface="Arial"/>
                <a:cs typeface="Arial"/>
                <a:sym typeface="Arial"/>
              </a:rPr>
              <a:t>Stellen</a:t>
            </a:r>
            <a:r>
              <a:rPr lang="en-US" sz="1200" dirty="0">
                <a:solidFill>
                  <a:srgbClr val="FEFF83"/>
                </a:solidFill>
                <a:latin typeface="Arial"/>
                <a:ea typeface="Arial"/>
                <a:cs typeface="Arial"/>
                <a:sym typeface="Arial"/>
              </a:rPr>
              <a:t> Sie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vor</a:t>
            </a:r>
            <a:r>
              <a:rPr lang="en-US" sz="1200" dirty="0">
                <a:solidFill>
                  <a:srgbClr val="FEFF83"/>
                </a:solidFill>
                <a:latin typeface="Arial"/>
                <a:ea typeface="Arial"/>
                <a:cs typeface="Arial"/>
                <a:sym typeface="Arial"/>
              </a:rPr>
              <a:t>, der Applanator </a:t>
            </a:r>
            <a:r>
              <a:rPr lang="en-US" sz="1200" dirty="0" err="1">
                <a:solidFill>
                  <a:srgbClr val="FEFF83"/>
                </a:solidFill>
                <a:latin typeface="Arial"/>
                <a:ea typeface="Arial"/>
                <a:cs typeface="Arial"/>
                <a:sym typeface="Arial"/>
              </a:rPr>
              <a:t>hätte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kein</a:t>
            </a:r>
            <a:r>
              <a:rPr lang="en-US" sz="1200" dirty="0">
                <a:solidFill>
                  <a:srgbClr val="FEFF83"/>
                </a:solidFill>
                <a:latin typeface="Arial"/>
                <a:ea typeface="Arial"/>
                <a:cs typeface="Arial"/>
                <a:sym typeface="Arial"/>
              </a:rPr>
              <a:t> Prisma. Die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würde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gegen</a:t>
            </a:r>
            <a:r>
              <a:rPr lang="en-US" sz="1200" dirty="0">
                <a:solidFill>
                  <a:srgbClr val="FEFF83"/>
                </a:solidFill>
                <a:latin typeface="Arial"/>
                <a:ea typeface="Arial"/>
                <a:cs typeface="Arial"/>
                <a:sym typeface="Arial"/>
              </a:rPr>
              <a:t> die </a:t>
            </a:r>
            <a:r>
              <a:rPr lang="en-US" sz="1200" dirty="0" err="1">
                <a:solidFill>
                  <a:srgbClr val="FEFF83"/>
                </a:solidFill>
                <a:latin typeface="Arial"/>
                <a:ea typeface="Arial"/>
                <a:cs typeface="Arial"/>
                <a:sym typeface="Arial"/>
              </a:rPr>
              <a:t>Hornhaut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drücken</a:t>
            </a:r>
            <a:r>
              <a:rPr lang="en-US" sz="1200" dirty="0">
                <a:solidFill>
                  <a:srgbClr val="FEFF83"/>
                </a:solidFill>
                <a:latin typeface="Arial"/>
                <a:ea typeface="Arial"/>
                <a:cs typeface="Arial"/>
                <a:sym typeface="Arial"/>
              </a:rPr>
              <a:t>, und Sie </a:t>
            </a:r>
            <a:r>
              <a:rPr lang="en-US" sz="1200" dirty="0" err="1">
                <a:solidFill>
                  <a:srgbClr val="FEFF83"/>
                </a:solidFill>
                <a:latin typeface="Arial"/>
                <a:ea typeface="Arial"/>
                <a:cs typeface="Arial"/>
                <a:sym typeface="Arial"/>
              </a:rPr>
              <a:t>würden</a:t>
            </a:r>
            <a:r>
              <a:rPr lang="en-US" sz="1200" dirty="0">
                <a:solidFill>
                  <a:srgbClr val="FEFF83"/>
                </a:solidFill>
                <a:latin typeface="Arial"/>
                <a:ea typeface="Arial"/>
                <a:cs typeface="Arial"/>
                <a:sym typeface="Arial"/>
              </a:rPr>
              <a:t> den Knopf so </a:t>
            </a:r>
            <a:r>
              <a:rPr lang="en-US" sz="1200" dirty="0" err="1">
                <a:solidFill>
                  <a:srgbClr val="FEFF83"/>
                </a:solidFill>
                <a:latin typeface="Arial"/>
                <a:ea typeface="Arial"/>
                <a:cs typeface="Arial"/>
                <a:sym typeface="Arial"/>
              </a:rPr>
              <a:t>lange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verstellen</a:t>
            </a:r>
            <a:r>
              <a:rPr lang="en-US" sz="1200" dirty="0">
                <a:solidFill>
                  <a:srgbClr val="FEFF83"/>
                </a:solidFill>
                <a:latin typeface="Arial"/>
                <a:ea typeface="Arial"/>
                <a:cs typeface="Arial"/>
                <a:sym typeface="Arial"/>
              </a:rPr>
              <a:t>, bis der </a:t>
            </a:r>
            <a:r>
              <a:rPr lang="en-US" sz="1200" dirty="0" err="1">
                <a:solidFill>
                  <a:srgbClr val="FEFF83"/>
                </a:solidFill>
                <a:latin typeface="Arial"/>
                <a:ea typeface="Arial"/>
                <a:cs typeface="Arial"/>
                <a:sym typeface="Arial"/>
              </a:rPr>
              <a:t>Durchmesser</a:t>
            </a:r>
            <a:r>
              <a:rPr lang="en-US" sz="1200" dirty="0">
                <a:solidFill>
                  <a:srgbClr val="FEFF83"/>
                </a:solidFill>
                <a:latin typeface="Arial"/>
                <a:ea typeface="Arial"/>
                <a:cs typeface="Arial"/>
                <a:sym typeface="Arial"/>
              </a:rPr>
              <a:t> des </a:t>
            </a:r>
            <a:r>
              <a:rPr lang="en-US" sz="1200" dirty="0" err="1">
                <a:solidFill>
                  <a:srgbClr val="FEFF83"/>
                </a:solidFill>
                <a:latin typeface="Arial"/>
                <a:ea typeface="Arial"/>
                <a:cs typeface="Arial"/>
                <a:sym typeface="Arial"/>
              </a:rPr>
              <a:t>Kreises</a:t>
            </a:r>
            <a:r>
              <a:rPr lang="en-US" sz="1200" dirty="0">
                <a:solidFill>
                  <a:srgbClr val="FEFF83"/>
                </a:solidFill>
                <a:latin typeface="Arial"/>
                <a:ea typeface="Arial"/>
                <a:cs typeface="Arial"/>
                <a:sym typeface="Arial"/>
              </a:rPr>
              <a:t> 3,06 mm </a:t>
            </a:r>
            <a:r>
              <a:rPr lang="en-US" sz="1200" dirty="0" err="1">
                <a:solidFill>
                  <a:srgbClr val="FEFF83"/>
                </a:solidFill>
                <a:latin typeface="Arial"/>
                <a:ea typeface="Arial"/>
                <a:cs typeface="Arial"/>
                <a:sym typeface="Arial"/>
              </a:rPr>
              <a:t>beträgt</a:t>
            </a:r>
            <a:r>
              <a:rPr lang="en-US" sz="1200" dirty="0">
                <a:solidFill>
                  <a:srgbClr val="FEFF83"/>
                </a:solidFill>
                <a:latin typeface="Arial"/>
                <a:ea typeface="Arial"/>
                <a:cs typeface="Arial"/>
                <a:sym typeface="Arial"/>
              </a:rPr>
              <a:t>. Das </a:t>
            </a:r>
            <a:r>
              <a:rPr lang="en-US" sz="1200" dirty="0" err="1">
                <a:solidFill>
                  <a:srgbClr val="FEFF83"/>
                </a:solidFill>
                <a:latin typeface="Arial"/>
                <a:ea typeface="Arial"/>
                <a:cs typeface="Arial"/>
                <a:sym typeface="Arial"/>
              </a:rPr>
              <a:t>scheint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einfach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genug</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zu</a:t>
            </a:r>
            <a:r>
              <a:rPr lang="en-US" sz="1200" dirty="0">
                <a:solidFill>
                  <a:srgbClr val="FEFF83"/>
                </a:solidFill>
                <a:latin typeface="Arial"/>
                <a:ea typeface="Arial"/>
                <a:cs typeface="Arial"/>
                <a:sym typeface="Arial"/>
              </a:rPr>
              <a:t> sein, bis man </a:t>
            </a:r>
            <a:r>
              <a:rPr lang="en-US" sz="1200" dirty="0" err="1">
                <a:solidFill>
                  <a:srgbClr val="FEFF83"/>
                </a:solidFill>
                <a:latin typeface="Arial"/>
                <a:ea typeface="Arial"/>
                <a:cs typeface="Arial"/>
                <a:sym typeface="Arial"/>
              </a:rPr>
              <a:t>Folgendes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bedenkt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Woher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wüssten</a:t>
            </a:r>
            <a:r>
              <a:rPr lang="en-US" sz="1200" dirty="0">
                <a:solidFill>
                  <a:srgbClr val="FEFF83"/>
                </a:solidFill>
                <a:latin typeface="Arial"/>
                <a:ea typeface="Arial"/>
                <a:cs typeface="Arial"/>
                <a:sym typeface="Arial"/>
              </a:rPr>
              <a:t> Sie, </a:t>
            </a:r>
            <a:r>
              <a:rPr lang="en-US" sz="1200" dirty="0" err="1">
                <a:solidFill>
                  <a:srgbClr val="FEFF83"/>
                </a:solidFill>
                <a:latin typeface="Arial"/>
                <a:ea typeface="Arial"/>
                <a:cs typeface="Arial"/>
                <a:sym typeface="Arial"/>
              </a:rPr>
              <a:t>wann</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Durchmesser</a:t>
            </a:r>
            <a:r>
              <a:rPr lang="en-US" sz="1200" dirty="0">
                <a:solidFill>
                  <a:srgbClr val="FEFF83"/>
                </a:solidFill>
                <a:latin typeface="Arial"/>
                <a:ea typeface="Arial"/>
                <a:cs typeface="Arial"/>
                <a:sym typeface="Arial"/>
              </a:rPr>
              <a:t> 3,06 mm </a:t>
            </a:r>
            <a:r>
              <a:rPr lang="en-US" sz="1200" dirty="0" err="1">
                <a:solidFill>
                  <a:srgbClr val="FEFF83"/>
                </a:solidFill>
                <a:latin typeface="Arial"/>
                <a:ea typeface="Arial"/>
                <a:cs typeface="Arial"/>
                <a:sym typeface="Arial"/>
              </a:rPr>
              <a:t>beträgt</a:t>
            </a:r>
            <a:r>
              <a:rPr lang="en-US" sz="1200" dirty="0">
                <a:solidFill>
                  <a:srgbClr val="FEFF83"/>
                </a:solidFill>
                <a:latin typeface="Arial"/>
                <a:ea typeface="Arial"/>
                <a:cs typeface="Arial"/>
                <a:sym typeface="Arial"/>
              </a:rPr>
              <a:t>? Eine </a:t>
            </a:r>
            <a:r>
              <a:rPr lang="en-US" sz="1200" dirty="0" err="1">
                <a:solidFill>
                  <a:srgbClr val="FEFF83"/>
                </a:solidFill>
                <a:latin typeface="Arial"/>
                <a:ea typeface="Arial"/>
                <a:cs typeface="Arial"/>
                <a:sym typeface="Arial"/>
              </a:rPr>
              <a:t>Möglichkeit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wäre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einfach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a:t>
            </a:r>
            <a:r>
              <a:rPr lang="en-US" sz="1200" dirty="0">
                <a:solidFill>
                  <a:srgbClr val="FEFF83"/>
                </a:solidFill>
                <a:latin typeface="Arial"/>
                <a:ea typeface="Arial"/>
                <a:cs typeface="Arial"/>
                <a:sym typeface="Arial"/>
              </a:rPr>
              <a:t> 3,06-mm-Linie in die Optik der </a:t>
            </a:r>
            <a:r>
              <a:rPr lang="en-US" sz="1200" dirty="0" err="1">
                <a:solidFill>
                  <a:srgbClr val="FEFF83"/>
                </a:solidFill>
                <a:latin typeface="Arial"/>
                <a:ea typeface="Arial"/>
                <a:cs typeface="Arial"/>
                <a:sym typeface="Arial"/>
              </a:rPr>
              <a:t>Spaltlampe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zu</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gravieren</a:t>
            </a:r>
            <a:r>
              <a:rPr lang="en-US" sz="1200" dirty="0">
                <a:solidFill>
                  <a:srgbClr val="FEFF83"/>
                </a:solidFill>
                <a:latin typeface="Arial"/>
                <a:ea typeface="Arial"/>
                <a:cs typeface="Arial"/>
                <a:sym typeface="Arial"/>
              </a:rPr>
              <a:t>. Dies </a:t>
            </a:r>
            <a:r>
              <a:rPr lang="en-US" sz="1200" dirty="0" err="1">
                <a:solidFill>
                  <a:srgbClr val="FEFF83"/>
                </a:solidFill>
                <a:latin typeface="Arial"/>
                <a:ea typeface="Arial"/>
                <a:cs typeface="Arial"/>
                <a:sym typeface="Arial"/>
              </a:rPr>
              <a:t>würde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benutzerfreundliches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Messinstrument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bieten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Andererseits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wäre</a:t>
            </a:r>
            <a:r>
              <a:rPr lang="en-US" sz="1200" dirty="0">
                <a:solidFill>
                  <a:srgbClr val="FEFF83"/>
                </a:solidFill>
                <a:latin typeface="Arial"/>
                <a:ea typeface="Arial"/>
                <a:cs typeface="Arial"/>
                <a:sym typeface="Arial"/>
              </a:rPr>
              <a:t> die Linie </a:t>
            </a:r>
            <a:r>
              <a:rPr lang="en-US" sz="1200" dirty="0" err="1">
                <a:solidFill>
                  <a:srgbClr val="FEFF83"/>
                </a:solidFill>
                <a:latin typeface="Arial"/>
                <a:ea typeface="Arial"/>
                <a:cs typeface="Arial"/>
                <a:sym typeface="Arial"/>
              </a:rPr>
              <a:t>während</a:t>
            </a:r>
            <a:r>
              <a:rPr lang="en-US" sz="1200" dirty="0">
                <a:solidFill>
                  <a:srgbClr val="FEFF83"/>
                </a:solidFill>
                <a:latin typeface="Arial"/>
                <a:ea typeface="Arial"/>
                <a:cs typeface="Arial"/>
                <a:sym typeface="Arial"/>
              </a:rPr>
              <a:t> des </a:t>
            </a:r>
            <a:r>
              <a:rPr lang="en-US" sz="1200" dirty="0" err="1">
                <a:solidFill>
                  <a:srgbClr val="FEFF83"/>
                </a:solidFill>
                <a:latin typeface="Arial"/>
                <a:ea typeface="Arial"/>
                <a:cs typeface="Arial"/>
                <a:sym typeface="Arial"/>
              </a:rPr>
              <a:t>restlichen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Untersuchungsvorgangs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sichtbar</a:t>
            </a:r>
            <a:r>
              <a:rPr lang="en-US" sz="1200" dirty="0">
                <a:solidFill>
                  <a:srgbClr val="FEFF83"/>
                </a:solidFill>
                <a:latin typeface="Arial"/>
                <a:ea typeface="Arial"/>
                <a:cs typeface="Arial"/>
                <a:sym typeface="Arial"/>
              </a:rPr>
              <a:t> – nicht gut. Was </a:t>
            </a:r>
            <a:r>
              <a:rPr lang="en-US" sz="1200" dirty="0" err="1">
                <a:solidFill>
                  <a:srgbClr val="FEFF83"/>
                </a:solidFill>
                <a:latin typeface="Arial"/>
                <a:ea typeface="Arial"/>
                <a:cs typeface="Arial"/>
                <a:sym typeface="Arial"/>
              </a:rPr>
              <a:t>gibt</a:t>
            </a:r>
            <a:r>
              <a:rPr lang="en-US" sz="1200" dirty="0">
                <a:solidFill>
                  <a:srgbClr val="FEFF83"/>
                </a:solidFill>
                <a:latin typeface="Arial"/>
                <a:ea typeface="Arial"/>
                <a:cs typeface="Arial"/>
                <a:sym typeface="Arial"/>
              </a:rPr>
              <a:t> es </a:t>
            </a:r>
            <a:r>
              <a:rPr lang="en-US" sz="1200" dirty="0" err="1">
                <a:solidFill>
                  <a:srgbClr val="FEFF83"/>
                </a:solidFill>
                <a:latin typeface="Arial"/>
                <a:ea typeface="Arial"/>
                <a:cs typeface="Arial"/>
                <a:sym typeface="Arial"/>
              </a:rPr>
              <a:t>sonst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noch</a:t>
            </a:r>
            <a:r>
              <a:rPr lang="en-US" sz="1200" dirty="0">
                <a:solidFill>
                  <a:srgbClr val="FEFF83"/>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FEFF83"/>
                </a:solidFill>
                <a:latin typeface="Arial"/>
                <a:ea typeface="Arial"/>
                <a:cs typeface="Arial"/>
                <a:sym typeface="Arial"/>
              </a:rPr>
              <a:t>Hier </a:t>
            </a:r>
            <a:r>
              <a:rPr lang="en-US" sz="1200" dirty="0" err="1">
                <a:solidFill>
                  <a:srgbClr val="FEFF83"/>
                </a:solidFill>
                <a:latin typeface="Arial"/>
                <a:ea typeface="Arial"/>
                <a:cs typeface="Arial"/>
                <a:sym typeface="Arial"/>
              </a:rPr>
              <a:t>kommt</a:t>
            </a:r>
            <a:r>
              <a:rPr lang="en-US" sz="1200" dirty="0">
                <a:solidFill>
                  <a:srgbClr val="FEFF83"/>
                </a:solidFill>
                <a:latin typeface="Arial"/>
                <a:ea typeface="Arial"/>
                <a:cs typeface="Arial"/>
                <a:sym typeface="Arial"/>
              </a:rPr>
              <a:t> das Prisma ins Spiel. Das Prisma </a:t>
            </a:r>
            <a:r>
              <a:rPr lang="en-US" sz="1200" dirty="0" err="1">
                <a:solidFill>
                  <a:srgbClr val="FEFF83"/>
                </a:solidFill>
                <a:latin typeface="Arial"/>
                <a:ea typeface="Arial"/>
                <a:cs typeface="Arial"/>
                <a:sym typeface="Arial"/>
              </a:rPr>
              <a:t>teilt</a:t>
            </a:r>
            <a:r>
              <a:rPr lang="en-US" sz="1200" dirty="0">
                <a:solidFill>
                  <a:srgbClr val="FEFF83"/>
                </a:solidFill>
                <a:latin typeface="Arial"/>
                <a:ea typeface="Arial"/>
                <a:cs typeface="Arial"/>
                <a:sym typeface="Arial"/>
              </a:rPr>
              <a:t> das Bild des </a:t>
            </a:r>
            <a:r>
              <a:rPr lang="en-US" sz="1200" dirty="0" err="1">
                <a:solidFill>
                  <a:srgbClr val="FEFF83"/>
                </a:solidFill>
                <a:latin typeface="Arial"/>
                <a:ea typeface="Arial"/>
                <a:cs typeface="Arial"/>
                <a:sym typeface="Arial"/>
              </a:rPr>
              <a:t>Kreises</a:t>
            </a:r>
            <a:r>
              <a:rPr lang="en-US" sz="1200" dirty="0">
                <a:solidFill>
                  <a:srgbClr val="FEFF83"/>
                </a:solidFill>
                <a:latin typeface="Arial"/>
                <a:ea typeface="Arial"/>
                <a:cs typeface="Arial"/>
                <a:sym typeface="Arial"/>
              </a:rPr>
              <a:t> in </a:t>
            </a:r>
            <a:r>
              <a:rPr lang="en-US" sz="1200" dirty="0" err="1">
                <a:solidFill>
                  <a:srgbClr val="FEFF83"/>
                </a:solidFill>
                <a:latin typeface="Arial"/>
                <a:ea typeface="Arial"/>
                <a:cs typeface="Arial"/>
                <a:sym typeface="Arial"/>
              </a:rPr>
              <a:t>zwei</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Hälften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jedoch</a:t>
            </a:r>
            <a:r>
              <a:rPr lang="en-US" sz="1200" dirty="0">
                <a:solidFill>
                  <a:srgbClr val="FEFF83"/>
                </a:solidFill>
                <a:latin typeface="Arial"/>
                <a:ea typeface="Arial"/>
                <a:cs typeface="Arial"/>
                <a:sym typeface="Arial"/>
              </a:rPr>
              <a:t> nicht </a:t>
            </a:r>
            <a:r>
              <a:rPr lang="en-US" sz="1200" dirty="0" err="1">
                <a:solidFill>
                  <a:srgbClr val="FEFF83"/>
                </a:solidFill>
                <a:latin typeface="Arial"/>
                <a:ea typeface="Arial"/>
                <a:cs typeface="Arial"/>
                <a:sym typeface="Arial"/>
              </a:rPr>
              <a:t>willkürlich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Vielmehr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das Prisma so </a:t>
            </a:r>
            <a:r>
              <a:rPr lang="en-US" sz="1200" dirty="0" err="1">
                <a:solidFill>
                  <a:srgbClr val="FEFF83"/>
                </a:solidFill>
                <a:latin typeface="Arial"/>
                <a:ea typeface="Arial"/>
                <a:cs typeface="Arial"/>
                <a:sym typeface="Arial"/>
              </a:rPr>
              <a:t>ausgelegt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dass</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sich</a:t>
            </a:r>
            <a:r>
              <a:rPr lang="en-US" sz="1200" i="1" dirty="0">
                <a:solidFill>
                  <a:srgbClr val="FEFF83"/>
                </a:solidFill>
                <a:latin typeface="Arial"/>
                <a:ea typeface="Arial"/>
                <a:cs typeface="Arial"/>
                <a:sym typeface="Arial"/>
              </a:rPr>
              <a:t> die </a:t>
            </a:r>
            <a:r>
              <a:rPr lang="en-US" sz="1200" i="1" dirty="0" err="1">
                <a:solidFill>
                  <a:srgbClr val="FEFF83"/>
                </a:solidFill>
                <a:latin typeface="Arial"/>
                <a:ea typeface="Arial"/>
                <a:cs typeface="Arial"/>
                <a:sym typeface="Arial"/>
              </a:rPr>
              <a:t>beiden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Halbkreise</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genau</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überlappen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wenn</a:t>
            </a:r>
            <a:r>
              <a:rPr lang="en-US" sz="1200" i="1" dirty="0">
                <a:solidFill>
                  <a:srgbClr val="FEFF83"/>
                </a:solidFill>
                <a:latin typeface="Arial"/>
                <a:ea typeface="Arial"/>
                <a:cs typeface="Arial"/>
                <a:sym typeface="Arial"/>
              </a:rPr>
              <a:t> der </a:t>
            </a:r>
            <a:r>
              <a:rPr lang="en-US" sz="1200" i="1" dirty="0" err="1">
                <a:solidFill>
                  <a:srgbClr val="FEFF83"/>
                </a:solidFill>
                <a:latin typeface="Arial"/>
                <a:ea typeface="Arial"/>
                <a:cs typeface="Arial"/>
                <a:sym typeface="Arial"/>
              </a:rPr>
              <a:t>Durchmesser</a:t>
            </a:r>
            <a:r>
              <a:rPr lang="en-US" sz="1200" i="1" dirty="0">
                <a:solidFill>
                  <a:srgbClr val="FEFF83"/>
                </a:solidFill>
                <a:latin typeface="Arial"/>
                <a:ea typeface="Arial"/>
                <a:cs typeface="Arial"/>
                <a:sym typeface="Arial"/>
              </a:rPr>
              <a:t> des </a:t>
            </a:r>
            <a:r>
              <a:rPr lang="en-US" sz="1200" i="1" dirty="0" err="1">
                <a:solidFill>
                  <a:srgbClr val="FEFF83"/>
                </a:solidFill>
                <a:latin typeface="Arial"/>
                <a:ea typeface="Arial"/>
                <a:cs typeface="Arial"/>
                <a:sym typeface="Arial"/>
              </a:rPr>
              <a:t>Kreises</a:t>
            </a:r>
            <a:r>
              <a:rPr lang="en-US" sz="1200" i="1" dirty="0">
                <a:solidFill>
                  <a:srgbClr val="FEFF83"/>
                </a:solidFill>
                <a:latin typeface="Arial"/>
                <a:ea typeface="Arial"/>
                <a:cs typeface="Arial"/>
                <a:sym typeface="Arial"/>
              </a:rPr>
              <a:t> 3,06 mm </a:t>
            </a:r>
            <a:r>
              <a:rPr lang="en-US" sz="1200" i="1" dirty="0" err="1">
                <a:solidFill>
                  <a:srgbClr val="FEFF83"/>
                </a:solidFill>
                <a:latin typeface="Arial"/>
                <a:ea typeface="Arial"/>
                <a:cs typeface="Arial"/>
                <a:sym typeface="Arial"/>
              </a:rPr>
              <a:t>beträgt</a:t>
            </a:r>
            <a:r>
              <a:rPr lang="en-US" sz="1200" i="1" dirty="0">
                <a:solidFill>
                  <a:srgbClr val="FEFF83"/>
                </a:solidFill>
                <a:latin typeface="Arial"/>
                <a:ea typeface="Arial"/>
                <a:cs typeface="Arial"/>
                <a:sym typeface="Arial"/>
              </a:rPr>
              <a:t>.</a:t>
            </a:r>
            <a:r>
              <a:rPr lang="en-US" sz="1200" i="1" baseline="30000" dirty="0">
                <a:solidFill>
                  <a:srgbClr val="FEFF83"/>
                </a:solidFill>
                <a:latin typeface="Arial"/>
                <a:ea typeface="Arial"/>
                <a:cs typeface="Arial"/>
                <a:sym typeface="Arial"/>
              </a:rPr>
              <a:t>.</a:t>
            </a:r>
            <a:r>
              <a:rPr lang="en-US" sz="1200" dirty="0">
                <a:solidFill>
                  <a:srgbClr val="FEFF83"/>
                </a:solidFill>
                <a:latin typeface="Arial"/>
                <a:ea typeface="Arial"/>
                <a:cs typeface="Arial"/>
                <a:sym typeface="Arial"/>
              </a:rPr>
              <a:t> Wenn also der von der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ausgeübte</a:t>
            </a:r>
            <a:r>
              <a:rPr lang="en-US" sz="1200" dirty="0">
                <a:solidFill>
                  <a:srgbClr val="FEFF83"/>
                </a:solidFill>
                <a:latin typeface="Arial"/>
                <a:ea typeface="Arial"/>
                <a:cs typeface="Arial"/>
                <a:sym typeface="Arial"/>
              </a:rPr>
              <a:t> Druck </a:t>
            </a:r>
            <a:r>
              <a:rPr lang="en-US" sz="1200" dirty="0" err="1">
                <a:solidFill>
                  <a:srgbClr val="FEFF83"/>
                </a:solidFill>
                <a:latin typeface="Arial"/>
                <a:ea typeface="Arial"/>
                <a:cs typeface="Arial"/>
                <a:sym typeface="Arial"/>
              </a:rPr>
              <a:t>verändert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wird</a:t>
            </a:r>
            <a:r>
              <a:rPr lang="en-US" sz="1200" dirty="0">
                <a:solidFill>
                  <a:srgbClr val="FEFF83"/>
                </a:solidFill>
                <a:latin typeface="Arial"/>
                <a:ea typeface="Arial"/>
                <a:cs typeface="Arial"/>
                <a:sym typeface="Arial"/>
              </a:rPr>
              <a:t> (d. h. </a:t>
            </a:r>
            <a:r>
              <a:rPr lang="en-US" sz="1200" dirty="0" err="1">
                <a:solidFill>
                  <a:srgbClr val="FEFF83"/>
                </a:solidFill>
                <a:latin typeface="Arial"/>
                <a:ea typeface="Arial"/>
                <a:cs typeface="Arial"/>
                <a:sym typeface="Arial"/>
              </a:rPr>
              <a:t>wenn</a:t>
            </a:r>
            <a:r>
              <a:rPr lang="en-US" sz="1200" dirty="0">
                <a:solidFill>
                  <a:srgbClr val="FEFF83"/>
                </a:solidFill>
                <a:latin typeface="Arial"/>
                <a:ea typeface="Arial"/>
                <a:cs typeface="Arial"/>
                <a:sym typeface="Arial"/>
              </a:rPr>
              <a:t> Sie den Knopf am Applanator </a:t>
            </a:r>
            <a:r>
              <a:rPr lang="en-US" sz="1200" dirty="0" err="1">
                <a:solidFill>
                  <a:srgbClr val="FEFF83"/>
                </a:solidFill>
                <a:latin typeface="Arial"/>
                <a:ea typeface="Arial"/>
                <a:cs typeface="Arial"/>
                <a:sym typeface="Arial"/>
              </a:rPr>
              <a:t>drehen</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sieht</a:t>
            </a:r>
            <a:r>
              <a:rPr lang="en-US" sz="1200" dirty="0">
                <a:solidFill>
                  <a:srgbClr val="FEFF83"/>
                </a:solidFill>
                <a:latin typeface="Arial"/>
                <a:ea typeface="Arial"/>
                <a:cs typeface="Arial"/>
                <a:sym typeface="Arial"/>
              </a:rPr>
              <a:t> es so </a:t>
            </a:r>
            <a:r>
              <a:rPr lang="en-US" sz="1200" dirty="0" err="1">
                <a:solidFill>
                  <a:srgbClr val="FEFF83"/>
                </a:solidFill>
                <a:latin typeface="Arial"/>
                <a:ea typeface="Arial"/>
                <a:cs typeface="Arial"/>
                <a:sym typeface="Arial"/>
              </a:rPr>
              <a:t>aus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als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würden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die Mires </a:t>
            </a:r>
            <a:r>
              <a:rPr lang="en-US" sz="1200" dirty="0" err="1">
                <a:solidFill>
                  <a:srgbClr val="FEFF83"/>
                </a:solidFill>
                <a:latin typeface="Arial"/>
                <a:ea typeface="Arial"/>
                <a:cs typeface="Arial"/>
                <a:sym typeface="Arial"/>
              </a:rPr>
              <a:t>aufeinander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zu</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oder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voneinander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weg</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bewegen</a:t>
            </a:r>
            <a:r>
              <a:rPr lang="en-US" sz="1200" dirty="0">
                <a:solidFill>
                  <a:srgbClr val="FEFF83"/>
                </a:solidFill>
                <a:latin typeface="Arial"/>
                <a:ea typeface="Arial"/>
                <a:cs typeface="Arial"/>
                <a:sym typeface="Arial"/>
              </a:rPr>
              <a:t> – </a:t>
            </a:r>
            <a:r>
              <a:rPr lang="en-US" sz="1200" i="1" dirty="0">
                <a:solidFill>
                  <a:srgbClr val="FEFF83"/>
                </a:solidFill>
                <a:latin typeface="Arial"/>
                <a:ea typeface="Arial"/>
                <a:cs typeface="Arial"/>
                <a:sym typeface="Arial"/>
              </a:rPr>
              <a:t>was </a:t>
            </a:r>
            <a:r>
              <a:rPr lang="en-US" sz="1200" i="1" dirty="0" err="1">
                <a:solidFill>
                  <a:srgbClr val="FEFF83"/>
                </a:solidFill>
                <a:latin typeface="Arial"/>
                <a:ea typeface="Arial"/>
                <a:cs typeface="Arial"/>
                <a:sym typeface="Arial"/>
              </a:rPr>
              <a:t>jedoch</a:t>
            </a:r>
            <a:r>
              <a:rPr lang="en-US" sz="1200" i="1" dirty="0">
                <a:solidFill>
                  <a:srgbClr val="FEFF83"/>
                </a:solidFill>
                <a:latin typeface="Arial"/>
                <a:ea typeface="Arial"/>
                <a:cs typeface="Arial"/>
                <a:sym typeface="Arial"/>
              </a:rPr>
              <a:t> nicht der Fall </a:t>
            </a:r>
            <a:r>
              <a:rPr lang="en-US" sz="1200" i="1"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Was </a:t>
            </a:r>
            <a:r>
              <a:rPr lang="en-US" sz="1200" b="1" dirty="0" err="1">
                <a:solidFill>
                  <a:srgbClr val="FEFF83"/>
                </a:solidFill>
                <a:latin typeface="Arial"/>
                <a:ea typeface="Arial"/>
                <a:cs typeface="Arial"/>
                <a:sym typeface="Arial"/>
              </a:rPr>
              <a:t>tatsächlich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geschieht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dass</a:t>
            </a:r>
            <a:r>
              <a:rPr lang="en-US" sz="1200" i="1" dirty="0">
                <a:solidFill>
                  <a:srgbClr val="FEFF83"/>
                </a:solidFill>
                <a:latin typeface="Arial"/>
                <a:ea typeface="Arial"/>
                <a:cs typeface="Arial"/>
                <a:sym typeface="Arial"/>
              </a:rPr>
              <a:t> der </a:t>
            </a:r>
            <a:r>
              <a:rPr lang="en-US" sz="1200" i="1" dirty="0" err="1">
                <a:solidFill>
                  <a:srgbClr val="FEFF83"/>
                </a:solidFill>
                <a:latin typeface="Arial"/>
                <a:ea typeface="Arial"/>
                <a:cs typeface="Arial"/>
                <a:sym typeface="Arial"/>
              </a:rPr>
              <a:t>Flureszein</a:t>
            </a:r>
            <a:r>
              <a:rPr lang="en-US" sz="1200" i="1" dirty="0">
                <a:solidFill>
                  <a:srgbClr val="FEFF83"/>
                </a:solidFill>
                <a:latin typeface="Arial"/>
                <a:ea typeface="Arial"/>
                <a:cs typeface="Arial"/>
                <a:sym typeface="Arial"/>
              </a:rPr>
              <a:t>-Kreis </a:t>
            </a:r>
            <a:r>
              <a:rPr lang="en-US" sz="1200" i="1" dirty="0" err="1">
                <a:solidFill>
                  <a:srgbClr val="FEFF83"/>
                </a:solidFill>
                <a:latin typeface="Arial"/>
                <a:ea typeface="Arial"/>
                <a:cs typeface="Arial"/>
                <a:sym typeface="Arial"/>
              </a:rPr>
              <a:t>größer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oder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kleiner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wird</a:t>
            </a:r>
            <a:r>
              <a:rPr lang="en-US" sz="1200" dirty="0">
                <a:solidFill>
                  <a:srgbClr val="FEFF83"/>
                </a:solidFill>
                <a:latin typeface="Arial"/>
                <a:ea typeface="Arial"/>
                <a:cs typeface="Arial"/>
                <a:sym typeface="Arial"/>
              </a:rPr>
              <a:t>. (Wenn Sie das </a:t>
            </a:r>
            <a:r>
              <a:rPr lang="en-US" sz="1200" dirty="0" err="1">
                <a:solidFill>
                  <a:srgbClr val="FEFF83"/>
                </a:solidFill>
                <a:latin typeface="Arial"/>
                <a:ea typeface="Arial"/>
                <a:cs typeface="Arial"/>
                <a:sym typeface="Arial"/>
              </a:rPr>
              <a:t>nächste</a:t>
            </a:r>
            <a:r>
              <a:rPr lang="en-US" sz="1200" dirty="0">
                <a:solidFill>
                  <a:srgbClr val="FEFF83"/>
                </a:solidFill>
                <a:latin typeface="Arial"/>
                <a:ea typeface="Arial"/>
                <a:cs typeface="Arial"/>
                <a:sym typeface="Arial"/>
              </a:rPr>
              <a:t> Mal </a:t>
            </a:r>
            <a:r>
              <a:rPr lang="en-US" sz="1200" dirty="0" err="1">
                <a:solidFill>
                  <a:srgbClr val="FEFF83"/>
                </a:solidFill>
                <a:latin typeface="Arial"/>
                <a:ea typeface="Arial"/>
                <a:cs typeface="Arial"/>
                <a:sym typeface="Arial"/>
              </a:rPr>
              <a:t>bei</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jemandem</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a:t>
            </a:r>
            <a:r>
              <a:rPr lang="en-US" sz="1200" dirty="0">
                <a:solidFill>
                  <a:srgbClr val="FEFF83"/>
                </a:solidFill>
                <a:latin typeface="Arial"/>
                <a:ea typeface="Arial"/>
                <a:cs typeface="Arial"/>
                <a:sym typeface="Arial"/>
              </a:rPr>
              <a:t> Applanation </a:t>
            </a:r>
            <a:r>
              <a:rPr lang="en-US" sz="1200" dirty="0" err="1">
                <a:solidFill>
                  <a:srgbClr val="FEFF83"/>
                </a:solidFill>
                <a:latin typeface="Arial"/>
                <a:ea typeface="Arial"/>
                <a:cs typeface="Arial"/>
                <a:sym typeface="Arial"/>
              </a:rPr>
              <a:t>durchführen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achten</a:t>
            </a:r>
            <a:r>
              <a:rPr lang="en-US" sz="1200" dirty="0">
                <a:solidFill>
                  <a:srgbClr val="FEFF83"/>
                </a:solidFill>
                <a:latin typeface="Arial"/>
                <a:ea typeface="Arial"/>
                <a:cs typeface="Arial"/>
                <a:sym typeface="Arial"/>
              </a:rPr>
              <a:t> Sie auf die </a:t>
            </a:r>
            <a:r>
              <a:rPr lang="en-US" sz="1200" b="1" dirty="0" err="1">
                <a:solidFill>
                  <a:srgbClr val="FEFF83"/>
                </a:solidFill>
                <a:latin typeface="Arial"/>
                <a:ea typeface="Arial"/>
                <a:cs typeface="Arial"/>
                <a:sym typeface="Arial"/>
              </a:rPr>
              <a:t>Höhe</a:t>
            </a:r>
            <a:r>
              <a:rPr lang="en-US" sz="1200" b="1" dirty="0">
                <a:solidFill>
                  <a:srgbClr val="FEFF83"/>
                </a:solidFill>
                <a:latin typeface="Arial"/>
                <a:ea typeface="Arial"/>
                <a:cs typeface="Arial"/>
                <a:sym typeface="Arial"/>
              </a:rPr>
              <a:t> </a:t>
            </a:r>
            <a:r>
              <a:rPr lang="en-US" sz="1200" dirty="0">
                <a:solidFill>
                  <a:srgbClr val="FEFF83"/>
                </a:solidFill>
                <a:latin typeface="Arial"/>
                <a:ea typeface="Arial"/>
                <a:cs typeface="Arial"/>
                <a:sym typeface="Arial"/>
              </a:rPr>
              <a:t>der Mires, </a:t>
            </a:r>
            <a:r>
              <a:rPr lang="en-US" sz="1200" dirty="0" err="1">
                <a:solidFill>
                  <a:srgbClr val="FEFF83"/>
                </a:solidFill>
                <a:latin typeface="Arial"/>
                <a:ea typeface="Arial"/>
                <a:cs typeface="Arial"/>
                <a:sym typeface="Arial"/>
              </a:rPr>
              <a:t>während</a:t>
            </a:r>
            <a:r>
              <a:rPr lang="en-US" sz="1200" dirty="0">
                <a:solidFill>
                  <a:srgbClr val="FEFF83"/>
                </a:solidFill>
                <a:latin typeface="Arial"/>
                <a:ea typeface="Arial"/>
                <a:cs typeface="Arial"/>
                <a:sym typeface="Arial"/>
              </a:rPr>
              <a:t> Sie den Knopf </a:t>
            </a:r>
            <a:r>
              <a:rPr lang="en-US" sz="1200" dirty="0" err="1">
                <a:solidFill>
                  <a:srgbClr val="FEFF83"/>
                </a:solidFill>
                <a:latin typeface="Arial"/>
                <a:ea typeface="Arial"/>
                <a:cs typeface="Arial"/>
                <a:sym typeface="Arial"/>
              </a:rPr>
              <a:t>verstellen</a:t>
            </a:r>
            <a:r>
              <a:rPr lang="en-US" sz="1200" dirty="0">
                <a:solidFill>
                  <a:srgbClr val="FEFF83"/>
                </a:solidFill>
                <a:latin typeface="Arial"/>
                <a:ea typeface="Arial"/>
                <a:cs typeface="Arial"/>
                <a:sym typeface="Arial"/>
              </a:rPr>
              <a:t>, und Sie </a:t>
            </a:r>
            <a:r>
              <a:rPr lang="en-US" sz="1200" dirty="0" err="1">
                <a:solidFill>
                  <a:srgbClr val="FEFF83"/>
                </a:solidFill>
                <a:latin typeface="Arial"/>
                <a:ea typeface="Arial"/>
                <a:cs typeface="Arial"/>
                <a:sym typeface="Arial"/>
              </a:rPr>
              <a:t>werden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besser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erkennen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können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dass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tatsächlich</a:t>
            </a:r>
            <a:r>
              <a:rPr lang="en-US" sz="1200" dirty="0">
                <a:solidFill>
                  <a:srgbClr val="FEFF83"/>
                </a:solidFill>
                <a:latin typeface="Arial"/>
                <a:ea typeface="Arial"/>
                <a:cs typeface="Arial"/>
                <a:sym typeface="Arial"/>
              </a:rPr>
              <a:t> die </a:t>
            </a:r>
            <a:r>
              <a:rPr lang="en-US" sz="1200" i="1" dirty="0" err="1">
                <a:solidFill>
                  <a:srgbClr val="FEFF83"/>
                </a:solidFill>
                <a:latin typeface="Arial"/>
                <a:ea typeface="Arial"/>
                <a:cs typeface="Arial"/>
                <a:sym typeface="Arial"/>
              </a:rPr>
              <a:t>Größe</a:t>
            </a:r>
            <a:r>
              <a:rPr lang="en-US" sz="1200" i="1" dirty="0">
                <a:solidFill>
                  <a:srgbClr val="FEFF83"/>
                </a:solidFill>
                <a:latin typeface="Arial"/>
                <a:ea typeface="Arial"/>
                <a:cs typeface="Arial"/>
                <a:sym typeface="Arial"/>
              </a:rPr>
              <a:t> </a:t>
            </a:r>
            <a:r>
              <a:rPr lang="en-US" sz="1200" dirty="0">
                <a:solidFill>
                  <a:srgbClr val="FEFF83"/>
                </a:solidFill>
                <a:latin typeface="Arial"/>
                <a:ea typeface="Arial"/>
                <a:cs typeface="Arial"/>
                <a:sym typeface="Arial"/>
              </a:rPr>
              <a:t>des </a:t>
            </a:r>
            <a:r>
              <a:rPr lang="en-US" sz="1200" dirty="0" err="1">
                <a:solidFill>
                  <a:srgbClr val="FEFF83"/>
                </a:solidFill>
                <a:latin typeface="Arial"/>
                <a:ea typeface="Arial"/>
                <a:cs typeface="Arial"/>
                <a:sym typeface="Arial"/>
              </a:rPr>
              <a:t>Kreises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ändert</a:t>
            </a:r>
            <a:r>
              <a:rPr lang="en-US" sz="1200" dirty="0">
                <a:solidFill>
                  <a:srgbClr val="FEFF83"/>
                </a:solidFill>
                <a:latin typeface="Arial"/>
                <a:ea typeface="Arial"/>
                <a:cs typeface="Arial"/>
                <a:sym typeface="Arial"/>
              </a:rPr>
              <a:t>, nicht der Abstand </a:t>
            </a:r>
            <a:r>
              <a:rPr lang="en-US" sz="1200" dirty="0" err="1">
                <a:solidFill>
                  <a:srgbClr val="FEFF83"/>
                </a:solidFill>
                <a:latin typeface="Arial"/>
                <a:ea typeface="Arial"/>
                <a:cs typeface="Arial"/>
                <a:sym typeface="Arial"/>
              </a:rPr>
              <a:t>zwischen</a:t>
            </a:r>
            <a:r>
              <a:rPr lang="en-US" sz="1200" dirty="0">
                <a:solidFill>
                  <a:srgbClr val="FEFF83"/>
                </a:solidFill>
                <a:latin typeface="Arial"/>
                <a:ea typeface="Arial"/>
                <a:cs typeface="Arial"/>
                <a:sym typeface="Arial"/>
              </a:rPr>
              <a:t> den </a:t>
            </a:r>
            <a:r>
              <a:rPr lang="en-US" sz="1200" dirty="0" err="1">
                <a:solidFill>
                  <a:srgbClr val="FEFF83"/>
                </a:solidFill>
                <a:latin typeface="Arial"/>
                <a:ea typeface="Arial"/>
                <a:cs typeface="Arial"/>
                <a:sym typeface="Arial"/>
              </a:rPr>
              <a:t>Segmenten</a:t>
            </a:r>
            <a:r>
              <a:rPr lang="en-US" sz="1200" dirty="0">
                <a:solidFill>
                  <a:srgbClr val="FEFF83"/>
                </a:solidFill>
                <a:latin typeface="Arial"/>
                <a:ea typeface="Arial"/>
                <a:cs typeface="Arial"/>
                <a:sym typeface="Arial"/>
              </a:rPr>
              <a:t>).</a:t>
            </a:r>
            <a:endParaRPr sz="1400" dirty="0">
              <a:solidFill>
                <a:srgbClr val="FEFF83"/>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922"/>
        <p:cNvGrpSpPr/>
        <p:nvPr/>
      </p:nvGrpSpPr>
      <p:grpSpPr>
        <a:xfrm>
          <a:off x="0" y="0"/>
          <a:ext cx="0" cy="0"/>
          <a:chOff x="0" y="0"/>
          <a:chExt cx="0" cy="0"/>
        </a:xfrm>
      </p:grpSpPr>
      <p:sp>
        <p:nvSpPr>
          <p:cNvPr id="923" name="Google Shape;923;p3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sz="1000">
                <a:solidFill>
                  <a:schemeClr val="dk1"/>
                </a:solidFill>
                <a:latin typeface="Arial"/>
                <a:ea typeface="Arial"/>
                <a:cs typeface="Arial"/>
                <a:sym typeface="Arial"/>
              </a:rPr>
              <a:t>38</a:t>
            </a:fld>
            <a:endParaRPr sz="1000">
              <a:solidFill>
                <a:schemeClr val="dk1"/>
              </a:solidFill>
              <a:latin typeface="Arial"/>
              <a:ea typeface="Arial"/>
              <a:cs typeface="Arial"/>
              <a:sym typeface="Arial"/>
            </a:endParaRPr>
          </a:p>
        </p:txBody>
      </p:sp>
      <p:sp>
        <p:nvSpPr>
          <p:cNvPr id="924" name="Google Shape;924;p38"/>
          <p:cNvSpPr/>
          <p:nvPr/>
        </p:nvSpPr>
        <p:spPr>
          <a:xfrm rot="5400000">
            <a:off x="62706" y="1358107"/>
            <a:ext cx="3532187" cy="3657600"/>
          </a:xfrm>
          <a:prstGeom prst="blockArc">
            <a:avLst>
              <a:gd name="adj1" fmla="val 11049789"/>
              <a:gd name="adj2" fmla="val 21331406"/>
              <a:gd name="adj3" fmla="val 7159"/>
            </a:avLst>
          </a:prstGeom>
          <a:solidFill>
            <a:schemeClr val="lt1"/>
          </a:solidFill>
          <a:ln w="158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925" name="Google Shape;925;p38"/>
          <p:cNvSpPr/>
          <p:nvPr/>
        </p:nvSpPr>
        <p:spPr>
          <a:xfrm>
            <a:off x="914400" y="1268413"/>
            <a:ext cx="1143000" cy="383698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26" name="Google Shape;926;p38"/>
          <p:cNvSpPr/>
          <p:nvPr/>
        </p:nvSpPr>
        <p:spPr>
          <a:xfrm>
            <a:off x="3589338" y="2716213"/>
            <a:ext cx="214312" cy="914400"/>
          </a:xfrm>
          <a:prstGeom prst="donut">
            <a:avLst>
              <a:gd name="adj" fmla="val 25000"/>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927" name="Google Shape;927;p38"/>
          <p:cNvSpPr/>
          <p:nvPr/>
        </p:nvSpPr>
        <p:spPr>
          <a:xfrm rot="-5400000">
            <a:off x="4537868" y="1132682"/>
            <a:ext cx="2430463" cy="4191000"/>
          </a:xfrm>
          <a:prstGeom prst="trapezoid">
            <a:avLst>
              <a:gd name="adj" fmla="val 25000"/>
            </a:avLst>
          </a:prstGeom>
          <a:solidFill>
            <a:schemeClr val="lt1"/>
          </a:solidFill>
          <a:ln w="158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28" name="Google Shape;928;p38"/>
          <p:cNvSpPr txBox="1"/>
          <p:nvPr/>
        </p:nvSpPr>
        <p:spPr>
          <a:xfrm>
            <a:off x="4878388" y="3008313"/>
            <a:ext cx="1497012" cy="30797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Abgeflachte Fläche</a:t>
            </a:r>
            <a:endParaRPr/>
          </a:p>
        </p:txBody>
      </p:sp>
      <p:sp>
        <p:nvSpPr>
          <p:cNvPr id="929" name="Google Shape;929;p38"/>
          <p:cNvSpPr/>
          <p:nvPr/>
        </p:nvSpPr>
        <p:spPr>
          <a:xfrm>
            <a:off x="6477000" y="2868613"/>
            <a:ext cx="152400" cy="609600"/>
          </a:xfrm>
          <a:prstGeom prst="rightBrace">
            <a:avLst>
              <a:gd name="adj1" fmla="val 8333"/>
              <a:gd name="adj2" fmla="val 50000"/>
            </a:avLst>
          </a:prstGeom>
          <a:noFill/>
          <a:ln w="95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930" name="Google Shape;930;p38"/>
          <p:cNvSpPr txBox="1"/>
          <p:nvPr/>
        </p:nvSpPr>
        <p:spPr>
          <a:xfrm>
            <a:off x="6611938" y="2962275"/>
            <a:ext cx="1074737" cy="450850"/>
          </a:xfrm>
          <a:prstGeom prst="rect">
            <a:avLst/>
          </a:prstGeom>
          <a:noFill/>
          <a:ln>
            <a:noFill/>
          </a:ln>
        </p:spPr>
        <p:txBody>
          <a:bodyPr spcFirstLastPara="1" wrap="square" lIns="25400" tIns="12700" rIns="25400" bIns="12700" anchor="t" anchorCtr="0">
            <a:spAutoFit/>
          </a:bodyPr>
          <a:lstStyle/>
          <a:p>
            <a:pPr marL="0" marR="0" lvl="0" indent="0" algn="ctr" rtl="0">
              <a:lnSpc>
                <a:spcPct val="116666"/>
              </a:lnSpc>
              <a:spcBef>
                <a:spcPts val="0"/>
              </a:spcBef>
              <a:spcAft>
                <a:spcPts val="0"/>
              </a:spcAft>
              <a:buNone/>
            </a:pPr>
            <a:r>
              <a:rPr lang="en-US" sz="1200">
                <a:solidFill>
                  <a:srgbClr val="0000FF"/>
                </a:solidFill>
                <a:latin typeface="Arial"/>
                <a:ea typeface="Arial"/>
                <a:cs typeface="Arial"/>
                <a:sym typeface="Arial"/>
              </a:rPr>
              <a:t>Durchmesser = 3,06 mm</a:t>
            </a:r>
            <a:endParaRPr/>
          </a:p>
        </p:txBody>
      </p:sp>
      <p:cxnSp>
        <p:nvCxnSpPr>
          <p:cNvPr id="931" name="Google Shape;931;p38"/>
          <p:cNvCxnSpPr/>
          <p:nvPr/>
        </p:nvCxnSpPr>
        <p:spPr>
          <a:xfrm rot="10800000">
            <a:off x="3657600" y="2868613"/>
            <a:ext cx="2743200" cy="0"/>
          </a:xfrm>
          <a:prstGeom prst="straightConnector1">
            <a:avLst/>
          </a:prstGeom>
          <a:noFill/>
          <a:ln w="9525" cap="flat" cmpd="sng">
            <a:solidFill>
              <a:schemeClr val="dk1"/>
            </a:solidFill>
            <a:prstDash val="dash"/>
            <a:round/>
            <a:headEnd type="none" w="sm" len="sm"/>
            <a:tailEnd type="triangle" w="med" len="med"/>
          </a:ln>
        </p:spPr>
      </p:cxnSp>
      <p:cxnSp>
        <p:nvCxnSpPr>
          <p:cNvPr id="932" name="Google Shape;932;p38"/>
          <p:cNvCxnSpPr/>
          <p:nvPr/>
        </p:nvCxnSpPr>
        <p:spPr>
          <a:xfrm rot="10800000">
            <a:off x="3657600" y="3478213"/>
            <a:ext cx="2743200" cy="0"/>
          </a:xfrm>
          <a:prstGeom prst="straightConnector1">
            <a:avLst/>
          </a:prstGeom>
          <a:noFill/>
          <a:ln w="9525" cap="flat" cmpd="sng">
            <a:solidFill>
              <a:schemeClr val="dk1"/>
            </a:solidFill>
            <a:prstDash val="dash"/>
            <a:round/>
            <a:headEnd type="none" w="sm" len="sm"/>
            <a:tailEnd type="triangle" w="med" len="med"/>
          </a:ln>
        </p:spPr>
      </p:cxnSp>
      <p:sp>
        <p:nvSpPr>
          <p:cNvPr id="933" name="Google Shape;933;p38"/>
          <p:cNvSpPr/>
          <p:nvPr/>
        </p:nvSpPr>
        <p:spPr>
          <a:xfrm>
            <a:off x="4055577" y="1017588"/>
            <a:ext cx="135423" cy="465069"/>
          </a:xfrm>
          <a:prstGeom prst="rightBrace">
            <a:avLst>
              <a:gd name="adj1" fmla="val 8333"/>
              <a:gd name="adj2" fmla="val 50000"/>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934" name="Google Shape;934;p38"/>
          <p:cNvSpPr txBox="1"/>
          <p:nvPr/>
        </p:nvSpPr>
        <p:spPr>
          <a:xfrm>
            <a:off x="4109243" y="1128713"/>
            <a:ext cx="1839913" cy="271869"/>
          </a:xfrm>
          <a:prstGeom prst="rect">
            <a:avLst/>
          </a:prstGeom>
          <a:noFill/>
          <a:ln>
            <a:noFill/>
          </a:ln>
        </p:spPr>
        <p:txBody>
          <a:bodyPr spcFirstLastPara="1" wrap="square" lIns="25400" tIns="12700" rIns="25400" bIns="12700" anchor="t" anchorCtr="0">
            <a:spAutoFit/>
          </a:bodyPr>
          <a:lstStyle/>
          <a:p>
            <a:pPr marL="0" marR="0" lvl="0" indent="0" algn="l" rtl="0">
              <a:lnSpc>
                <a:spcPct val="116666"/>
              </a:lnSpc>
              <a:spcBef>
                <a:spcPts val="0"/>
              </a:spcBef>
              <a:spcAft>
                <a:spcPts val="0"/>
              </a:spcAft>
              <a:buNone/>
            </a:pPr>
            <a:r>
              <a:rPr lang="en-US" sz="1200">
                <a:solidFill>
                  <a:schemeClr val="dk1"/>
                </a:solidFill>
                <a:latin typeface="Arial"/>
                <a:ea typeface="Arial"/>
                <a:cs typeface="Arial"/>
                <a:sym typeface="Arial"/>
              </a:rPr>
              <a:t> 3,06 mm</a:t>
            </a:r>
            <a:endParaRPr/>
          </a:p>
        </p:txBody>
      </p:sp>
      <p:sp>
        <p:nvSpPr>
          <p:cNvPr id="935" name="Google Shape;935;p38"/>
          <p:cNvSpPr/>
          <p:nvPr/>
        </p:nvSpPr>
        <p:spPr>
          <a:xfrm>
            <a:off x="3276600" y="915988"/>
            <a:ext cx="682625" cy="677862"/>
          </a:xfrm>
          <a:prstGeom prst="donut">
            <a:avLst>
              <a:gd name="adj" fmla="val 13148"/>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936" name="Google Shape;936;p38"/>
          <p:cNvSpPr/>
          <p:nvPr/>
        </p:nvSpPr>
        <p:spPr>
          <a:xfrm>
            <a:off x="3497263" y="1765300"/>
            <a:ext cx="244475" cy="773113"/>
          </a:xfrm>
          <a:prstGeom prst="upArrow">
            <a:avLst>
              <a:gd name="adj1" fmla="val 50000"/>
              <a:gd name="adj2" fmla="val 50000"/>
            </a:avLst>
          </a:prstGeom>
          <a:solidFill>
            <a:srgbClr val="B2B2B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37" name="Google Shape;937;p38"/>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938" name="Google Shape;938;p38"/>
          <p:cNvSpPr txBox="1"/>
          <p:nvPr/>
        </p:nvSpPr>
        <p:spPr>
          <a:xfrm>
            <a:off x="1108075" y="5635625"/>
            <a:ext cx="70866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rPr>
              <a:t>Bei der Applanationstonometrie gilt: Sobald die applanierten Hornhautfläche einen Durchmesser von 3,06 mm erreicht, ist die vom Tonometer ausgeübte Kraft gleich dem Augeninnendruck (IOD)</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942"/>
        <p:cNvGrpSpPr/>
        <p:nvPr/>
      </p:nvGrpSpPr>
      <p:grpSpPr>
        <a:xfrm>
          <a:off x="0" y="0"/>
          <a:ext cx="0" cy="0"/>
          <a:chOff x="0" y="0"/>
          <a:chExt cx="0" cy="0"/>
        </a:xfrm>
      </p:grpSpPr>
      <p:sp>
        <p:nvSpPr>
          <p:cNvPr id="943" name="Google Shape;943;p39"/>
          <p:cNvSpPr/>
          <p:nvPr/>
        </p:nvSpPr>
        <p:spPr>
          <a:xfrm>
            <a:off x="2362200" y="4572000"/>
            <a:ext cx="6858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45" name="Google Shape;945;p39"/>
          <p:cNvSpPr/>
          <p:nvPr/>
        </p:nvSpPr>
        <p:spPr>
          <a:xfrm>
            <a:off x="5334000" y="3733800"/>
            <a:ext cx="1371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46" name="Google Shape;946;p39"/>
          <p:cNvSpPr/>
          <p:nvPr/>
        </p:nvSpPr>
        <p:spPr>
          <a:xfrm>
            <a:off x="5715000" y="3352800"/>
            <a:ext cx="1371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47" name="Google Shape;947;p39"/>
          <p:cNvSpPr/>
          <p:nvPr/>
        </p:nvSpPr>
        <p:spPr>
          <a:xfrm>
            <a:off x="3886200" y="2590800"/>
            <a:ext cx="19050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48" name="Google Shape;948;p39"/>
          <p:cNvSpPr/>
          <p:nvPr/>
        </p:nvSpPr>
        <p:spPr>
          <a:xfrm>
            <a:off x="6553200" y="2590800"/>
            <a:ext cx="5334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949" name="Google Shape;949;p39"/>
          <p:cNvSpPr/>
          <p:nvPr/>
        </p:nvSpPr>
        <p:spPr>
          <a:xfrm>
            <a:off x="5791200" y="1828800"/>
            <a:ext cx="24384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50" name="Google Shape;950;p39"/>
          <p:cNvSpPr/>
          <p:nvPr/>
        </p:nvSpPr>
        <p:spPr>
          <a:xfrm>
            <a:off x="990600" y="2209800"/>
            <a:ext cx="25908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51" name="Google Shape;951;p39"/>
          <p:cNvSpPr/>
          <p:nvPr/>
        </p:nvSpPr>
        <p:spPr>
          <a:xfrm>
            <a:off x="5715000" y="2209800"/>
            <a:ext cx="2514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52" name="Google Shape;952;p39"/>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953" name="Google Shape;953;p39"/>
          <p:cNvSpPr/>
          <p:nvPr/>
        </p:nvSpPr>
        <p:spPr>
          <a:xfrm>
            <a:off x="2971800" y="1295400"/>
            <a:ext cx="19812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54" name="Google Shape;954;p39"/>
          <p:cNvSpPr/>
          <p:nvPr/>
        </p:nvSpPr>
        <p:spPr>
          <a:xfrm>
            <a:off x="7315200" y="1295400"/>
            <a:ext cx="2286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955" name="Google Shape;955;p39"/>
          <p:cNvSpPr/>
          <p:nvPr/>
        </p:nvSpPr>
        <p:spPr>
          <a:xfrm>
            <a:off x="7848600" y="1295400"/>
            <a:ext cx="3048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956" name="Google Shape;956;p39"/>
          <p:cNvSpPr txBox="1">
            <a:spLocks noGrp="1"/>
          </p:cNvSpPr>
          <p:nvPr>
            <p:ph type="body" idx="4294967295"/>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solidFill>
                  <a:srgbClr val="B2B2B2"/>
                </a:solidFill>
              </a:rPr>
              <a:t>Basierend auf dem </a:t>
            </a:r>
            <a:r>
              <a:rPr lang="en-US" sz="1200" i="1">
                <a:solidFill>
                  <a:srgbClr val="B2B2B2"/>
                </a:solidFill>
              </a:rPr>
              <a:t>Imbert-Fick-Prinzip</a:t>
            </a:r>
            <a:r>
              <a:rPr lang="en-US" sz="1200">
                <a:solidFill>
                  <a:srgbClr val="B2B2B2"/>
                </a:solidFill>
              </a:rPr>
              <a:t>: </a:t>
            </a:r>
            <a:r>
              <a:rPr lang="en-US" sz="1200" b="1">
                <a:solidFill>
                  <a:srgbClr val="B2B2B2"/>
                </a:solidFill>
              </a:rPr>
              <a:t>P = F / A</a:t>
            </a:r>
            <a:endParaRPr/>
          </a:p>
          <a:p>
            <a:pPr marL="692150" lvl="1" indent="-347663" algn="l" rtl="0">
              <a:lnSpc>
                <a:spcPct val="90000"/>
              </a:lnSpc>
              <a:spcBef>
                <a:spcPts val="240"/>
              </a:spcBef>
              <a:spcAft>
                <a:spcPts val="0"/>
              </a:spcAft>
              <a:buSzPts val="840"/>
              <a:buChar char="●"/>
            </a:pPr>
            <a:r>
              <a:rPr lang="en-US" sz="1200">
                <a:solidFill>
                  <a:srgbClr val="B2B2B2"/>
                </a:solidFill>
              </a:rPr>
              <a:t>Der Druck im Inneren einer Kugel entspricht der Kraft, die erforderlich ist, um ihre Oberfläche abzuflachen, geteilt durch die Fläche der Abflachung</a:t>
            </a:r>
            <a:endParaRPr/>
          </a:p>
          <a:p>
            <a:pPr marL="692150" lvl="1" indent="-347663" algn="l" rtl="0">
              <a:lnSpc>
                <a:spcPct val="90000"/>
              </a:lnSpc>
              <a:spcBef>
                <a:spcPts val="240"/>
              </a:spcBef>
              <a:spcAft>
                <a:spcPts val="0"/>
              </a:spcAft>
              <a:buSzPts val="840"/>
              <a:buChar char="●"/>
            </a:pPr>
            <a:r>
              <a:rPr lang="en-US" sz="1200">
                <a:solidFill>
                  <a:srgbClr val="B2B2B2"/>
                </a:solidFill>
              </a:rPr>
              <a:t>Es wird angenommen, dass die Oberfläche unendlich dünn und trocken ist (die Hornhaut ist offensichtlich beides nicht)</a:t>
            </a:r>
            <a:endParaRPr/>
          </a:p>
          <a:p>
            <a:pPr marL="987425" lvl="2" indent="-293688" algn="l" rtl="0">
              <a:lnSpc>
                <a:spcPct val="90000"/>
              </a:lnSpc>
              <a:spcBef>
                <a:spcPts val="240"/>
              </a:spcBef>
              <a:spcAft>
                <a:spcPts val="0"/>
              </a:spcAft>
              <a:buSzPts val="840"/>
              <a:buChar char="●"/>
            </a:pPr>
            <a:r>
              <a:rPr lang="en-US" sz="1200">
                <a:solidFill>
                  <a:srgbClr val="B2B2B2"/>
                </a:solidFill>
              </a:rPr>
              <a:t>K-Dicke  widersteht der Abflachung  </a:t>
            </a:r>
            <a:r>
              <a:rPr lang="en-US" sz="1200" i="1">
                <a:solidFill>
                  <a:srgbClr val="B2B2B2"/>
                </a:solidFill>
              </a:rPr>
              <a:t>erhöht </a:t>
            </a:r>
            <a:r>
              <a:rPr lang="en-US" sz="1200">
                <a:solidFill>
                  <a:srgbClr val="B2B2B2"/>
                </a:solidFill>
              </a:rPr>
              <a:t>den gemessenen Augeninnendruck</a:t>
            </a:r>
            <a:endParaRPr/>
          </a:p>
          <a:p>
            <a:pPr marL="987425" lvl="2" indent="-293688" algn="l" rtl="0">
              <a:lnSpc>
                <a:spcPct val="90000"/>
              </a:lnSpc>
              <a:spcBef>
                <a:spcPts val="240"/>
              </a:spcBef>
              <a:spcAft>
                <a:spcPts val="0"/>
              </a:spcAft>
              <a:buSzPts val="840"/>
              <a:buChar char="●"/>
            </a:pPr>
            <a:r>
              <a:rPr lang="en-US" sz="1200">
                <a:solidFill>
                  <a:srgbClr val="B2B2B2"/>
                </a:solidFill>
              </a:rPr>
              <a:t>Tränenfilm 🡪 Kapillarwirkung 🡪 </a:t>
            </a:r>
            <a:r>
              <a:rPr lang="en-US" sz="1200" i="1">
                <a:solidFill>
                  <a:srgbClr val="B2B2B2"/>
                </a:solidFill>
              </a:rPr>
              <a:t>senkt </a:t>
            </a:r>
            <a:r>
              <a:rPr lang="en-US" sz="1200">
                <a:solidFill>
                  <a:srgbClr val="B2B2B2"/>
                </a:solidFill>
              </a:rPr>
              <a:t>den gemessenen Augeninnendruck</a:t>
            </a:r>
            <a:endParaRPr>
              <a:solidFill>
                <a:srgbClr val="B2B2B2"/>
              </a:solidFill>
            </a:endParaRPr>
          </a:p>
          <a:p>
            <a:pPr marL="692150" lvl="1" indent="-347663" algn="l" rtl="0">
              <a:lnSpc>
                <a:spcPct val="90000"/>
              </a:lnSpc>
              <a:spcBef>
                <a:spcPts val="240"/>
              </a:spcBef>
              <a:spcAft>
                <a:spcPts val="0"/>
              </a:spcAft>
              <a:buSzPts val="840"/>
              <a:buChar char="●"/>
            </a:pPr>
            <a:r>
              <a:rPr lang="en-US" sz="1200">
                <a:solidFill>
                  <a:srgbClr val="B2B2B2"/>
                </a:solidFill>
              </a:rPr>
              <a:t>Goldmann erkannte, dass sich bei einer durch das Gerät abgeflachten Fläche von 3,06 mm</a:t>
            </a:r>
            <a:r>
              <a:rPr lang="en-US" sz="1200" baseline="30000">
                <a:solidFill>
                  <a:srgbClr val="B2B2B2"/>
                </a:solidFill>
              </a:rPr>
              <a:t>2</a:t>
            </a:r>
            <a:r>
              <a:rPr lang="en-US" sz="1200">
                <a:solidFill>
                  <a:srgbClr val="B2B2B2"/>
                </a:solidFill>
              </a:rPr>
              <a:t> , die Kapillarattraktion und die Hornhautdicke gegenseitig aufheben würden (unter der Annahme, dass die CCT 550 mm beträgt)</a:t>
            </a:r>
            <a:endParaRPr/>
          </a:p>
          <a:p>
            <a:pPr marL="987425" lvl="2" indent="-293688" algn="l" rtl="0">
              <a:lnSpc>
                <a:spcPct val="90000"/>
              </a:lnSpc>
              <a:spcBef>
                <a:spcPts val="240"/>
              </a:spcBef>
              <a:spcAft>
                <a:spcPts val="0"/>
              </a:spcAft>
              <a:buSzPts val="840"/>
              <a:buChar char="●"/>
            </a:pPr>
            <a:r>
              <a:rPr lang="en-US" sz="1200">
                <a:solidFill>
                  <a:srgbClr val="B2B2B2"/>
                </a:solidFill>
              </a:rPr>
              <a:t>Goldmann ging davon aus, dass die CCT bei etwa 520 liegt, mit geringen Schwankungen</a:t>
            </a:r>
            <a:endParaRPr/>
          </a:p>
          <a:p>
            <a:pPr marL="987425" lvl="2" indent="-293688" algn="l" rtl="0">
              <a:lnSpc>
                <a:spcPct val="90000"/>
              </a:lnSpc>
              <a:spcBef>
                <a:spcPts val="240"/>
              </a:spcBef>
              <a:spcAft>
                <a:spcPts val="0"/>
              </a:spcAft>
              <a:buSzPts val="840"/>
              <a:buChar char="●"/>
            </a:pPr>
            <a:r>
              <a:rPr lang="en-US" sz="1200">
                <a:solidFill>
                  <a:srgbClr val="0000FF"/>
                </a:solidFill>
              </a:rPr>
              <a:t>Wenn die Mires-Linien übereinstimmen, beträgt der Durchmesser des applanierten Bereichs 3,06 mm</a:t>
            </a:r>
            <a:endParaRPr baseline="30000">
              <a:solidFill>
                <a:srgbClr val="0000FF"/>
              </a:solidFill>
            </a:endParaRPr>
          </a:p>
        </p:txBody>
      </p:sp>
      <p:cxnSp>
        <p:nvCxnSpPr>
          <p:cNvPr id="957" name="Google Shape;957;p39"/>
          <p:cNvCxnSpPr/>
          <p:nvPr/>
        </p:nvCxnSpPr>
        <p:spPr>
          <a:xfrm rot="10800000" flipH="1">
            <a:off x="762000" y="2057400"/>
            <a:ext cx="228600" cy="304800"/>
          </a:xfrm>
          <a:prstGeom prst="straightConnector1">
            <a:avLst/>
          </a:prstGeom>
          <a:noFill/>
          <a:ln w="9525" cap="flat" cmpd="sng">
            <a:solidFill>
              <a:srgbClr val="B2B2B2"/>
            </a:solidFill>
            <a:prstDash val="solid"/>
            <a:round/>
            <a:headEnd type="none" w="med" len="med"/>
            <a:tailEnd type="triangle" w="med" len="med"/>
          </a:ln>
        </p:spPr>
      </p:cxnSp>
      <p:sp>
        <p:nvSpPr>
          <p:cNvPr id="958" name="Google Shape;958;p39"/>
          <p:cNvSpPr txBox="1"/>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39</a:t>
            </a:fld>
            <a:endParaRPr sz="1000">
              <a:solidFill>
                <a:schemeClr val="dk1"/>
              </a:solidFill>
              <a:latin typeface="Arial"/>
              <a:ea typeface="Arial"/>
              <a:cs typeface="Arial"/>
              <a:sym typeface="Arial"/>
            </a:endParaRPr>
          </a:p>
        </p:txBody>
      </p:sp>
      <p:sp>
        <p:nvSpPr>
          <p:cNvPr id="959" name="Google Shape;959;p39"/>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960" name="Google Shape;960;p39"/>
          <p:cNvSpPr txBox="1"/>
          <p:nvPr/>
        </p:nvSpPr>
        <p:spPr>
          <a:xfrm>
            <a:off x="457200" y="122238"/>
            <a:ext cx="7543800" cy="6397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A</a:t>
            </a:r>
            <a:endParaRPr/>
          </a:p>
        </p:txBody>
      </p:sp>
      <p:sp>
        <p:nvSpPr>
          <p:cNvPr id="961" name="Google Shape;961;p39"/>
          <p:cNvSpPr txBox="1"/>
          <p:nvPr/>
        </p:nvSpPr>
        <p:spPr>
          <a:xfrm>
            <a:off x="114300" y="465138"/>
            <a:ext cx="8877300" cy="50436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chemeClr val="dk1"/>
                </a:solidFill>
              </a:rPr>
              <a:t>Was </a:t>
            </a:r>
            <a:r>
              <a:rPr lang="en-US" sz="1200" i="1" dirty="0" err="1">
                <a:solidFill>
                  <a:schemeClr val="dk1"/>
                </a:solidFill>
              </a:rPr>
              <a:t>geschieht</a:t>
            </a:r>
            <a:r>
              <a:rPr lang="en-US" sz="1200" i="1" dirty="0">
                <a:solidFill>
                  <a:schemeClr val="dk1"/>
                </a:solidFill>
              </a:rPr>
              <a:t> </a:t>
            </a:r>
            <a:r>
              <a:rPr lang="en-US" sz="1200" i="1" dirty="0" err="1">
                <a:solidFill>
                  <a:schemeClr val="dk1"/>
                </a:solidFill>
              </a:rPr>
              <a:t>bei</a:t>
            </a:r>
            <a:r>
              <a:rPr lang="en-US" sz="1200" i="1" dirty="0">
                <a:solidFill>
                  <a:schemeClr val="dk1"/>
                </a:solidFill>
              </a:rPr>
              <a:t> der </a:t>
            </a:r>
            <a:r>
              <a:rPr lang="en-US" sz="1200" i="1" dirty="0" err="1">
                <a:solidFill>
                  <a:schemeClr val="dk1"/>
                </a:solidFill>
              </a:rPr>
              <a:t>Applanationstonometrie</a:t>
            </a:r>
            <a:r>
              <a:rPr lang="en-US" sz="1200" i="1" dirty="0">
                <a:solidFill>
                  <a:schemeClr val="dk1"/>
                </a:solidFill>
              </a:rPr>
              <a:t> und </a:t>
            </a:r>
            <a:r>
              <a:rPr lang="en-US" sz="1200" i="1" dirty="0" err="1">
                <a:solidFill>
                  <a:schemeClr val="dk1"/>
                </a:solidFill>
              </a:rPr>
              <a:t>wie</a:t>
            </a:r>
            <a:r>
              <a:rPr lang="en-US" sz="1200" i="1" dirty="0">
                <a:solidFill>
                  <a:schemeClr val="dk1"/>
                </a:solidFill>
              </a:rPr>
              <a:t> </a:t>
            </a:r>
            <a:r>
              <a:rPr lang="en-US" sz="1200" i="1" dirty="0" err="1">
                <a:solidFill>
                  <a:schemeClr val="dk1"/>
                </a:solidFill>
              </a:rPr>
              <a:t>wird</a:t>
            </a:r>
            <a:r>
              <a:rPr lang="en-US" sz="1200" i="1" dirty="0">
                <a:solidFill>
                  <a:schemeClr val="dk1"/>
                </a:solidFill>
              </a:rPr>
              <a:t> der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gemessen</a:t>
            </a:r>
            <a:r>
              <a:rPr lang="en-US" sz="1200" i="1" dirty="0">
                <a:solidFill>
                  <a:schemeClr val="dk1"/>
                </a:solidFill>
              </a:rPr>
              <a:t>?</a:t>
            </a:r>
            <a:endParaRPr dirty="0">
              <a:solidFill>
                <a:schemeClr val="dk1"/>
              </a:solidFill>
            </a:endParaRPr>
          </a:p>
          <a:p>
            <a:pPr marL="0" marR="0" lvl="0" indent="0" algn="l" rtl="0">
              <a:spcBef>
                <a:spcPts val="0"/>
              </a:spcBef>
              <a:spcAft>
                <a:spcPts val="0"/>
              </a:spcAft>
              <a:buNone/>
            </a:pPr>
            <a:r>
              <a:rPr lang="en-US" sz="1200" dirty="0">
                <a:solidFill>
                  <a:srgbClr val="BFBFBF"/>
                </a:solidFill>
              </a:rPr>
              <a:t>Bei der </a:t>
            </a:r>
            <a:r>
              <a:rPr lang="en-US" sz="1200" dirty="0" err="1">
                <a:solidFill>
                  <a:srgbClr val="BFBFBF"/>
                </a:solidFill>
              </a:rPr>
              <a:t>Applanationstonometrie</a:t>
            </a:r>
            <a:r>
              <a:rPr lang="en-US" sz="1200" dirty="0">
                <a:solidFill>
                  <a:srgbClr val="BFBFBF"/>
                </a:solidFill>
              </a:rPr>
              <a:t> </a:t>
            </a:r>
            <a:r>
              <a:rPr lang="en-US" sz="1200" dirty="0" err="1">
                <a:solidFill>
                  <a:srgbClr val="BFBFBF"/>
                </a:solidFill>
              </a:rPr>
              <a:t>wird</a:t>
            </a:r>
            <a:r>
              <a:rPr lang="en-US" sz="1200" dirty="0">
                <a:solidFill>
                  <a:srgbClr val="BFBFBF"/>
                </a:solidFill>
              </a:rPr>
              <a:t> die </a:t>
            </a:r>
            <a:r>
              <a:rPr lang="en-US" sz="1200" dirty="0" err="1">
                <a:solidFill>
                  <a:srgbClr val="BFBFBF"/>
                </a:solidFill>
              </a:rPr>
              <a:t>Hornhaut</a:t>
            </a:r>
            <a:r>
              <a:rPr lang="en-US" sz="1200" dirty="0">
                <a:solidFill>
                  <a:srgbClr val="BFBFBF"/>
                </a:solidFill>
              </a:rPr>
              <a:t> </a:t>
            </a:r>
            <a:r>
              <a:rPr lang="en-US" sz="1200" dirty="0" err="1">
                <a:solidFill>
                  <a:srgbClr val="BFBFBF"/>
                </a:solidFill>
              </a:rPr>
              <a:t>durch</a:t>
            </a:r>
            <a:r>
              <a:rPr lang="en-US" sz="1200" dirty="0">
                <a:solidFill>
                  <a:srgbClr val="BFBFBF"/>
                </a:solidFill>
              </a:rPr>
              <a:t> die </a:t>
            </a:r>
            <a:r>
              <a:rPr lang="en-US" sz="1200" dirty="0" err="1">
                <a:solidFill>
                  <a:srgbClr val="BFBFBF"/>
                </a:solidFill>
              </a:rPr>
              <a:t>Spitze</a:t>
            </a:r>
            <a:r>
              <a:rPr lang="en-US" sz="1200" dirty="0">
                <a:solidFill>
                  <a:srgbClr val="BFBFBF"/>
                </a:solidFill>
              </a:rPr>
              <a:t> des Tonometers </a:t>
            </a:r>
            <a:r>
              <a:rPr lang="en-US" sz="1200" dirty="0" err="1">
                <a:solidFill>
                  <a:srgbClr val="BFBFBF"/>
                </a:solidFill>
              </a:rPr>
              <a:t>abgeflacht</a:t>
            </a:r>
            <a:r>
              <a:rPr lang="en-US" sz="1200" dirty="0">
                <a:solidFill>
                  <a:srgbClr val="BFBFBF"/>
                </a:solidFill>
              </a:rPr>
              <a:t>. </a:t>
            </a:r>
            <a:r>
              <a:rPr lang="en-US" sz="1200" dirty="0" err="1">
                <a:solidFill>
                  <a:srgbClr val="BFBFBF"/>
                </a:solidFill>
              </a:rPr>
              <a:t>Währenddessen</a:t>
            </a:r>
            <a:r>
              <a:rPr lang="en-US" sz="1200" dirty="0">
                <a:solidFill>
                  <a:srgbClr val="BFBFBF"/>
                </a:solidFill>
              </a:rPr>
              <a:t> </a:t>
            </a:r>
            <a:r>
              <a:rPr lang="en-US" sz="1200" dirty="0" err="1">
                <a:solidFill>
                  <a:srgbClr val="BFBFBF"/>
                </a:solidFill>
              </a:rPr>
              <a:t>gelangt</a:t>
            </a:r>
            <a:r>
              <a:rPr lang="en-US" sz="1200" dirty="0">
                <a:solidFill>
                  <a:srgbClr val="BFBFBF"/>
                </a:solidFill>
              </a:rPr>
              <a:t> der </a:t>
            </a:r>
            <a:r>
              <a:rPr lang="en-US" sz="1200" dirty="0" err="1">
                <a:solidFill>
                  <a:srgbClr val="BFBFBF"/>
                </a:solidFill>
              </a:rPr>
              <a:t>mit</a:t>
            </a:r>
            <a:r>
              <a:rPr lang="en-US" sz="1200" dirty="0">
                <a:solidFill>
                  <a:srgbClr val="BFBFBF"/>
                </a:solidFill>
              </a:rPr>
              <a:t> </a:t>
            </a:r>
            <a:r>
              <a:rPr lang="en-US" sz="1200" dirty="0" err="1">
                <a:solidFill>
                  <a:srgbClr val="BFBFBF"/>
                </a:solidFill>
              </a:rPr>
              <a:t>Fluoreszein</a:t>
            </a:r>
            <a:r>
              <a:rPr lang="en-US" sz="1200" dirty="0">
                <a:solidFill>
                  <a:srgbClr val="BFBFBF"/>
                </a:solidFill>
              </a:rPr>
              <a:t> </a:t>
            </a:r>
            <a:r>
              <a:rPr lang="en-US" sz="1200" dirty="0" err="1">
                <a:solidFill>
                  <a:srgbClr val="BFBFBF"/>
                </a:solidFill>
              </a:rPr>
              <a:t>angefärbte</a:t>
            </a:r>
            <a:r>
              <a:rPr lang="en-US" sz="1200" dirty="0">
                <a:solidFill>
                  <a:srgbClr val="BFBFBF"/>
                </a:solidFill>
              </a:rPr>
              <a:t> </a:t>
            </a:r>
            <a:r>
              <a:rPr lang="en-US" sz="1200" dirty="0" err="1">
                <a:solidFill>
                  <a:srgbClr val="BFBFBF"/>
                </a:solidFill>
              </a:rPr>
              <a:t>Tränenfilm</a:t>
            </a:r>
            <a:r>
              <a:rPr lang="en-US" sz="1200" dirty="0">
                <a:solidFill>
                  <a:srgbClr val="BFBFBF"/>
                </a:solidFill>
              </a:rPr>
              <a:t> in den </a:t>
            </a:r>
            <a:r>
              <a:rPr lang="en-US" sz="1200" dirty="0" err="1">
                <a:solidFill>
                  <a:srgbClr val="BFBFBF"/>
                </a:solidFill>
              </a:rPr>
              <a:t>schmalen</a:t>
            </a:r>
            <a:r>
              <a:rPr lang="en-US" sz="1200" dirty="0">
                <a:solidFill>
                  <a:srgbClr val="BFBFBF"/>
                </a:solidFill>
              </a:rPr>
              <a:t> Spalt </a:t>
            </a:r>
            <a:r>
              <a:rPr lang="en-US" sz="1200" dirty="0" err="1">
                <a:solidFill>
                  <a:srgbClr val="BFBFBF"/>
                </a:solidFill>
              </a:rPr>
              <a:t>zwischen</a:t>
            </a:r>
            <a:r>
              <a:rPr lang="en-US" sz="1200" dirty="0">
                <a:solidFill>
                  <a:srgbClr val="BFBFBF"/>
                </a:solidFill>
              </a:rPr>
              <a:t> </a:t>
            </a:r>
            <a:r>
              <a:rPr lang="en-US" sz="1200" dirty="0" err="1">
                <a:solidFill>
                  <a:srgbClr val="BFBFBF"/>
                </a:solidFill>
              </a:rPr>
              <a:t>Hornhaut</a:t>
            </a:r>
            <a:r>
              <a:rPr lang="en-US" sz="1200" dirty="0">
                <a:solidFill>
                  <a:srgbClr val="BFBFBF"/>
                </a:solidFill>
              </a:rPr>
              <a:t> und </a:t>
            </a:r>
            <a:r>
              <a:rPr lang="en-US" sz="1200" dirty="0" err="1">
                <a:solidFill>
                  <a:srgbClr val="BFBFBF"/>
                </a:solidFill>
              </a:rPr>
              <a:t>Tonometerspitze</a:t>
            </a:r>
            <a:r>
              <a:rPr lang="en-US" sz="1200" dirty="0">
                <a:solidFill>
                  <a:srgbClr val="BFBFBF"/>
                </a:solidFill>
              </a:rPr>
              <a:t> und </a:t>
            </a:r>
            <a:r>
              <a:rPr lang="en-US" sz="1200" dirty="0" err="1">
                <a:solidFill>
                  <a:srgbClr val="BFBFBF"/>
                </a:solidFill>
              </a:rPr>
              <a:t>bildet</a:t>
            </a:r>
            <a:r>
              <a:rPr lang="en-US" sz="1200" dirty="0">
                <a:solidFill>
                  <a:srgbClr val="BFBFBF"/>
                </a:solidFill>
              </a:rPr>
              <a:t> </a:t>
            </a:r>
            <a:r>
              <a:rPr lang="en-US" sz="1200" dirty="0" err="1">
                <a:solidFill>
                  <a:srgbClr val="BFBFBF"/>
                </a:solidFill>
              </a:rPr>
              <a:t>dort</a:t>
            </a:r>
            <a:r>
              <a:rPr lang="en-US" sz="1200" dirty="0">
                <a:solidFill>
                  <a:srgbClr val="BFBFBF"/>
                </a:solidFill>
              </a:rPr>
              <a:t> </a:t>
            </a:r>
            <a:r>
              <a:rPr lang="en-US" sz="1200" dirty="0" err="1">
                <a:solidFill>
                  <a:srgbClr val="BFBFBF"/>
                </a:solidFill>
              </a:rPr>
              <a:t>einen</a:t>
            </a:r>
            <a:r>
              <a:rPr lang="en-US" sz="1200" dirty="0">
                <a:solidFill>
                  <a:srgbClr val="BFBFBF"/>
                </a:solidFill>
              </a:rPr>
              <a:t> </a:t>
            </a:r>
            <a:r>
              <a:rPr lang="en-US" sz="1200" dirty="0" err="1">
                <a:solidFill>
                  <a:srgbClr val="BFBFBF"/>
                </a:solidFill>
              </a:rPr>
              <a:t>ringförmigen</a:t>
            </a:r>
            <a:r>
              <a:rPr lang="en-US" sz="1200" dirty="0">
                <a:solidFill>
                  <a:srgbClr val="BFBFBF"/>
                </a:solidFill>
              </a:rPr>
              <a:t> </a:t>
            </a:r>
            <a:r>
              <a:rPr lang="en-US" sz="1200" dirty="0" err="1">
                <a:solidFill>
                  <a:srgbClr val="BFBFBF"/>
                </a:solidFill>
              </a:rPr>
              <a:t>Meniskus</a:t>
            </a:r>
            <a:r>
              <a:rPr lang="en-US" sz="1200" dirty="0">
                <a:solidFill>
                  <a:srgbClr val="BFBFBF"/>
                </a:solidFill>
              </a:rPr>
              <a:t> („</a:t>
            </a:r>
            <a:r>
              <a:rPr lang="en-US" sz="1200" dirty="0" err="1">
                <a:solidFill>
                  <a:srgbClr val="BFBFBF"/>
                </a:solidFill>
              </a:rPr>
              <a:t>Meniskusring</a:t>
            </a:r>
            <a:r>
              <a:rPr lang="en-US" sz="1200" dirty="0">
                <a:solidFill>
                  <a:srgbClr val="BFBFBF"/>
                </a:solidFill>
              </a:rPr>
              <a:t>“). Die </a:t>
            </a:r>
            <a:r>
              <a:rPr lang="en-US" sz="1200" dirty="0" err="1">
                <a:solidFill>
                  <a:srgbClr val="BFBFBF"/>
                </a:solidFill>
              </a:rPr>
              <a:t>Größe</a:t>
            </a:r>
            <a:r>
              <a:rPr lang="en-US" sz="1200" dirty="0">
                <a:solidFill>
                  <a:srgbClr val="BFBFBF"/>
                </a:solidFill>
              </a:rPr>
              <a:t> dieses </a:t>
            </a:r>
            <a:r>
              <a:rPr lang="en-US" sz="1200" dirty="0" err="1">
                <a:solidFill>
                  <a:srgbClr val="BFBFBF"/>
                </a:solidFill>
              </a:rPr>
              <a:t>Meniskusrings</a:t>
            </a:r>
            <a:r>
              <a:rPr lang="en-US" sz="1200" dirty="0">
                <a:solidFill>
                  <a:srgbClr val="BFBFBF"/>
                </a:solidFill>
              </a:rPr>
              <a:t> </a:t>
            </a:r>
            <a:r>
              <a:rPr lang="en-US" sz="1200" dirty="0" err="1">
                <a:solidFill>
                  <a:srgbClr val="BFBFBF"/>
                </a:solidFill>
              </a:rPr>
              <a:t>hängt</a:t>
            </a:r>
            <a:r>
              <a:rPr lang="en-US" sz="1200" dirty="0">
                <a:solidFill>
                  <a:srgbClr val="BFBFBF"/>
                </a:solidFill>
              </a:rPr>
              <a:t> </a:t>
            </a:r>
            <a:r>
              <a:rPr lang="en-US" sz="1200" dirty="0" err="1">
                <a:solidFill>
                  <a:srgbClr val="BFBFBF"/>
                </a:solidFill>
              </a:rPr>
              <a:t>davon</a:t>
            </a:r>
            <a:r>
              <a:rPr lang="en-US" sz="1200" dirty="0">
                <a:solidFill>
                  <a:srgbClr val="BFBFBF"/>
                </a:solidFill>
              </a:rPr>
              <a:t> ab, </a:t>
            </a:r>
            <a:r>
              <a:rPr lang="en-US" sz="1200" dirty="0" err="1">
                <a:solidFill>
                  <a:srgbClr val="BFBFBF"/>
                </a:solidFill>
              </a:rPr>
              <a:t>wie</a:t>
            </a:r>
            <a:r>
              <a:rPr lang="en-US" sz="1200" dirty="0">
                <a:solidFill>
                  <a:srgbClr val="BFBFBF"/>
                </a:solidFill>
              </a:rPr>
              <a:t> stark die </a:t>
            </a:r>
            <a:r>
              <a:rPr lang="en-US" sz="1200" dirty="0" err="1">
                <a:solidFill>
                  <a:srgbClr val="BFBFBF"/>
                </a:solidFill>
              </a:rPr>
              <a:t>Hornhaut</a:t>
            </a:r>
            <a:r>
              <a:rPr lang="en-US" sz="1200" dirty="0">
                <a:solidFill>
                  <a:srgbClr val="BFBFBF"/>
                </a:solidFill>
              </a:rPr>
              <a:t> </a:t>
            </a:r>
            <a:r>
              <a:rPr lang="en-US" sz="1200" dirty="0" err="1">
                <a:solidFill>
                  <a:srgbClr val="BFBFBF"/>
                </a:solidFill>
              </a:rPr>
              <a:t>durch</a:t>
            </a:r>
            <a:r>
              <a:rPr lang="en-US" sz="1200" dirty="0">
                <a:solidFill>
                  <a:srgbClr val="BFBFBF"/>
                </a:solidFill>
              </a:rPr>
              <a:t> die </a:t>
            </a:r>
            <a:r>
              <a:rPr lang="en-US" sz="1200" dirty="0" err="1">
                <a:solidFill>
                  <a:srgbClr val="BFBFBF"/>
                </a:solidFill>
              </a:rPr>
              <a:t>Tonometerspitze</a:t>
            </a:r>
            <a:r>
              <a:rPr lang="en-US" sz="1200" dirty="0">
                <a:solidFill>
                  <a:srgbClr val="BFBFBF"/>
                </a:solidFill>
              </a:rPr>
              <a:t> </a:t>
            </a:r>
            <a:r>
              <a:rPr lang="en-US" sz="1200" dirty="0" err="1">
                <a:solidFill>
                  <a:srgbClr val="BFBFBF"/>
                </a:solidFill>
              </a:rPr>
              <a:t>abgeflacht</a:t>
            </a:r>
            <a:r>
              <a:rPr lang="en-US" sz="1200" dirty="0">
                <a:solidFill>
                  <a:srgbClr val="BFBFBF"/>
                </a:solidFill>
              </a:rPr>
              <a:t> </a:t>
            </a:r>
            <a:r>
              <a:rPr lang="en-US" sz="1200" dirty="0" err="1">
                <a:solidFill>
                  <a:srgbClr val="BFBFBF"/>
                </a:solidFill>
              </a:rPr>
              <a:t>wird</a:t>
            </a:r>
            <a:r>
              <a:rPr lang="en-US" sz="1200" dirty="0">
                <a:solidFill>
                  <a:srgbClr val="BFBFBF"/>
                </a:solidFill>
              </a:rPr>
              <a:t>. </a:t>
            </a:r>
            <a:r>
              <a:rPr lang="en-US" sz="1200" dirty="0" err="1">
                <a:solidFill>
                  <a:srgbClr val="BFBFBF"/>
                </a:solidFill>
              </a:rPr>
              <a:t>Wird</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dirty="0" err="1">
                <a:solidFill>
                  <a:srgbClr val="BFBFBF"/>
                </a:solidFill>
              </a:rPr>
              <a:t>große</a:t>
            </a:r>
            <a:r>
              <a:rPr lang="en-US" sz="1200" dirty="0">
                <a:solidFill>
                  <a:srgbClr val="BFBFBF"/>
                </a:solidFill>
              </a:rPr>
              <a:t> </a:t>
            </a:r>
            <a:r>
              <a:rPr lang="en-US" sz="1200" dirty="0" err="1">
                <a:solidFill>
                  <a:srgbClr val="BFBFBF"/>
                </a:solidFill>
              </a:rPr>
              <a:t>Fläche</a:t>
            </a:r>
            <a:r>
              <a:rPr lang="en-US" sz="1200" dirty="0">
                <a:solidFill>
                  <a:srgbClr val="BFBFBF"/>
                </a:solidFill>
              </a:rPr>
              <a:t> </a:t>
            </a:r>
            <a:r>
              <a:rPr lang="en-US" sz="1200" dirty="0" err="1">
                <a:solidFill>
                  <a:srgbClr val="BFBFBF"/>
                </a:solidFill>
              </a:rPr>
              <a:t>applaniert</a:t>
            </a:r>
            <a:r>
              <a:rPr lang="en-US" sz="1200" dirty="0">
                <a:solidFill>
                  <a:srgbClr val="BFBFBF"/>
                </a:solidFill>
              </a:rPr>
              <a:t>, </a:t>
            </a:r>
            <a:r>
              <a:rPr lang="en-US" sz="1200" dirty="0" err="1">
                <a:solidFill>
                  <a:srgbClr val="BFBFBF"/>
                </a:solidFill>
              </a:rPr>
              <a:t>ist</a:t>
            </a:r>
            <a:r>
              <a:rPr lang="en-US" sz="1200" dirty="0">
                <a:solidFill>
                  <a:srgbClr val="BFBFBF"/>
                </a:solidFill>
              </a:rPr>
              <a:t> der Ring </a:t>
            </a:r>
            <a:r>
              <a:rPr lang="en-US" sz="1200" dirty="0" err="1">
                <a:solidFill>
                  <a:srgbClr val="BFBFBF"/>
                </a:solidFill>
              </a:rPr>
              <a:t>groß</a:t>
            </a:r>
            <a:r>
              <a:rPr lang="en-US" sz="1200" dirty="0">
                <a:solidFill>
                  <a:srgbClr val="BFBFBF"/>
                </a:solidFill>
              </a:rPr>
              <a:t>; </a:t>
            </a:r>
            <a:r>
              <a:rPr lang="en-US" sz="1200" dirty="0" err="1">
                <a:solidFill>
                  <a:srgbClr val="BFBFBF"/>
                </a:solidFill>
              </a:rPr>
              <a:t>wird</a:t>
            </a:r>
            <a:r>
              <a:rPr lang="en-US" sz="1200" dirty="0">
                <a:solidFill>
                  <a:srgbClr val="BFBFBF"/>
                </a:solidFill>
              </a:rPr>
              <a:t> </a:t>
            </a:r>
            <a:r>
              <a:rPr lang="en-US" sz="1200" dirty="0" err="1">
                <a:solidFill>
                  <a:srgbClr val="BFBFBF"/>
                </a:solidFill>
              </a:rPr>
              <a:t>nur</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dirty="0" err="1">
                <a:solidFill>
                  <a:srgbClr val="BFBFBF"/>
                </a:solidFill>
              </a:rPr>
              <a:t>kleine</a:t>
            </a:r>
            <a:r>
              <a:rPr lang="en-US" sz="1200" dirty="0">
                <a:solidFill>
                  <a:srgbClr val="BFBFBF"/>
                </a:solidFill>
              </a:rPr>
              <a:t> </a:t>
            </a:r>
            <a:r>
              <a:rPr lang="en-US" sz="1200" dirty="0" err="1">
                <a:solidFill>
                  <a:srgbClr val="BFBFBF"/>
                </a:solidFill>
              </a:rPr>
              <a:t>Fläche</a:t>
            </a:r>
            <a:r>
              <a:rPr lang="en-US" sz="1200" dirty="0">
                <a:solidFill>
                  <a:srgbClr val="BFBFBF"/>
                </a:solidFill>
              </a:rPr>
              <a:t> </a:t>
            </a:r>
            <a:r>
              <a:rPr lang="en-US" sz="1200" dirty="0" err="1">
                <a:solidFill>
                  <a:srgbClr val="BFBFBF"/>
                </a:solidFill>
              </a:rPr>
              <a:t>applaniert</a:t>
            </a:r>
            <a:r>
              <a:rPr lang="en-US" sz="1200" dirty="0">
                <a:solidFill>
                  <a:srgbClr val="BFBFBF"/>
                </a:solidFill>
              </a:rPr>
              <a:t>, </a:t>
            </a:r>
            <a:r>
              <a:rPr lang="en-US" sz="1200" dirty="0" err="1">
                <a:solidFill>
                  <a:srgbClr val="BFBFBF"/>
                </a:solidFill>
              </a:rPr>
              <a:t>ist</a:t>
            </a:r>
            <a:r>
              <a:rPr lang="en-US" sz="1200" dirty="0">
                <a:solidFill>
                  <a:srgbClr val="BFBFBF"/>
                </a:solidFill>
              </a:rPr>
              <a:t> er </a:t>
            </a:r>
            <a:r>
              <a:rPr lang="en-US" sz="1200" dirty="0" err="1">
                <a:solidFill>
                  <a:srgbClr val="BFBFBF"/>
                </a:solidFill>
              </a:rPr>
              <a:t>entsprechend</a:t>
            </a:r>
            <a:r>
              <a:rPr lang="en-US" sz="1200" dirty="0">
                <a:solidFill>
                  <a:srgbClr val="BFBFBF"/>
                </a:solidFill>
              </a:rPr>
              <a:t> </a:t>
            </a:r>
            <a:r>
              <a:rPr lang="en-US" sz="1200" dirty="0" err="1">
                <a:solidFill>
                  <a:srgbClr val="BFBFBF"/>
                </a:solidFill>
              </a:rPr>
              <a:t>klein</a:t>
            </a:r>
            <a:r>
              <a:rPr lang="en-US" sz="1200" dirty="0">
                <a:solidFill>
                  <a:srgbClr val="BFBFBF"/>
                </a:solidFill>
              </a:rPr>
              <a:t>. Um den </a:t>
            </a:r>
            <a:r>
              <a:rPr lang="en-US" sz="1200" dirty="0" err="1">
                <a:solidFill>
                  <a:srgbClr val="BFBFBF"/>
                </a:solidFill>
              </a:rPr>
              <a:t>Augeninnendruck</a:t>
            </a:r>
            <a:r>
              <a:rPr lang="en-US" sz="1200" dirty="0">
                <a:solidFill>
                  <a:srgbClr val="BFBFBF"/>
                </a:solidFill>
              </a:rPr>
              <a:t> (IOD) </a:t>
            </a:r>
            <a:r>
              <a:rPr lang="en-US" sz="1200" dirty="0" err="1">
                <a:solidFill>
                  <a:srgbClr val="BFBFBF"/>
                </a:solidFill>
              </a:rPr>
              <a:t>zu</a:t>
            </a:r>
            <a:r>
              <a:rPr lang="en-US" sz="1200" dirty="0">
                <a:solidFill>
                  <a:srgbClr val="BFBFBF"/>
                </a:solidFill>
              </a:rPr>
              <a:t> </a:t>
            </a:r>
            <a:r>
              <a:rPr lang="en-US" sz="1200" dirty="0" err="1">
                <a:solidFill>
                  <a:srgbClr val="BFBFBF"/>
                </a:solidFill>
              </a:rPr>
              <a:t>messen</a:t>
            </a:r>
            <a:r>
              <a:rPr lang="en-US" sz="1200" dirty="0">
                <a:solidFill>
                  <a:srgbClr val="BFBFBF"/>
                </a:solidFill>
              </a:rPr>
              <a:t>, muss der </a:t>
            </a:r>
            <a:r>
              <a:rPr lang="en-US" sz="1200" dirty="0" err="1">
                <a:solidFill>
                  <a:srgbClr val="BFBFBF"/>
                </a:solidFill>
              </a:rPr>
              <a:t>vom</a:t>
            </a:r>
            <a:r>
              <a:rPr lang="en-US" sz="1200" dirty="0">
                <a:solidFill>
                  <a:srgbClr val="BFBFBF"/>
                </a:solidFill>
              </a:rPr>
              <a:t> </a:t>
            </a:r>
            <a:r>
              <a:rPr lang="en-US" sz="1200" dirty="0" err="1">
                <a:solidFill>
                  <a:srgbClr val="BFBFBF"/>
                </a:solidFill>
              </a:rPr>
              <a:t>Gerät</a:t>
            </a:r>
            <a:r>
              <a:rPr lang="en-US" sz="1200" dirty="0">
                <a:solidFill>
                  <a:srgbClr val="BFBFBF"/>
                </a:solidFill>
              </a:rPr>
              <a:t> </a:t>
            </a:r>
            <a:r>
              <a:rPr lang="en-US" sz="1200" dirty="0" err="1">
                <a:solidFill>
                  <a:srgbClr val="BFBFBF"/>
                </a:solidFill>
              </a:rPr>
              <a:t>ausgeübte</a:t>
            </a:r>
            <a:r>
              <a:rPr lang="en-US" sz="1200" dirty="0">
                <a:solidFill>
                  <a:srgbClr val="BFBFBF"/>
                </a:solidFill>
              </a:rPr>
              <a:t> Druck (d. h. </a:t>
            </a:r>
            <a:r>
              <a:rPr lang="en-US" sz="1200" dirty="0" err="1">
                <a:solidFill>
                  <a:srgbClr val="BFBFBF"/>
                </a:solidFill>
              </a:rPr>
              <a:t>durch</a:t>
            </a:r>
            <a:r>
              <a:rPr lang="en-US" sz="1200" dirty="0">
                <a:solidFill>
                  <a:srgbClr val="BFBFBF"/>
                </a:solidFill>
              </a:rPr>
              <a:t> </a:t>
            </a:r>
            <a:r>
              <a:rPr lang="en-US" sz="1200" dirty="0" err="1">
                <a:solidFill>
                  <a:srgbClr val="BFBFBF"/>
                </a:solidFill>
              </a:rPr>
              <a:t>Drehen</a:t>
            </a:r>
            <a:r>
              <a:rPr lang="en-US" sz="1200" dirty="0">
                <a:solidFill>
                  <a:srgbClr val="BFBFBF"/>
                </a:solidFill>
              </a:rPr>
              <a:t> des </a:t>
            </a:r>
            <a:r>
              <a:rPr lang="en-US" sz="1200" dirty="0" err="1">
                <a:solidFill>
                  <a:srgbClr val="BFBFBF"/>
                </a:solidFill>
              </a:rPr>
              <a:t>Einstellknopfes</a:t>
            </a:r>
            <a:r>
              <a:rPr lang="en-US" sz="1200" dirty="0">
                <a:solidFill>
                  <a:srgbClr val="BFBFBF"/>
                </a:solidFill>
              </a:rPr>
              <a:t>) so </a:t>
            </a:r>
            <a:r>
              <a:rPr lang="en-US" sz="1200" dirty="0" err="1">
                <a:solidFill>
                  <a:srgbClr val="BFBFBF"/>
                </a:solidFill>
              </a:rPr>
              <a:t>lange</a:t>
            </a:r>
            <a:r>
              <a:rPr lang="en-US" sz="1200" dirty="0">
                <a:solidFill>
                  <a:srgbClr val="BFBFBF"/>
                </a:solidFill>
              </a:rPr>
              <a:t> </a:t>
            </a:r>
            <a:r>
              <a:rPr lang="en-US" sz="1200" dirty="0" err="1">
                <a:solidFill>
                  <a:srgbClr val="BFBFBF"/>
                </a:solidFill>
              </a:rPr>
              <a:t>angepasst</a:t>
            </a:r>
            <a:r>
              <a:rPr lang="en-US" sz="1200" dirty="0">
                <a:solidFill>
                  <a:srgbClr val="BFBFBF"/>
                </a:solidFill>
              </a:rPr>
              <a:t> </a:t>
            </a:r>
            <a:r>
              <a:rPr lang="en-US" sz="1200" dirty="0" err="1">
                <a:solidFill>
                  <a:srgbClr val="BFBFBF"/>
                </a:solidFill>
              </a:rPr>
              <a:t>werden</a:t>
            </a:r>
            <a:r>
              <a:rPr lang="en-US" sz="1200" dirty="0">
                <a:solidFill>
                  <a:srgbClr val="BFBFBF"/>
                </a:solidFill>
              </a:rPr>
              <a:t>, bis der </a:t>
            </a:r>
            <a:r>
              <a:rPr lang="en-US" sz="1200" dirty="0" err="1">
                <a:solidFill>
                  <a:srgbClr val="BFBFBF"/>
                </a:solidFill>
              </a:rPr>
              <a:t>Durchmesser</a:t>
            </a:r>
            <a:r>
              <a:rPr lang="en-US" sz="1200" dirty="0">
                <a:solidFill>
                  <a:srgbClr val="BFBFBF"/>
                </a:solidFill>
              </a:rPr>
              <a:t> des </a:t>
            </a:r>
            <a:r>
              <a:rPr lang="en-US" sz="1200" dirty="0" err="1">
                <a:solidFill>
                  <a:srgbClr val="BFBFBF"/>
                </a:solidFill>
              </a:rPr>
              <a:t>Fluoreszeinrings</a:t>
            </a:r>
            <a:r>
              <a:rPr lang="en-US" sz="1200" dirty="0">
                <a:solidFill>
                  <a:srgbClr val="BFBFBF"/>
                </a:solidFill>
              </a:rPr>
              <a:t> </a:t>
            </a:r>
            <a:r>
              <a:rPr lang="en-US" sz="1200" dirty="0" err="1">
                <a:solidFill>
                  <a:srgbClr val="BFBFBF"/>
                </a:solidFill>
              </a:rPr>
              <a:t>genau</a:t>
            </a:r>
            <a:r>
              <a:rPr lang="en-US" sz="1200" dirty="0">
                <a:solidFill>
                  <a:srgbClr val="BFBFBF"/>
                </a:solidFill>
              </a:rPr>
              <a:t> 3,06 mm </a:t>
            </a:r>
            <a:r>
              <a:rPr lang="en-US" sz="1200" dirty="0" err="1">
                <a:solidFill>
                  <a:srgbClr val="BFBFBF"/>
                </a:solidFill>
              </a:rPr>
              <a:t>beträgt</a:t>
            </a:r>
            <a:r>
              <a:rPr lang="en-US" sz="1200" dirty="0">
                <a:solidFill>
                  <a:srgbClr val="BFBFBF"/>
                </a:solidFill>
              </a:rPr>
              <a:t>. </a:t>
            </a:r>
            <a:r>
              <a:rPr lang="en-US" sz="1200" dirty="0" err="1">
                <a:solidFill>
                  <a:srgbClr val="BFBFBF"/>
                </a:solidFill>
              </a:rPr>
              <a:t>Ist</a:t>
            </a:r>
            <a:r>
              <a:rPr lang="en-US" sz="1200" dirty="0">
                <a:solidFill>
                  <a:srgbClr val="BFBFBF"/>
                </a:solidFill>
              </a:rPr>
              <a:t> dies </a:t>
            </a:r>
            <a:r>
              <a:rPr lang="en-US" sz="1200" dirty="0" err="1">
                <a:solidFill>
                  <a:srgbClr val="BFBFBF"/>
                </a:solidFill>
              </a:rPr>
              <a:t>erreicht</a:t>
            </a:r>
            <a:r>
              <a:rPr lang="en-US" sz="1200" dirty="0">
                <a:solidFill>
                  <a:srgbClr val="BFBFBF"/>
                </a:solidFill>
              </a:rPr>
              <a:t>, </a:t>
            </a:r>
            <a:r>
              <a:rPr lang="en-US" sz="1200" dirty="0" err="1">
                <a:solidFill>
                  <a:srgbClr val="BFBFBF"/>
                </a:solidFill>
              </a:rPr>
              <a:t>entspricht</a:t>
            </a:r>
            <a:r>
              <a:rPr lang="en-US" sz="1200" dirty="0">
                <a:solidFill>
                  <a:srgbClr val="BFBFBF"/>
                </a:solidFill>
              </a:rPr>
              <a:t> die </a:t>
            </a:r>
            <a:r>
              <a:rPr lang="en-US" sz="1200" dirty="0" err="1">
                <a:solidFill>
                  <a:srgbClr val="BFBFBF"/>
                </a:solidFill>
              </a:rPr>
              <a:t>vom</a:t>
            </a:r>
            <a:r>
              <a:rPr lang="en-US" sz="1200" dirty="0">
                <a:solidFill>
                  <a:srgbClr val="BFBFBF"/>
                </a:solidFill>
              </a:rPr>
              <a:t> </a:t>
            </a:r>
            <a:r>
              <a:rPr lang="en-US" sz="1200" dirty="0" err="1">
                <a:solidFill>
                  <a:srgbClr val="BFBFBF"/>
                </a:solidFill>
              </a:rPr>
              <a:t>Applanationstonometer</a:t>
            </a:r>
            <a:r>
              <a:rPr lang="en-US" sz="1200" dirty="0">
                <a:solidFill>
                  <a:srgbClr val="BFBFBF"/>
                </a:solidFill>
              </a:rPr>
              <a:t> </a:t>
            </a:r>
            <a:r>
              <a:rPr lang="en-US" sz="1200" dirty="0" err="1">
                <a:solidFill>
                  <a:srgbClr val="BFBFBF"/>
                </a:solidFill>
              </a:rPr>
              <a:t>ausgeübte</a:t>
            </a:r>
            <a:r>
              <a:rPr lang="en-US" sz="1200" dirty="0">
                <a:solidFill>
                  <a:srgbClr val="BFBFBF"/>
                </a:solidFill>
              </a:rPr>
              <a:t> Kraft </a:t>
            </a:r>
            <a:r>
              <a:rPr lang="en-US" sz="1200" dirty="0" err="1">
                <a:solidFill>
                  <a:srgbClr val="BFBFBF"/>
                </a:solidFill>
              </a:rPr>
              <a:t>genau</a:t>
            </a:r>
            <a:r>
              <a:rPr lang="en-US" sz="1200" dirty="0">
                <a:solidFill>
                  <a:srgbClr val="BFBFBF"/>
                </a:solidFill>
              </a:rPr>
              <a:t> der Kraft, die der </a:t>
            </a:r>
            <a:r>
              <a:rPr lang="en-US" sz="1200" dirty="0" err="1">
                <a:solidFill>
                  <a:srgbClr val="BFBFBF"/>
                </a:solidFill>
              </a:rPr>
              <a:t>Augeninnendruck</a:t>
            </a:r>
            <a:r>
              <a:rPr lang="en-US" sz="1200" dirty="0">
                <a:solidFill>
                  <a:srgbClr val="BFBFBF"/>
                </a:solidFill>
              </a:rPr>
              <a:t> von </a:t>
            </a:r>
            <a:r>
              <a:rPr lang="en-US" sz="1200" dirty="0" err="1">
                <a:solidFill>
                  <a:srgbClr val="BFBFBF"/>
                </a:solidFill>
              </a:rPr>
              <a:t>innen</a:t>
            </a:r>
            <a:r>
              <a:rPr lang="en-US" sz="1200" dirty="0">
                <a:solidFill>
                  <a:srgbClr val="BFBFBF"/>
                </a:solidFill>
              </a:rPr>
              <a:t> auf die </a:t>
            </a:r>
            <a:r>
              <a:rPr lang="en-US" sz="1200" dirty="0" err="1">
                <a:solidFill>
                  <a:srgbClr val="BFBFBF"/>
                </a:solidFill>
              </a:rPr>
              <a:t>Hornhaut</a:t>
            </a:r>
            <a:r>
              <a:rPr lang="en-US" sz="1200" dirty="0">
                <a:solidFill>
                  <a:srgbClr val="BFBFBF"/>
                </a:solidFill>
              </a:rPr>
              <a:t> </a:t>
            </a:r>
            <a:r>
              <a:rPr lang="en-US" sz="1200" dirty="0" err="1">
                <a:solidFill>
                  <a:srgbClr val="BFBFBF"/>
                </a:solidFill>
              </a:rPr>
              <a:t>ausübt</a:t>
            </a:r>
            <a:r>
              <a:rPr lang="en-US" sz="1200" dirty="0">
                <a:solidFill>
                  <a:srgbClr val="BFBFBF"/>
                </a:solidFill>
              </a:rPr>
              <a:t> – also dem IOD. </a:t>
            </a:r>
            <a:r>
              <a:rPr lang="en-US" sz="1200" dirty="0" err="1">
                <a:solidFill>
                  <a:srgbClr val="0000FF"/>
                </a:solidFill>
              </a:rPr>
              <a:t>Ist</a:t>
            </a:r>
            <a:r>
              <a:rPr lang="en-US" sz="1200" dirty="0">
                <a:solidFill>
                  <a:srgbClr val="0000FF"/>
                </a:solidFill>
              </a:rPr>
              <a:t> die </a:t>
            </a:r>
            <a:r>
              <a:rPr lang="en-US" sz="1200" dirty="0" err="1">
                <a:solidFill>
                  <a:srgbClr val="0000FF"/>
                </a:solidFill>
              </a:rPr>
              <a:t>vom</a:t>
            </a:r>
            <a:r>
              <a:rPr lang="en-US" sz="1200" dirty="0">
                <a:solidFill>
                  <a:srgbClr val="0000FF"/>
                </a:solidFill>
              </a:rPr>
              <a:t> </a:t>
            </a:r>
            <a:r>
              <a:rPr lang="en-US" sz="1200" dirty="0" err="1">
                <a:solidFill>
                  <a:srgbClr val="0000FF"/>
                </a:solidFill>
              </a:rPr>
              <a:t>Applanationstonometer</a:t>
            </a:r>
            <a:r>
              <a:rPr lang="en-US" sz="1200" dirty="0">
                <a:solidFill>
                  <a:srgbClr val="0000FF"/>
                </a:solidFill>
              </a:rPr>
              <a:t> </a:t>
            </a:r>
            <a:r>
              <a:rPr lang="en-US" sz="1200" dirty="0" err="1">
                <a:solidFill>
                  <a:srgbClr val="0000FF"/>
                </a:solidFill>
              </a:rPr>
              <a:t>ausgeübte</a:t>
            </a:r>
            <a:r>
              <a:rPr lang="en-US" sz="1200" dirty="0">
                <a:solidFill>
                  <a:srgbClr val="0000FF"/>
                </a:solidFill>
              </a:rPr>
              <a:t> Kraft </a:t>
            </a:r>
            <a:r>
              <a:rPr lang="en-US" sz="1200" dirty="0" err="1">
                <a:solidFill>
                  <a:srgbClr val="0000FF"/>
                </a:solidFill>
              </a:rPr>
              <a:t>größer</a:t>
            </a:r>
            <a:r>
              <a:rPr lang="en-US" sz="1200" dirty="0">
                <a:solidFill>
                  <a:srgbClr val="0000FF"/>
                </a:solidFill>
              </a:rPr>
              <a:t> </a:t>
            </a:r>
            <a:r>
              <a:rPr lang="en-US" sz="1200" dirty="0" err="1">
                <a:solidFill>
                  <a:srgbClr val="0000FF"/>
                </a:solidFill>
              </a:rPr>
              <a:t>als</a:t>
            </a:r>
            <a:r>
              <a:rPr lang="en-US" sz="1200" dirty="0">
                <a:solidFill>
                  <a:srgbClr val="0000FF"/>
                </a:solidFill>
              </a:rPr>
              <a:t> der </a:t>
            </a:r>
            <a:r>
              <a:rPr lang="en-US" sz="1200" dirty="0" err="1">
                <a:solidFill>
                  <a:srgbClr val="0000FF"/>
                </a:solidFill>
              </a:rPr>
              <a:t>Augeninnendruck</a:t>
            </a:r>
            <a:r>
              <a:rPr lang="en-US" sz="1200" dirty="0">
                <a:solidFill>
                  <a:srgbClr val="0000FF"/>
                </a:solidFill>
              </a:rPr>
              <a:t>, </a:t>
            </a:r>
            <a:r>
              <a:rPr lang="en-US" sz="1200" dirty="0" err="1">
                <a:solidFill>
                  <a:srgbClr val="0000FF"/>
                </a:solidFill>
              </a:rPr>
              <a:t>wird</a:t>
            </a:r>
            <a:r>
              <a:rPr lang="en-US" sz="1200" dirty="0">
                <a:solidFill>
                  <a:srgbClr val="0000FF"/>
                </a:solidFill>
              </a:rPr>
              <a:t> die </a:t>
            </a:r>
            <a:r>
              <a:rPr lang="en-US" sz="1200" dirty="0" err="1">
                <a:solidFill>
                  <a:srgbClr val="0000FF"/>
                </a:solidFill>
              </a:rPr>
              <a:t>Hornhaut</a:t>
            </a:r>
            <a:r>
              <a:rPr lang="en-US" sz="1200" dirty="0">
                <a:solidFill>
                  <a:srgbClr val="0000FF"/>
                </a:solidFill>
              </a:rPr>
              <a:t> </a:t>
            </a:r>
            <a:r>
              <a:rPr lang="en-US" sz="1200" dirty="0" err="1">
                <a:solidFill>
                  <a:srgbClr val="0000FF"/>
                </a:solidFill>
              </a:rPr>
              <a:t>über</a:t>
            </a:r>
            <a:r>
              <a:rPr lang="en-US" sz="1200" dirty="0">
                <a:solidFill>
                  <a:srgbClr val="0000FF"/>
                </a:solidFill>
              </a:rPr>
              <a:t> das </a:t>
            </a:r>
            <a:r>
              <a:rPr lang="en-US" sz="1200" dirty="0" err="1">
                <a:solidFill>
                  <a:srgbClr val="0000FF"/>
                </a:solidFill>
              </a:rPr>
              <a:t>Sollmaß</a:t>
            </a:r>
            <a:r>
              <a:rPr lang="en-US" sz="1200" dirty="0">
                <a:solidFill>
                  <a:srgbClr val="0000FF"/>
                </a:solidFill>
              </a:rPr>
              <a:t> </a:t>
            </a:r>
            <a:r>
              <a:rPr lang="en-US" sz="1200" dirty="0" err="1">
                <a:solidFill>
                  <a:srgbClr val="0000FF"/>
                </a:solidFill>
              </a:rPr>
              <a:t>hinaus</a:t>
            </a:r>
            <a:r>
              <a:rPr lang="en-US" sz="1200" dirty="0">
                <a:solidFill>
                  <a:srgbClr val="0000FF"/>
                </a:solidFill>
              </a:rPr>
              <a:t> </a:t>
            </a:r>
            <a:r>
              <a:rPr lang="en-US" sz="1200" dirty="0" err="1">
                <a:solidFill>
                  <a:srgbClr val="0000FF"/>
                </a:solidFill>
              </a:rPr>
              <a:t>abgeflacht</a:t>
            </a:r>
            <a:r>
              <a:rPr lang="en-US" sz="1200" dirty="0">
                <a:solidFill>
                  <a:srgbClr val="0000FF"/>
                </a:solidFill>
              </a:rPr>
              <a:t>. </a:t>
            </a:r>
            <a:r>
              <a:rPr lang="en-US" sz="1200" dirty="0" err="1">
                <a:solidFill>
                  <a:srgbClr val="0000FF"/>
                </a:solidFill>
              </a:rPr>
              <a:t>Dadurch</a:t>
            </a:r>
            <a:r>
              <a:rPr lang="en-US" sz="1200" dirty="0">
                <a:solidFill>
                  <a:srgbClr val="0000FF"/>
                </a:solidFill>
              </a:rPr>
              <a:t> </a:t>
            </a:r>
            <a:r>
              <a:rPr lang="en-US" sz="1200" dirty="0" err="1">
                <a:solidFill>
                  <a:srgbClr val="0000FF"/>
                </a:solidFill>
              </a:rPr>
              <a:t>beträgt</a:t>
            </a:r>
            <a:r>
              <a:rPr lang="en-US" sz="1200" dirty="0">
                <a:solidFill>
                  <a:srgbClr val="0000FF"/>
                </a:solidFill>
              </a:rPr>
              <a:t> der </a:t>
            </a:r>
            <a:r>
              <a:rPr lang="en-US" sz="1200" dirty="0" err="1">
                <a:solidFill>
                  <a:srgbClr val="0000FF"/>
                </a:solidFill>
              </a:rPr>
              <a:t>Durchmesser</a:t>
            </a:r>
            <a:r>
              <a:rPr lang="en-US" sz="1200" dirty="0">
                <a:solidFill>
                  <a:srgbClr val="0000FF"/>
                </a:solidFill>
              </a:rPr>
              <a:t> der </a:t>
            </a:r>
            <a:r>
              <a:rPr lang="en-US" sz="1200" dirty="0" err="1">
                <a:solidFill>
                  <a:srgbClr val="0000FF"/>
                </a:solidFill>
              </a:rPr>
              <a:t>applanierten</a:t>
            </a:r>
            <a:r>
              <a:rPr lang="en-US" sz="1200" dirty="0">
                <a:solidFill>
                  <a:srgbClr val="0000FF"/>
                </a:solidFill>
              </a:rPr>
              <a:t> </a:t>
            </a:r>
            <a:r>
              <a:rPr lang="en-US" sz="1200" dirty="0" err="1">
                <a:solidFill>
                  <a:srgbClr val="0000FF"/>
                </a:solidFill>
              </a:rPr>
              <a:t>Fläche</a:t>
            </a:r>
            <a:r>
              <a:rPr lang="en-US" sz="1200" dirty="0">
                <a:solidFill>
                  <a:srgbClr val="0000FF"/>
                </a:solidFill>
              </a:rPr>
              <a:t> </a:t>
            </a:r>
            <a:r>
              <a:rPr lang="en-US" sz="1200" dirty="0" err="1">
                <a:solidFill>
                  <a:srgbClr val="0000FF"/>
                </a:solidFill>
              </a:rPr>
              <a:t>mehr</a:t>
            </a:r>
            <a:r>
              <a:rPr lang="en-US" sz="1200" dirty="0">
                <a:solidFill>
                  <a:srgbClr val="0000FF"/>
                </a:solidFill>
              </a:rPr>
              <a:t> </a:t>
            </a:r>
            <a:r>
              <a:rPr lang="en-US" sz="1200" dirty="0" err="1">
                <a:solidFill>
                  <a:srgbClr val="0000FF"/>
                </a:solidFill>
              </a:rPr>
              <a:t>als</a:t>
            </a:r>
            <a:r>
              <a:rPr lang="en-US" sz="1200" dirty="0">
                <a:solidFill>
                  <a:srgbClr val="0000FF"/>
                </a:solidFill>
              </a:rPr>
              <a:t> 3,06 mm, und </a:t>
            </a:r>
            <a:r>
              <a:rPr lang="en-US" sz="1200" dirty="0" err="1">
                <a:solidFill>
                  <a:srgbClr val="0000FF"/>
                </a:solidFill>
              </a:rPr>
              <a:t>auch</a:t>
            </a:r>
            <a:r>
              <a:rPr lang="en-US" sz="1200" dirty="0">
                <a:solidFill>
                  <a:srgbClr val="0000FF"/>
                </a:solidFill>
              </a:rPr>
              <a:t> der </a:t>
            </a:r>
            <a:r>
              <a:rPr lang="en-US" sz="1200" dirty="0" err="1">
                <a:solidFill>
                  <a:srgbClr val="0000FF"/>
                </a:solidFill>
              </a:rPr>
              <a:t>Fluoreszein-Meniskusring</a:t>
            </a:r>
            <a:r>
              <a:rPr lang="en-US" sz="1200" dirty="0">
                <a:solidFill>
                  <a:srgbClr val="0000FF"/>
                </a:solidFill>
              </a:rPr>
              <a:t> </a:t>
            </a:r>
            <a:r>
              <a:rPr lang="en-US" sz="1200" dirty="0" err="1">
                <a:solidFill>
                  <a:srgbClr val="0000FF"/>
                </a:solidFill>
              </a:rPr>
              <a:t>erscheint</a:t>
            </a:r>
            <a:r>
              <a:rPr lang="en-US" sz="1200" dirty="0">
                <a:solidFill>
                  <a:srgbClr val="0000FF"/>
                </a:solidFill>
              </a:rPr>
              <a:t> </a:t>
            </a:r>
            <a:r>
              <a:rPr lang="en-US" sz="1200" dirty="0" err="1">
                <a:solidFill>
                  <a:srgbClr val="0000FF"/>
                </a:solidFill>
              </a:rPr>
              <a:t>entsprechend</a:t>
            </a:r>
            <a:r>
              <a:rPr lang="en-US" sz="1200" dirty="0">
                <a:solidFill>
                  <a:srgbClr val="0000FF"/>
                </a:solidFill>
              </a:rPr>
              <a:t> </a:t>
            </a:r>
            <a:r>
              <a:rPr lang="en-US" sz="1200" dirty="0" err="1">
                <a:solidFill>
                  <a:srgbClr val="0000FF"/>
                </a:solidFill>
              </a:rPr>
              <a:t>größer</a:t>
            </a:r>
            <a:r>
              <a:rPr lang="en-US" sz="1200" dirty="0">
                <a:solidFill>
                  <a:srgbClr val="0000FF"/>
                </a:solidFill>
              </a:rPr>
              <a:t>.</a:t>
            </a:r>
            <a:r>
              <a:rPr lang="en-US" sz="1200" dirty="0">
                <a:solidFill>
                  <a:srgbClr val="0000FF"/>
                </a:solidFill>
                <a:latin typeface="Arial"/>
                <a:ea typeface="Arial"/>
                <a:cs typeface="Arial"/>
                <a:sym typeface="Arial"/>
              </a:rPr>
              <a:t> </a:t>
            </a:r>
            <a:r>
              <a:rPr lang="en-US" sz="1200" dirty="0" err="1">
                <a:solidFill>
                  <a:srgbClr val="FEFF83"/>
                </a:solidFill>
                <a:latin typeface="Arial"/>
                <a:ea typeface="Arial"/>
                <a:cs typeface="Arial"/>
                <a:sym typeface="Arial"/>
              </a:rPr>
              <a:t>Entsprechend</a:t>
            </a:r>
            <a:r>
              <a:rPr lang="en-US" sz="1200" dirty="0">
                <a:solidFill>
                  <a:srgbClr val="FEFF83"/>
                </a:solidFill>
                <a:latin typeface="Arial"/>
                <a:ea typeface="Arial"/>
                <a:cs typeface="Arial"/>
                <a:sym typeface="Arial"/>
              </a:rPr>
              <a:t> hat der </a:t>
            </a:r>
            <a:r>
              <a:rPr lang="en-US" sz="1200" dirty="0" err="1">
                <a:solidFill>
                  <a:srgbClr val="FEFF83"/>
                </a:solidFill>
                <a:latin typeface="Arial"/>
                <a:ea typeface="Arial"/>
                <a:cs typeface="Arial"/>
                <a:sym typeface="Arial"/>
              </a:rPr>
              <a:t>abgeflachte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Hornhautbereich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Durchmesser</a:t>
            </a:r>
            <a:r>
              <a:rPr lang="en-US" sz="1200" dirty="0">
                <a:solidFill>
                  <a:srgbClr val="FEFF83"/>
                </a:solidFill>
                <a:latin typeface="Arial"/>
                <a:ea typeface="Arial"/>
                <a:cs typeface="Arial"/>
                <a:sym typeface="Arial"/>
              </a:rPr>
              <a:t> von </a:t>
            </a:r>
            <a:r>
              <a:rPr lang="en-US" sz="1200" dirty="0" err="1">
                <a:solidFill>
                  <a:srgbClr val="FEFF83"/>
                </a:solidFill>
                <a:latin typeface="Arial"/>
                <a:ea typeface="Arial"/>
                <a:cs typeface="Arial"/>
                <a:sym typeface="Arial"/>
              </a:rPr>
              <a:t>mehr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als</a:t>
            </a:r>
            <a:r>
              <a:rPr lang="en-US" sz="1200" dirty="0">
                <a:solidFill>
                  <a:srgbClr val="FEFF83"/>
                </a:solidFill>
                <a:latin typeface="Arial"/>
                <a:ea typeface="Arial"/>
                <a:cs typeface="Arial"/>
                <a:sym typeface="Arial"/>
              </a:rPr>
              <a:t> 3,06 mm, </a:t>
            </a:r>
            <a:r>
              <a:rPr lang="en-US" sz="1200" dirty="0" err="1">
                <a:solidFill>
                  <a:srgbClr val="FEFF83"/>
                </a:solidFill>
                <a:latin typeface="Arial"/>
                <a:ea typeface="Arial"/>
                <a:cs typeface="Arial"/>
                <a:sym typeface="Arial"/>
              </a:rPr>
              <a:t>wenn</a:t>
            </a:r>
            <a:r>
              <a:rPr lang="en-US" sz="1200" dirty="0">
                <a:solidFill>
                  <a:srgbClr val="FEFF83"/>
                </a:solidFill>
                <a:latin typeface="Arial"/>
                <a:ea typeface="Arial"/>
                <a:cs typeface="Arial"/>
                <a:sym typeface="Arial"/>
              </a:rPr>
              <a:t> der Druck </a:t>
            </a:r>
            <a:r>
              <a:rPr lang="en-US" sz="1200" dirty="0" err="1">
                <a:solidFill>
                  <a:srgbClr val="FEFF83"/>
                </a:solidFill>
                <a:latin typeface="Arial"/>
                <a:ea typeface="Arial"/>
                <a:cs typeface="Arial"/>
                <a:sym typeface="Arial"/>
              </a:rPr>
              <a:t>im</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Inneren</a:t>
            </a:r>
            <a:r>
              <a:rPr lang="en-US" sz="1200" dirty="0">
                <a:solidFill>
                  <a:srgbClr val="FEFF83"/>
                </a:solidFill>
                <a:latin typeface="Arial"/>
                <a:ea typeface="Arial"/>
                <a:cs typeface="Arial"/>
                <a:sym typeface="Arial"/>
              </a:rPr>
              <a:t> des Auges </a:t>
            </a:r>
            <a:r>
              <a:rPr lang="en-US" sz="1200" dirty="0" err="1">
                <a:solidFill>
                  <a:srgbClr val="FEFF83"/>
                </a:solidFill>
                <a:latin typeface="Arial"/>
                <a:ea typeface="Arial"/>
                <a:cs typeface="Arial"/>
                <a:sym typeface="Arial"/>
              </a:rPr>
              <a:t>niedriger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als</a:t>
            </a:r>
            <a:r>
              <a:rPr lang="en-US" sz="1200" dirty="0">
                <a:solidFill>
                  <a:srgbClr val="FEFF83"/>
                </a:solidFill>
                <a:latin typeface="Arial"/>
                <a:ea typeface="Arial"/>
                <a:cs typeface="Arial"/>
                <a:sym typeface="Arial"/>
              </a:rPr>
              <a:t> die von der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ausgeübte</a:t>
            </a:r>
            <a:r>
              <a:rPr lang="en-US" sz="1200" dirty="0">
                <a:solidFill>
                  <a:srgbClr val="FEFF83"/>
                </a:solidFill>
                <a:latin typeface="Arial"/>
                <a:ea typeface="Arial"/>
                <a:cs typeface="Arial"/>
                <a:sym typeface="Arial"/>
              </a:rPr>
              <a:t> Kraft, </a:t>
            </a:r>
            <a:r>
              <a:rPr lang="en-US" sz="1200" dirty="0" err="1">
                <a:solidFill>
                  <a:srgbClr val="FEFF83"/>
                </a:solidFill>
                <a:latin typeface="Arial"/>
                <a:ea typeface="Arial"/>
                <a:cs typeface="Arial"/>
                <a:sym typeface="Arial"/>
              </a:rPr>
              <a:t>ebenso</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wie</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Meniskus</a:t>
            </a:r>
            <a:r>
              <a:rPr lang="en-US" sz="1200" dirty="0">
                <a:solidFill>
                  <a:srgbClr val="FEFF83"/>
                </a:solidFill>
                <a:latin typeface="Arial"/>
                <a:ea typeface="Arial"/>
                <a:cs typeface="Arial"/>
                <a:sym typeface="Arial"/>
              </a:rPr>
              <a:t>. </a:t>
            </a:r>
            <a:endParaRPr dirty="0"/>
          </a:p>
          <a:p>
            <a:pPr marL="0" marR="0" lvl="0" indent="0" algn="l" rtl="0">
              <a:spcBef>
                <a:spcPts val="0"/>
              </a:spcBef>
              <a:spcAft>
                <a:spcPts val="0"/>
              </a:spcAft>
              <a:buNone/>
            </a:pPr>
            <a:endParaRPr sz="1400" i="1" dirty="0">
              <a:solidFill>
                <a:srgbClr val="FEFF83"/>
              </a:solidFill>
              <a:latin typeface="Arial"/>
              <a:ea typeface="Arial"/>
              <a:cs typeface="Arial"/>
              <a:sym typeface="Arial"/>
            </a:endParaRPr>
          </a:p>
          <a:p>
            <a:pPr marL="0" marR="0" lvl="0" indent="0" algn="l" rtl="0">
              <a:spcBef>
                <a:spcPts val="0"/>
              </a:spcBef>
              <a:spcAft>
                <a:spcPts val="0"/>
              </a:spcAft>
              <a:buNone/>
            </a:pPr>
            <a:r>
              <a:rPr lang="en-US" sz="1200" i="1" dirty="0">
                <a:solidFill>
                  <a:srgbClr val="FEFF83"/>
                </a:solidFill>
                <a:latin typeface="Arial"/>
                <a:ea typeface="Arial"/>
                <a:cs typeface="Arial"/>
                <a:sym typeface="Arial"/>
              </a:rPr>
              <a:t>Gut, </a:t>
            </a:r>
            <a:r>
              <a:rPr lang="en-US" sz="1200" i="1" dirty="0" err="1">
                <a:solidFill>
                  <a:srgbClr val="FEFF83"/>
                </a:solidFill>
                <a:latin typeface="Arial"/>
                <a:ea typeface="Arial"/>
                <a:cs typeface="Arial"/>
                <a:sym typeface="Arial"/>
              </a:rPr>
              <a:t>aber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warum</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verwendet</a:t>
            </a:r>
            <a:r>
              <a:rPr lang="en-US" sz="1200" i="1" dirty="0">
                <a:solidFill>
                  <a:srgbClr val="FEFF83"/>
                </a:solidFill>
                <a:latin typeface="Arial"/>
                <a:ea typeface="Arial"/>
                <a:cs typeface="Arial"/>
                <a:sym typeface="Arial"/>
              </a:rPr>
              <a:t> der Applanator </a:t>
            </a:r>
            <a:r>
              <a:rPr lang="en-US" sz="1200" i="1" dirty="0" err="1">
                <a:solidFill>
                  <a:srgbClr val="FEFF83"/>
                </a:solidFill>
                <a:latin typeface="Arial"/>
                <a:ea typeface="Arial"/>
                <a:cs typeface="Arial"/>
                <a:sym typeface="Arial"/>
              </a:rPr>
              <a:t>ein</a:t>
            </a:r>
            <a:r>
              <a:rPr lang="en-US" sz="1200" i="1" dirty="0">
                <a:solidFill>
                  <a:srgbClr val="FEFF83"/>
                </a:solidFill>
                <a:latin typeface="Arial"/>
                <a:ea typeface="Arial"/>
                <a:cs typeface="Arial"/>
                <a:sym typeface="Arial"/>
              </a:rPr>
              <a:t> Prisma, um den Kreis </a:t>
            </a:r>
            <a:r>
              <a:rPr lang="en-US" sz="1200" i="1" dirty="0" err="1">
                <a:solidFill>
                  <a:srgbClr val="FEFF83"/>
                </a:solidFill>
                <a:latin typeface="Arial"/>
                <a:ea typeface="Arial"/>
                <a:cs typeface="Arial"/>
                <a:sym typeface="Arial"/>
              </a:rPr>
              <a:t>zu</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teilen</a:t>
            </a:r>
            <a:r>
              <a:rPr lang="en-US" sz="1200" i="1" dirty="0">
                <a:solidFill>
                  <a:srgbClr val="FEFF83"/>
                </a:solidFill>
                <a:latin typeface="Arial"/>
                <a:ea typeface="Arial"/>
                <a:cs typeface="Arial"/>
                <a:sym typeface="Arial"/>
              </a:rPr>
              <a:t>?</a:t>
            </a:r>
            <a:endParaRPr sz="1400" dirty="0">
              <a:solidFill>
                <a:srgbClr val="FEFF83"/>
              </a:solidFill>
              <a:latin typeface="Arial"/>
              <a:ea typeface="Arial"/>
              <a:cs typeface="Arial"/>
              <a:sym typeface="Arial"/>
            </a:endParaRPr>
          </a:p>
          <a:p>
            <a:pPr marL="0" marR="0" lvl="0" indent="0" algn="l" rtl="0">
              <a:spcBef>
                <a:spcPts val="0"/>
              </a:spcBef>
              <a:spcAft>
                <a:spcPts val="0"/>
              </a:spcAft>
              <a:buNone/>
            </a:pPr>
            <a:r>
              <a:rPr lang="en-US" sz="1200" dirty="0" err="1">
                <a:solidFill>
                  <a:srgbClr val="FEFF83"/>
                </a:solidFill>
                <a:latin typeface="Arial"/>
                <a:ea typeface="Arial"/>
                <a:cs typeface="Arial"/>
                <a:sym typeface="Arial"/>
              </a:rPr>
              <a:t>Stellen</a:t>
            </a:r>
            <a:r>
              <a:rPr lang="en-US" sz="1200" dirty="0">
                <a:solidFill>
                  <a:srgbClr val="FEFF83"/>
                </a:solidFill>
                <a:latin typeface="Arial"/>
                <a:ea typeface="Arial"/>
                <a:cs typeface="Arial"/>
                <a:sym typeface="Arial"/>
              </a:rPr>
              <a:t> Sie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vor</a:t>
            </a:r>
            <a:r>
              <a:rPr lang="en-US" sz="1200" dirty="0">
                <a:solidFill>
                  <a:srgbClr val="FEFF83"/>
                </a:solidFill>
                <a:latin typeface="Arial"/>
                <a:ea typeface="Arial"/>
                <a:cs typeface="Arial"/>
                <a:sym typeface="Arial"/>
              </a:rPr>
              <a:t>, der Applanator </a:t>
            </a:r>
            <a:r>
              <a:rPr lang="en-US" sz="1200" dirty="0" err="1">
                <a:solidFill>
                  <a:srgbClr val="FEFF83"/>
                </a:solidFill>
                <a:latin typeface="Arial"/>
                <a:ea typeface="Arial"/>
                <a:cs typeface="Arial"/>
                <a:sym typeface="Arial"/>
              </a:rPr>
              <a:t>hätte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kein</a:t>
            </a:r>
            <a:r>
              <a:rPr lang="en-US" sz="1200" dirty="0">
                <a:solidFill>
                  <a:srgbClr val="FEFF83"/>
                </a:solidFill>
                <a:latin typeface="Arial"/>
                <a:ea typeface="Arial"/>
                <a:cs typeface="Arial"/>
                <a:sym typeface="Arial"/>
              </a:rPr>
              <a:t> Prisma. Die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würde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gegen</a:t>
            </a:r>
            <a:r>
              <a:rPr lang="en-US" sz="1200" dirty="0">
                <a:solidFill>
                  <a:srgbClr val="FEFF83"/>
                </a:solidFill>
                <a:latin typeface="Arial"/>
                <a:ea typeface="Arial"/>
                <a:cs typeface="Arial"/>
                <a:sym typeface="Arial"/>
              </a:rPr>
              <a:t> die </a:t>
            </a:r>
            <a:r>
              <a:rPr lang="en-US" sz="1200" dirty="0" err="1">
                <a:solidFill>
                  <a:srgbClr val="FEFF83"/>
                </a:solidFill>
                <a:latin typeface="Arial"/>
                <a:ea typeface="Arial"/>
                <a:cs typeface="Arial"/>
                <a:sym typeface="Arial"/>
              </a:rPr>
              <a:t>Hornhaut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drücken</a:t>
            </a:r>
            <a:r>
              <a:rPr lang="en-US" sz="1200" dirty="0">
                <a:solidFill>
                  <a:srgbClr val="FEFF83"/>
                </a:solidFill>
                <a:latin typeface="Arial"/>
                <a:ea typeface="Arial"/>
                <a:cs typeface="Arial"/>
                <a:sym typeface="Arial"/>
              </a:rPr>
              <a:t>, und Sie </a:t>
            </a:r>
            <a:r>
              <a:rPr lang="en-US" sz="1200" dirty="0" err="1">
                <a:solidFill>
                  <a:srgbClr val="FEFF83"/>
                </a:solidFill>
                <a:latin typeface="Arial"/>
                <a:ea typeface="Arial"/>
                <a:cs typeface="Arial"/>
                <a:sym typeface="Arial"/>
              </a:rPr>
              <a:t>würden</a:t>
            </a:r>
            <a:r>
              <a:rPr lang="en-US" sz="1200" dirty="0">
                <a:solidFill>
                  <a:srgbClr val="FEFF83"/>
                </a:solidFill>
                <a:latin typeface="Arial"/>
                <a:ea typeface="Arial"/>
                <a:cs typeface="Arial"/>
                <a:sym typeface="Arial"/>
              </a:rPr>
              <a:t> den Knopf so </a:t>
            </a:r>
            <a:r>
              <a:rPr lang="en-US" sz="1200" dirty="0" err="1">
                <a:solidFill>
                  <a:srgbClr val="FEFF83"/>
                </a:solidFill>
                <a:latin typeface="Arial"/>
                <a:ea typeface="Arial"/>
                <a:cs typeface="Arial"/>
                <a:sym typeface="Arial"/>
              </a:rPr>
              <a:t>lange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verstellen</a:t>
            </a:r>
            <a:r>
              <a:rPr lang="en-US" sz="1200" dirty="0">
                <a:solidFill>
                  <a:srgbClr val="FEFF83"/>
                </a:solidFill>
                <a:latin typeface="Arial"/>
                <a:ea typeface="Arial"/>
                <a:cs typeface="Arial"/>
                <a:sym typeface="Arial"/>
              </a:rPr>
              <a:t>, bis der </a:t>
            </a:r>
            <a:r>
              <a:rPr lang="en-US" sz="1200" dirty="0" err="1">
                <a:solidFill>
                  <a:srgbClr val="FEFF83"/>
                </a:solidFill>
                <a:latin typeface="Arial"/>
                <a:ea typeface="Arial"/>
                <a:cs typeface="Arial"/>
                <a:sym typeface="Arial"/>
              </a:rPr>
              <a:t>Durchmesser</a:t>
            </a:r>
            <a:r>
              <a:rPr lang="en-US" sz="1200" dirty="0">
                <a:solidFill>
                  <a:srgbClr val="FEFF83"/>
                </a:solidFill>
                <a:latin typeface="Arial"/>
                <a:ea typeface="Arial"/>
                <a:cs typeface="Arial"/>
                <a:sym typeface="Arial"/>
              </a:rPr>
              <a:t> des </a:t>
            </a:r>
            <a:r>
              <a:rPr lang="en-US" sz="1200" dirty="0" err="1">
                <a:solidFill>
                  <a:srgbClr val="FEFF83"/>
                </a:solidFill>
                <a:latin typeface="Arial"/>
                <a:ea typeface="Arial"/>
                <a:cs typeface="Arial"/>
                <a:sym typeface="Arial"/>
              </a:rPr>
              <a:t>Kreises</a:t>
            </a:r>
            <a:r>
              <a:rPr lang="en-US" sz="1200" dirty="0">
                <a:solidFill>
                  <a:srgbClr val="FEFF83"/>
                </a:solidFill>
                <a:latin typeface="Arial"/>
                <a:ea typeface="Arial"/>
                <a:cs typeface="Arial"/>
                <a:sym typeface="Arial"/>
              </a:rPr>
              <a:t> 3,06 mm </a:t>
            </a:r>
            <a:r>
              <a:rPr lang="en-US" sz="1200" dirty="0" err="1">
                <a:solidFill>
                  <a:srgbClr val="FEFF83"/>
                </a:solidFill>
                <a:latin typeface="Arial"/>
                <a:ea typeface="Arial"/>
                <a:cs typeface="Arial"/>
                <a:sym typeface="Arial"/>
              </a:rPr>
              <a:t>beträgt</a:t>
            </a:r>
            <a:r>
              <a:rPr lang="en-US" sz="1200" dirty="0">
                <a:solidFill>
                  <a:srgbClr val="FEFF83"/>
                </a:solidFill>
                <a:latin typeface="Arial"/>
                <a:ea typeface="Arial"/>
                <a:cs typeface="Arial"/>
                <a:sym typeface="Arial"/>
              </a:rPr>
              <a:t>. Das </a:t>
            </a:r>
            <a:r>
              <a:rPr lang="en-US" sz="1200" dirty="0" err="1">
                <a:solidFill>
                  <a:srgbClr val="FEFF83"/>
                </a:solidFill>
                <a:latin typeface="Arial"/>
                <a:ea typeface="Arial"/>
                <a:cs typeface="Arial"/>
                <a:sym typeface="Arial"/>
              </a:rPr>
              <a:t>scheint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einfach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genug</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zu</a:t>
            </a:r>
            <a:r>
              <a:rPr lang="en-US" sz="1200" dirty="0">
                <a:solidFill>
                  <a:srgbClr val="FEFF83"/>
                </a:solidFill>
                <a:latin typeface="Arial"/>
                <a:ea typeface="Arial"/>
                <a:cs typeface="Arial"/>
                <a:sym typeface="Arial"/>
              </a:rPr>
              <a:t> sein, bis man </a:t>
            </a:r>
            <a:r>
              <a:rPr lang="en-US" sz="1200" dirty="0" err="1">
                <a:solidFill>
                  <a:srgbClr val="FEFF83"/>
                </a:solidFill>
                <a:latin typeface="Arial"/>
                <a:ea typeface="Arial"/>
                <a:cs typeface="Arial"/>
                <a:sym typeface="Arial"/>
              </a:rPr>
              <a:t>Folgendes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bedenkt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Woher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würden</a:t>
            </a:r>
            <a:r>
              <a:rPr lang="en-US" sz="1200" dirty="0">
                <a:solidFill>
                  <a:srgbClr val="FEFF83"/>
                </a:solidFill>
                <a:latin typeface="Arial"/>
                <a:ea typeface="Arial"/>
                <a:cs typeface="Arial"/>
                <a:sym typeface="Arial"/>
              </a:rPr>
              <a:t> Sie </a:t>
            </a:r>
            <a:r>
              <a:rPr lang="en-US" sz="1200" dirty="0" err="1">
                <a:solidFill>
                  <a:srgbClr val="FEFF83"/>
                </a:solidFill>
                <a:latin typeface="Arial"/>
                <a:ea typeface="Arial"/>
                <a:cs typeface="Arial"/>
                <a:sym typeface="Arial"/>
              </a:rPr>
              <a:t>wissen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wann</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Durchmesser</a:t>
            </a:r>
            <a:r>
              <a:rPr lang="en-US" sz="1200" dirty="0">
                <a:solidFill>
                  <a:srgbClr val="FEFF83"/>
                </a:solidFill>
                <a:latin typeface="Arial"/>
                <a:ea typeface="Arial"/>
                <a:cs typeface="Arial"/>
                <a:sym typeface="Arial"/>
              </a:rPr>
              <a:t> 3,06 mm </a:t>
            </a:r>
            <a:r>
              <a:rPr lang="en-US" sz="1200" dirty="0" err="1">
                <a:solidFill>
                  <a:srgbClr val="FEFF83"/>
                </a:solidFill>
                <a:latin typeface="Arial"/>
                <a:ea typeface="Arial"/>
                <a:cs typeface="Arial"/>
                <a:sym typeface="Arial"/>
              </a:rPr>
              <a:t>beträgt</a:t>
            </a:r>
            <a:r>
              <a:rPr lang="en-US" sz="1200" dirty="0">
                <a:solidFill>
                  <a:srgbClr val="FEFF83"/>
                </a:solidFill>
                <a:latin typeface="Arial"/>
                <a:ea typeface="Arial"/>
                <a:cs typeface="Arial"/>
                <a:sym typeface="Arial"/>
              </a:rPr>
              <a:t>? Eine </a:t>
            </a:r>
            <a:r>
              <a:rPr lang="en-US" sz="1200" dirty="0" err="1">
                <a:solidFill>
                  <a:srgbClr val="FEFF83"/>
                </a:solidFill>
                <a:latin typeface="Arial"/>
                <a:ea typeface="Arial"/>
                <a:cs typeface="Arial"/>
                <a:sym typeface="Arial"/>
              </a:rPr>
              <a:t>Möglichkeit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wäre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einfach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a:t>
            </a:r>
            <a:r>
              <a:rPr lang="en-US" sz="1200" dirty="0">
                <a:solidFill>
                  <a:srgbClr val="FEFF83"/>
                </a:solidFill>
                <a:latin typeface="Arial"/>
                <a:ea typeface="Arial"/>
                <a:cs typeface="Arial"/>
                <a:sym typeface="Arial"/>
              </a:rPr>
              <a:t> 3,06-mm-Linie in die Optik der </a:t>
            </a:r>
            <a:r>
              <a:rPr lang="en-US" sz="1200" dirty="0" err="1">
                <a:solidFill>
                  <a:srgbClr val="FEFF83"/>
                </a:solidFill>
                <a:latin typeface="Arial"/>
                <a:ea typeface="Arial"/>
                <a:cs typeface="Arial"/>
                <a:sym typeface="Arial"/>
              </a:rPr>
              <a:t>Spaltlampe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zu</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gravieren</a:t>
            </a:r>
            <a:r>
              <a:rPr lang="en-US" sz="1200" dirty="0">
                <a:solidFill>
                  <a:srgbClr val="FEFF83"/>
                </a:solidFill>
                <a:latin typeface="Arial"/>
                <a:ea typeface="Arial"/>
                <a:cs typeface="Arial"/>
                <a:sym typeface="Arial"/>
              </a:rPr>
              <a:t>. Dies </a:t>
            </a:r>
            <a:r>
              <a:rPr lang="en-US" sz="1200" dirty="0" err="1">
                <a:solidFill>
                  <a:srgbClr val="FEFF83"/>
                </a:solidFill>
                <a:latin typeface="Arial"/>
                <a:ea typeface="Arial"/>
                <a:cs typeface="Arial"/>
                <a:sym typeface="Arial"/>
              </a:rPr>
              <a:t>würde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benutzerfreundliches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Messinstrument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bieten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Andererseits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wäre</a:t>
            </a:r>
            <a:r>
              <a:rPr lang="en-US" sz="1200" dirty="0">
                <a:solidFill>
                  <a:srgbClr val="FEFF83"/>
                </a:solidFill>
                <a:latin typeface="Arial"/>
                <a:ea typeface="Arial"/>
                <a:cs typeface="Arial"/>
                <a:sym typeface="Arial"/>
              </a:rPr>
              <a:t> die Linie </a:t>
            </a:r>
            <a:r>
              <a:rPr lang="en-US" sz="1200" dirty="0" err="1">
                <a:solidFill>
                  <a:srgbClr val="FEFF83"/>
                </a:solidFill>
                <a:latin typeface="Arial"/>
                <a:ea typeface="Arial"/>
                <a:cs typeface="Arial"/>
                <a:sym typeface="Arial"/>
              </a:rPr>
              <a:t>während</a:t>
            </a:r>
            <a:r>
              <a:rPr lang="en-US" sz="1200" dirty="0">
                <a:solidFill>
                  <a:srgbClr val="FEFF83"/>
                </a:solidFill>
                <a:latin typeface="Arial"/>
                <a:ea typeface="Arial"/>
                <a:cs typeface="Arial"/>
                <a:sym typeface="Arial"/>
              </a:rPr>
              <a:t> des </a:t>
            </a:r>
            <a:r>
              <a:rPr lang="en-US" sz="1200" dirty="0" err="1">
                <a:solidFill>
                  <a:srgbClr val="FEFF83"/>
                </a:solidFill>
                <a:latin typeface="Arial"/>
                <a:ea typeface="Arial"/>
                <a:cs typeface="Arial"/>
                <a:sym typeface="Arial"/>
              </a:rPr>
              <a:t>restlichen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Untersuchungsvorgangs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sichtbar</a:t>
            </a:r>
            <a:r>
              <a:rPr lang="en-US" sz="1200" dirty="0">
                <a:solidFill>
                  <a:srgbClr val="FEFF83"/>
                </a:solidFill>
                <a:latin typeface="Arial"/>
                <a:ea typeface="Arial"/>
                <a:cs typeface="Arial"/>
                <a:sym typeface="Arial"/>
              </a:rPr>
              <a:t> – nicht gut. Was </a:t>
            </a:r>
            <a:r>
              <a:rPr lang="en-US" sz="1200" dirty="0" err="1">
                <a:solidFill>
                  <a:srgbClr val="FEFF83"/>
                </a:solidFill>
                <a:latin typeface="Arial"/>
                <a:ea typeface="Arial"/>
                <a:cs typeface="Arial"/>
                <a:sym typeface="Arial"/>
              </a:rPr>
              <a:t>gibt</a:t>
            </a:r>
            <a:r>
              <a:rPr lang="en-US" sz="1200" dirty="0">
                <a:solidFill>
                  <a:srgbClr val="FEFF83"/>
                </a:solidFill>
                <a:latin typeface="Arial"/>
                <a:ea typeface="Arial"/>
                <a:cs typeface="Arial"/>
                <a:sym typeface="Arial"/>
              </a:rPr>
              <a:t> es </a:t>
            </a:r>
            <a:r>
              <a:rPr lang="en-US" sz="1200" dirty="0" err="1">
                <a:solidFill>
                  <a:srgbClr val="FEFF83"/>
                </a:solidFill>
                <a:latin typeface="Arial"/>
                <a:ea typeface="Arial"/>
                <a:cs typeface="Arial"/>
                <a:sym typeface="Arial"/>
              </a:rPr>
              <a:t>sonst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noch</a:t>
            </a:r>
            <a:r>
              <a:rPr lang="en-US" sz="1200" dirty="0">
                <a:solidFill>
                  <a:srgbClr val="FEFF83"/>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FEFF83"/>
                </a:solidFill>
                <a:latin typeface="Arial"/>
                <a:ea typeface="Arial"/>
                <a:cs typeface="Arial"/>
                <a:sym typeface="Arial"/>
              </a:rPr>
              <a:t>Hier </a:t>
            </a:r>
            <a:r>
              <a:rPr lang="en-US" sz="1200" dirty="0" err="1">
                <a:solidFill>
                  <a:srgbClr val="FEFF83"/>
                </a:solidFill>
                <a:latin typeface="Arial"/>
                <a:ea typeface="Arial"/>
                <a:cs typeface="Arial"/>
                <a:sym typeface="Arial"/>
              </a:rPr>
              <a:t>kommt</a:t>
            </a:r>
            <a:r>
              <a:rPr lang="en-US" sz="1200" dirty="0">
                <a:solidFill>
                  <a:srgbClr val="FEFF83"/>
                </a:solidFill>
                <a:latin typeface="Arial"/>
                <a:ea typeface="Arial"/>
                <a:cs typeface="Arial"/>
                <a:sym typeface="Arial"/>
              </a:rPr>
              <a:t> das Prisma ins Spiel. Das Prisma </a:t>
            </a:r>
            <a:r>
              <a:rPr lang="en-US" sz="1200" dirty="0" err="1">
                <a:solidFill>
                  <a:srgbClr val="FEFF83"/>
                </a:solidFill>
                <a:latin typeface="Arial"/>
                <a:ea typeface="Arial"/>
                <a:cs typeface="Arial"/>
                <a:sym typeface="Arial"/>
              </a:rPr>
              <a:t>teilt</a:t>
            </a:r>
            <a:r>
              <a:rPr lang="en-US" sz="1200" dirty="0">
                <a:solidFill>
                  <a:srgbClr val="FEFF83"/>
                </a:solidFill>
                <a:latin typeface="Arial"/>
                <a:ea typeface="Arial"/>
                <a:cs typeface="Arial"/>
                <a:sym typeface="Arial"/>
              </a:rPr>
              <a:t> das Bild des </a:t>
            </a:r>
            <a:r>
              <a:rPr lang="en-US" sz="1200" dirty="0" err="1">
                <a:solidFill>
                  <a:srgbClr val="FEFF83"/>
                </a:solidFill>
                <a:latin typeface="Arial"/>
                <a:ea typeface="Arial"/>
                <a:cs typeface="Arial"/>
                <a:sym typeface="Arial"/>
              </a:rPr>
              <a:t>Kreises</a:t>
            </a:r>
            <a:r>
              <a:rPr lang="en-US" sz="1200" dirty="0">
                <a:solidFill>
                  <a:srgbClr val="FEFF83"/>
                </a:solidFill>
                <a:latin typeface="Arial"/>
                <a:ea typeface="Arial"/>
                <a:cs typeface="Arial"/>
                <a:sym typeface="Arial"/>
              </a:rPr>
              <a:t> in </a:t>
            </a:r>
            <a:r>
              <a:rPr lang="en-US" sz="1200" dirty="0" err="1">
                <a:solidFill>
                  <a:srgbClr val="FEFF83"/>
                </a:solidFill>
                <a:latin typeface="Arial"/>
                <a:ea typeface="Arial"/>
                <a:cs typeface="Arial"/>
                <a:sym typeface="Arial"/>
              </a:rPr>
              <a:t>zwei</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Hälften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jedoch</a:t>
            </a:r>
            <a:r>
              <a:rPr lang="en-US" sz="1200" dirty="0">
                <a:solidFill>
                  <a:srgbClr val="FEFF83"/>
                </a:solidFill>
                <a:latin typeface="Arial"/>
                <a:ea typeface="Arial"/>
                <a:cs typeface="Arial"/>
                <a:sym typeface="Arial"/>
              </a:rPr>
              <a:t> nicht </a:t>
            </a:r>
            <a:r>
              <a:rPr lang="en-US" sz="1200" dirty="0" err="1">
                <a:solidFill>
                  <a:srgbClr val="FEFF83"/>
                </a:solidFill>
                <a:latin typeface="Arial"/>
                <a:ea typeface="Arial"/>
                <a:cs typeface="Arial"/>
                <a:sym typeface="Arial"/>
              </a:rPr>
              <a:t>willkürlich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Vielmehr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das Prisma so </a:t>
            </a:r>
            <a:r>
              <a:rPr lang="en-US" sz="1200" dirty="0" err="1">
                <a:solidFill>
                  <a:srgbClr val="FEFF83"/>
                </a:solidFill>
                <a:latin typeface="Arial"/>
                <a:ea typeface="Arial"/>
                <a:cs typeface="Arial"/>
                <a:sym typeface="Arial"/>
              </a:rPr>
              <a:t>ausgelegt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dass</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sich</a:t>
            </a:r>
            <a:r>
              <a:rPr lang="en-US" sz="1200" i="1" dirty="0">
                <a:solidFill>
                  <a:srgbClr val="FEFF83"/>
                </a:solidFill>
                <a:latin typeface="Arial"/>
                <a:ea typeface="Arial"/>
                <a:cs typeface="Arial"/>
                <a:sym typeface="Arial"/>
              </a:rPr>
              <a:t> die </a:t>
            </a:r>
            <a:r>
              <a:rPr lang="en-US" sz="1200" i="1" dirty="0" err="1">
                <a:solidFill>
                  <a:srgbClr val="FEFF83"/>
                </a:solidFill>
                <a:latin typeface="Arial"/>
                <a:ea typeface="Arial"/>
                <a:cs typeface="Arial"/>
                <a:sym typeface="Arial"/>
              </a:rPr>
              <a:t>beiden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Halbkreise</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genau</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überlappen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wenn</a:t>
            </a:r>
            <a:r>
              <a:rPr lang="en-US" sz="1200" i="1" dirty="0">
                <a:solidFill>
                  <a:srgbClr val="FEFF83"/>
                </a:solidFill>
                <a:latin typeface="Arial"/>
                <a:ea typeface="Arial"/>
                <a:cs typeface="Arial"/>
                <a:sym typeface="Arial"/>
              </a:rPr>
              <a:t> der </a:t>
            </a:r>
            <a:r>
              <a:rPr lang="en-US" sz="1200" i="1" dirty="0" err="1">
                <a:solidFill>
                  <a:srgbClr val="FEFF83"/>
                </a:solidFill>
                <a:latin typeface="Arial"/>
                <a:ea typeface="Arial"/>
                <a:cs typeface="Arial"/>
                <a:sym typeface="Arial"/>
              </a:rPr>
              <a:t>Durchmesser</a:t>
            </a:r>
            <a:r>
              <a:rPr lang="en-US" sz="1200" i="1" dirty="0">
                <a:solidFill>
                  <a:srgbClr val="FEFF83"/>
                </a:solidFill>
                <a:latin typeface="Arial"/>
                <a:ea typeface="Arial"/>
                <a:cs typeface="Arial"/>
                <a:sym typeface="Arial"/>
              </a:rPr>
              <a:t> des </a:t>
            </a:r>
            <a:r>
              <a:rPr lang="en-US" sz="1200" i="1" dirty="0" err="1">
                <a:solidFill>
                  <a:srgbClr val="FEFF83"/>
                </a:solidFill>
                <a:latin typeface="Arial"/>
                <a:ea typeface="Arial"/>
                <a:cs typeface="Arial"/>
                <a:sym typeface="Arial"/>
              </a:rPr>
              <a:t>Kreises</a:t>
            </a:r>
            <a:r>
              <a:rPr lang="en-US" sz="1200" i="1" dirty="0">
                <a:solidFill>
                  <a:srgbClr val="FEFF83"/>
                </a:solidFill>
                <a:latin typeface="Arial"/>
                <a:ea typeface="Arial"/>
                <a:cs typeface="Arial"/>
                <a:sym typeface="Arial"/>
              </a:rPr>
              <a:t> 3,06 mm </a:t>
            </a:r>
            <a:r>
              <a:rPr lang="en-US" sz="1200" i="1" dirty="0" err="1">
                <a:solidFill>
                  <a:srgbClr val="FEFF83"/>
                </a:solidFill>
                <a:latin typeface="Arial"/>
                <a:ea typeface="Arial"/>
                <a:cs typeface="Arial"/>
                <a:sym typeface="Arial"/>
              </a:rPr>
              <a:t>beträgt</a:t>
            </a:r>
            <a:r>
              <a:rPr lang="en-US" sz="1200" i="1" dirty="0">
                <a:solidFill>
                  <a:srgbClr val="FEFF83"/>
                </a:solidFill>
                <a:latin typeface="Arial"/>
                <a:ea typeface="Arial"/>
                <a:cs typeface="Arial"/>
                <a:sym typeface="Arial"/>
              </a:rPr>
              <a:t>.</a:t>
            </a:r>
            <a:r>
              <a:rPr lang="en-US" sz="1200" i="1" baseline="30000" dirty="0">
                <a:solidFill>
                  <a:srgbClr val="FEFF83"/>
                </a:solidFill>
                <a:latin typeface="Arial"/>
                <a:ea typeface="Arial"/>
                <a:cs typeface="Arial"/>
                <a:sym typeface="Arial"/>
              </a:rPr>
              <a:t>.</a:t>
            </a:r>
            <a:r>
              <a:rPr lang="en-US" sz="1200" dirty="0">
                <a:solidFill>
                  <a:srgbClr val="FEFF83"/>
                </a:solidFill>
                <a:latin typeface="Arial"/>
                <a:ea typeface="Arial"/>
                <a:cs typeface="Arial"/>
                <a:sym typeface="Arial"/>
              </a:rPr>
              <a:t> Wenn also der von der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ausgeübte</a:t>
            </a:r>
            <a:r>
              <a:rPr lang="en-US" sz="1200" dirty="0">
                <a:solidFill>
                  <a:srgbClr val="FEFF83"/>
                </a:solidFill>
                <a:latin typeface="Arial"/>
                <a:ea typeface="Arial"/>
                <a:cs typeface="Arial"/>
                <a:sym typeface="Arial"/>
              </a:rPr>
              <a:t> Druck </a:t>
            </a:r>
            <a:r>
              <a:rPr lang="en-US" sz="1200" dirty="0" err="1">
                <a:solidFill>
                  <a:srgbClr val="FEFF83"/>
                </a:solidFill>
                <a:latin typeface="Arial"/>
                <a:ea typeface="Arial"/>
                <a:cs typeface="Arial"/>
                <a:sym typeface="Arial"/>
              </a:rPr>
              <a:t>verändert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wird</a:t>
            </a:r>
            <a:r>
              <a:rPr lang="en-US" sz="1200" dirty="0">
                <a:solidFill>
                  <a:srgbClr val="FEFF83"/>
                </a:solidFill>
                <a:latin typeface="Arial"/>
                <a:ea typeface="Arial"/>
                <a:cs typeface="Arial"/>
                <a:sym typeface="Arial"/>
              </a:rPr>
              <a:t> (d. h. </a:t>
            </a:r>
            <a:r>
              <a:rPr lang="en-US" sz="1200" dirty="0" err="1">
                <a:solidFill>
                  <a:srgbClr val="FEFF83"/>
                </a:solidFill>
                <a:latin typeface="Arial"/>
                <a:ea typeface="Arial"/>
                <a:cs typeface="Arial"/>
                <a:sym typeface="Arial"/>
              </a:rPr>
              <a:t>wenn</a:t>
            </a:r>
            <a:r>
              <a:rPr lang="en-US" sz="1200" dirty="0">
                <a:solidFill>
                  <a:srgbClr val="FEFF83"/>
                </a:solidFill>
                <a:latin typeface="Arial"/>
                <a:ea typeface="Arial"/>
                <a:cs typeface="Arial"/>
                <a:sym typeface="Arial"/>
              </a:rPr>
              <a:t> Sie den Knopf am Applanator </a:t>
            </a:r>
            <a:r>
              <a:rPr lang="en-US" sz="1200" dirty="0" err="1">
                <a:solidFill>
                  <a:srgbClr val="FEFF83"/>
                </a:solidFill>
                <a:latin typeface="Arial"/>
                <a:ea typeface="Arial"/>
                <a:cs typeface="Arial"/>
                <a:sym typeface="Arial"/>
              </a:rPr>
              <a:t>drehen</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sieht</a:t>
            </a:r>
            <a:r>
              <a:rPr lang="en-US" sz="1200" dirty="0">
                <a:solidFill>
                  <a:srgbClr val="FEFF83"/>
                </a:solidFill>
                <a:latin typeface="Arial"/>
                <a:ea typeface="Arial"/>
                <a:cs typeface="Arial"/>
                <a:sym typeface="Arial"/>
              </a:rPr>
              <a:t> es so </a:t>
            </a:r>
            <a:r>
              <a:rPr lang="en-US" sz="1200" dirty="0" err="1">
                <a:solidFill>
                  <a:srgbClr val="FEFF83"/>
                </a:solidFill>
                <a:latin typeface="Arial"/>
                <a:ea typeface="Arial"/>
                <a:cs typeface="Arial"/>
                <a:sym typeface="Arial"/>
              </a:rPr>
              <a:t>aus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als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würden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die Mires </a:t>
            </a:r>
            <a:r>
              <a:rPr lang="en-US" sz="1200" dirty="0" err="1">
                <a:solidFill>
                  <a:srgbClr val="FEFF83"/>
                </a:solidFill>
                <a:latin typeface="Arial"/>
                <a:ea typeface="Arial"/>
                <a:cs typeface="Arial"/>
                <a:sym typeface="Arial"/>
              </a:rPr>
              <a:t>aufeinander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zu</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oder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voneinander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weg</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bewegen</a:t>
            </a:r>
            <a:r>
              <a:rPr lang="en-US" sz="1200" dirty="0">
                <a:solidFill>
                  <a:srgbClr val="FEFF83"/>
                </a:solidFill>
                <a:latin typeface="Arial"/>
                <a:ea typeface="Arial"/>
                <a:cs typeface="Arial"/>
                <a:sym typeface="Arial"/>
              </a:rPr>
              <a:t> – </a:t>
            </a:r>
            <a:r>
              <a:rPr lang="en-US" sz="1200" i="1" dirty="0" err="1">
                <a:solidFill>
                  <a:srgbClr val="FEFF83"/>
                </a:solidFill>
                <a:latin typeface="Arial"/>
                <a:ea typeface="Arial"/>
                <a:cs typeface="Arial"/>
                <a:sym typeface="Arial"/>
              </a:rPr>
              <a:t>aber</a:t>
            </a:r>
            <a:r>
              <a:rPr lang="en-US" sz="1200" i="1" dirty="0">
                <a:solidFill>
                  <a:srgbClr val="FEFF83"/>
                </a:solidFill>
                <a:latin typeface="Arial"/>
                <a:ea typeface="Arial"/>
                <a:cs typeface="Arial"/>
                <a:sym typeface="Arial"/>
              </a:rPr>
              <a:t> das tun </a:t>
            </a:r>
            <a:r>
              <a:rPr lang="en-US" sz="1200" i="1" dirty="0" err="1">
                <a:solidFill>
                  <a:srgbClr val="FEFF83"/>
                </a:solidFill>
                <a:latin typeface="Arial"/>
                <a:ea typeface="Arial"/>
                <a:cs typeface="Arial"/>
                <a:sym typeface="Arial"/>
              </a:rPr>
              <a:t>sie</a:t>
            </a:r>
            <a:r>
              <a:rPr lang="en-US" sz="1200" i="1" dirty="0">
                <a:solidFill>
                  <a:srgbClr val="FEFF83"/>
                </a:solidFill>
                <a:latin typeface="Arial"/>
                <a:ea typeface="Arial"/>
                <a:cs typeface="Arial"/>
                <a:sym typeface="Arial"/>
              </a:rPr>
              <a:t> nicht</a:t>
            </a:r>
            <a:r>
              <a:rPr lang="en-US" sz="1200" dirty="0">
                <a:solidFill>
                  <a:srgbClr val="FEFF83"/>
                </a:solidFill>
                <a:latin typeface="Arial"/>
                <a:ea typeface="Arial"/>
                <a:cs typeface="Arial"/>
                <a:sym typeface="Arial"/>
              </a:rPr>
              <a:t>. Was </a:t>
            </a:r>
            <a:r>
              <a:rPr lang="en-US" sz="1200" b="1" dirty="0" err="1">
                <a:solidFill>
                  <a:srgbClr val="FEFF83"/>
                </a:solidFill>
                <a:latin typeface="Arial"/>
                <a:ea typeface="Arial"/>
                <a:cs typeface="Arial"/>
                <a:sym typeface="Arial"/>
              </a:rPr>
              <a:t>tatsächlich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geschieht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dass</a:t>
            </a:r>
            <a:r>
              <a:rPr lang="en-US" sz="1200" i="1" dirty="0">
                <a:solidFill>
                  <a:srgbClr val="FEFF83"/>
                </a:solidFill>
                <a:latin typeface="Arial"/>
                <a:ea typeface="Arial"/>
                <a:cs typeface="Arial"/>
                <a:sym typeface="Arial"/>
              </a:rPr>
              <a:t> der </a:t>
            </a:r>
            <a:r>
              <a:rPr lang="en-US" sz="1200" i="1" dirty="0" err="1">
                <a:solidFill>
                  <a:srgbClr val="FEFF83"/>
                </a:solidFill>
                <a:latin typeface="Arial"/>
                <a:ea typeface="Arial"/>
                <a:cs typeface="Arial"/>
                <a:sym typeface="Arial"/>
              </a:rPr>
              <a:t>Flureszein</a:t>
            </a:r>
            <a:r>
              <a:rPr lang="en-US" sz="1200" i="1" dirty="0">
                <a:solidFill>
                  <a:srgbClr val="FEFF83"/>
                </a:solidFill>
                <a:latin typeface="Arial"/>
                <a:ea typeface="Arial"/>
                <a:cs typeface="Arial"/>
                <a:sym typeface="Arial"/>
              </a:rPr>
              <a:t>-Kreis </a:t>
            </a:r>
            <a:r>
              <a:rPr lang="en-US" sz="1200" i="1" dirty="0" err="1">
                <a:solidFill>
                  <a:srgbClr val="FEFF83"/>
                </a:solidFill>
                <a:latin typeface="Arial"/>
                <a:ea typeface="Arial"/>
                <a:cs typeface="Arial"/>
                <a:sym typeface="Arial"/>
              </a:rPr>
              <a:t>größer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oder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kleiner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wird</a:t>
            </a:r>
            <a:r>
              <a:rPr lang="en-US" sz="1200" dirty="0">
                <a:solidFill>
                  <a:srgbClr val="FEFF83"/>
                </a:solidFill>
                <a:latin typeface="Arial"/>
                <a:ea typeface="Arial"/>
                <a:cs typeface="Arial"/>
                <a:sym typeface="Arial"/>
              </a:rPr>
              <a:t>. (Wenn Sie das </a:t>
            </a:r>
            <a:r>
              <a:rPr lang="en-US" sz="1200" dirty="0" err="1">
                <a:solidFill>
                  <a:srgbClr val="FEFF83"/>
                </a:solidFill>
                <a:latin typeface="Arial"/>
                <a:ea typeface="Arial"/>
                <a:cs typeface="Arial"/>
                <a:sym typeface="Arial"/>
              </a:rPr>
              <a:t>nächste</a:t>
            </a:r>
            <a:r>
              <a:rPr lang="en-US" sz="1200" dirty="0">
                <a:solidFill>
                  <a:srgbClr val="FEFF83"/>
                </a:solidFill>
                <a:latin typeface="Arial"/>
                <a:ea typeface="Arial"/>
                <a:cs typeface="Arial"/>
                <a:sym typeface="Arial"/>
              </a:rPr>
              <a:t> Mal </a:t>
            </a:r>
            <a:r>
              <a:rPr lang="en-US" sz="1200" dirty="0" err="1">
                <a:solidFill>
                  <a:srgbClr val="FEFF83"/>
                </a:solidFill>
                <a:latin typeface="Arial"/>
                <a:ea typeface="Arial"/>
                <a:cs typeface="Arial"/>
                <a:sym typeface="Arial"/>
              </a:rPr>
              <a:t>bei</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jemandem</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a:t>
            </a:r>
            <a:r>
              <a:rPr lang="en-US" sz="1200" dirty="0">
                <a:solidFill>
                  <a:srgbClr val="FEFF83"/>
                </a:solidFill>
                <a:latin typeface="Arial"/>
                <a:ea typeface="Arial"/>
                <a:cs typeface="Arial"/>
                <a:sym typeface="Arial"/>
              </a:rPr>
              <a:t> Applanation </a:t>
            </a:r>
            <a:r>
              <a:rPr lang="en-US" sz="1200" dirty="0" err="1">
                <a:solidFill>
                  <a:srgbClr val="FEFF83"/>
                </a:solidFill>
                <a:latin typeface="Arial"/>
                <a:ea typeface="Arial"/>
                <a:cs typeface="Arial"/>
                <a:sym typeface="Arial"/>
              </a:rPr>
              <a:t>durchführen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achten</a:t>
            </a:r>
            <a:r>
              <a:rPr lang="en-US" sz="1200" dirty="0">
                <a:solidFill>
                  <a:srgbClr val="FEFF83"/>
                </a:solidFill>
                <a:latin typeface="Arial"/>
                <a:ea typeface="Arial"/>
                <a:cs typeface="Arial"/>
                <a:sym typeface="Arial"/>
              </a:rPr>
              <a:t> Sie auf die </a:t>
            </a:r>
            <a:r>
              <a:rPr lang="en-US" sz="1200" b="1" dirty="0" err="1">
                <a:solidFill>
                  <a:srgbClr val="FEFF83"/>
                </a:solidFill>
                <a:latin typeface="Arial"/>
                <a:ea typeface="Arial"/>
                <a:cs typeface="Arial"/>
                <a:sym typeface="Arial"/>
              </a:rPr>
              <a:t>Höhe</a:t>
            </a:r>
            <a:r>
              <a:rPr lang="en-US" sz="1200" b="1" dirty="0">
                <a:solidFill>
                  <a:srgbClr val="FEFF83"/>
                </a:solidFill>
                <a:latin typeface="Arial"/>
                <a:ea typeface="Arial"/>
                <a:cs typeface="Arial"/>
                <a:sym typeface="Arial"/>
              </a:rPr>
              <a:t> </a:t>
            </a:r>
            <a:r>
              <a:rPr lang="en-US" sz="1200" dirty="0">
                <a:solidFill>
                  <a:srgbClr val="FEFF83"/>
                </a:solidFill>
                <a:latin typeface="Arial"/>
                <a:ea typeface="Arial"/>
                <a:cs typeface="Arial"/>
                <a:sym typeface="Arial"/>
              </a:rPr>
              <a:t>der Mires, </a:t>
            </a:r>
            <a:r>
              <a:rPr lang="en-US" sz="1200" dirty="0" err="1">
                <a:solidFill>
                  <a:srgbClr val="FEFF83"/>
                </a:solidFill>
                <a:latin typeface="Arial"/>
                <a:ea typeface="Arial"/>
                <a:cs typeface="Arial"/>
                <a:sym typeface="Arial"/>
              </a:rPr>
              <a:t>während</a:t>
            </a:r>
            <a:r>
              <a:rPr lang="en-US" sz="1200" dirty="0">
                <a:solidFill>
                  <a:srgbClr val="FEFF83"/>
                </a:solidFill>
                <a:latin typeface="Arial"/>
                <a:ea typeface="Arial"/>
                <a:cs typeface="Arial"/>
                <a:sym typeface="Arial"/>
              </a:rPr>
              <a:t> Sie den Knopf </a:t>
            </a:r>
            <a:r>
              <a:rPr lang="en-US" sz="1200" dirty="0" err="1">
                <a:solidFill>
                  <a:srgbClr val="FEFF83"/>
                </a:solidFill>
                <a:latin typeface="Arial"/>
                <a:ea typeface="Arial"/>
                <a:cs typeface="Arial"/>
                <a:sym typeface="Arial"/>
              </a:rPr>
              <a:t>verstellen</a:t>
            </a:r>
            <a:r>
              <a:rPr lang="en-US" sz="1200" dirty="0">
                <a:solidFill>
                  <a:srgbClr val="FEFF83"/>
                </a:solidFill>
                <a:latin typeface="Arial"/>
                <a:ea typeface="Arial"/>
                <a:cs typeface="Arial"/>
                <a:sym typeface="Arial"/>
              </a:rPr>
              <a:t>, und Sie </a:t>
            </a:r>
            <a:r>
              <a:rPr lang="en-US" sz="1200" dirty="0" err="1">
                <a:solidFill>
                  <a:srgbClr val="FEFF83"/>
                </a:solidFill>
                <a:latin typeface="Arial"/>
                <a:ea typeface="Arial"/>
                <a:cs typeface="Arial"/>
                <a:sym typeface="Arial"/>
              </a:rPr>
              <a:t>werden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besser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erkennen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können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dass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tatsächlich</a:t>
            </a:r>
            <a:r>
              <a:rPr lang="en-US" sz="1200" dirty="0">
                <a:solidFill>
                  <a:srgbClr val="FEFF83"/>
                </a:solidFill>
                <a:latin typeface="Arial"/>
                <a:ea typeface="Arial"/>
                <a:cs typeface="Arial"/>
                <a:sym typeface="Arial"/>
              </a:rPr>
              <a:t> die </a:t>
            </a:r>
            <a:r>
              <a:rPr lang="en-US" sz="1200" i="1" dirty="0" err="1">
                <a:solidFill>
                  <a:srgbClr val="FEFF83"/>
                </a:solidFill>
                <a:latin typeface="Arial"/>
                <a:ea typeface="Arial"/>
                <a:cs typeface="Arial"/>
                <a:sym typeface="Arial"/>
              </a:rPr>
              <a:t>Größe</a:t>
            </a:r>
            <a:r>
              <a:rPr lang="en-US" sz="1200" i="1" dirty="0">
                <a:solidFill>
                  <a:srgbClr val="FEFF83"/>
                </a:solidFill>
                <a:latin typeface="Arial"/>
                <a:ea typeface="Arial"/>
                <a:cs typeface="Arial"/>
                <a:sym typeface="Arial"/>
              </a:rPr>
              <a:t> </a:t>
            </a:r>
            <a:r>
              <a:rPr lang="en-US" sz="1200" dirty="0">
                <a:solidFill>
                  <a:srgbClr val="FEFF83"/>
                </a:solidFill>
                <a:latin typeface="Arial"/>
                <a:ea typeface="Arial"/>
                <a:cs typeface="Arial"/>
                <a:sym typeface="Arial"/>
              </a:rPr>
              <a:t>des </a:t>
            </a:r>
            <a:r>
              <a:rPr lang="en-US" sz="1200" dirty="0" err="1">
                <a:solidFill>
                  <a:srgbClr val="FEFF83"/>
                </a:solidFill>
                <a:latin typeface="Arial"/>
                <a:ea typeface="Arial"/>
                <a:cs typeface="Arial"/>
                <a:sym typeface="Arial"/>
              </a:rPr>
              <a:t>Kreises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ändert</a:t>
            </a:r>
            <a:r>
              <a:rPr lang="en-US" sz="1200" dirty="0">
                <a:solidFill>
                  <a:srgbClr val="FEFF83"/>
                </a:solidFill>
                <a:latin typeface="Arial"/>
                <a:ea typeface="Arial"/>
                <a:cs typeface="Arial"/>
                <a:sym typeface="Arial"/>
              </a:rPr>
              <a:t>, nicht der Abstand </a:t>
            </a:r>
            <a:r>
              <a:rPr lang="en-US" sz="1200" dirty="0" err="1">
                <a:solidFill>
                  <a:srgbClr val="FEFF83"/>
                </a:solidFill>
                <a:latin typeface="Arial"/>
                <a:ea typeface="Arial"/>
                <a:cs typeface="Arial"/>
                <a:sym typeface="Arial"/>
              </a:rPr>
              <a:t>zwischen</a:t>
            </a:r>
            <a:r>
              <a:rPr lang="en-US" sz="1200" dirty="0">
                <a:solidFill>
                  <a:srgbClr val="FEFF83"/>
                </a:solidFill>
                <a:latin typeface="Arial"/>
                <a:ea typeface="Arial"/>
                <a:cs typeface="Arial"/>
                <a:sym typeface="Arial"/>
              </a:rPr>
              <a:t> den </a:t>
            </a:r>
            <a:r>
              <a:rPr lang="en-US" sz="1200" dirty="0" err="1">
                <a:solidFill>
                  <a:srgbClr val="FEFF83"/>
                </a:solidFill>
                <a:latin typeface="Arial"/>
                <a:ea typeface="Arial"/>
                <a:cs typeface="Arial"/>
                <a:sym typeface="Arial"/>
              </a:rPr>
              <a:t>Segmenten</a:t>
            </a:r>
            <a:r>
              <a:rPr lang="en-US" sz="1200" dirty="0">
                <a:solidFill>
                  <a:srgbClr val="FEFF83"/>
                </a:solidFill>
                <a:latin typeface="Arial"/>
                <a:ea typeface="Arial"/>
                <a:cs typeface="Arial"/>
                <a:sym typeface="Arial"/>
              </a:rPr>
              <a:t>).</a:t>
            </a:r>
            <a:endParaRPr sz="1400" dirty="0">
              <a:solidFill>
                <a:srgbClr val="FEFF83"/>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200" name="Google Shape;200;p4"/>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204" name="Google Shape;204;p4"/>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t>Basierend auf dem </a:t>
            </a:r>
            <a:r>
              <a:rPr lang="en-US" sz="1200" i="1"/>
              <a:t>Imbert-Fick-Prinzip</a:t>
            </a:r>
            <a:r>
              <a:rPr lang="en-US" sz="1200"/>
              <a:t>: </a:t>
            </a:r>
            <a:r>
              <a:rPr lang="en-US" sz="1200" b="1"/>
              <a:t>P = F / A</a:t>
            </a:r>
            <a:endParaRPr/>
          </a:p>
          <a:p>
            <a:pPr marL="692150" lvl="1" indent="-320993" algn="l" rtl="0">
              <a:lnSpc>
                <a:spcPct val="90000"/>
              </a:lnSpc>
              <a:spcBef>
                <a:spcPts val="240"/>
              </a:spcBef>
              <a:spcAft>
                <a:spcPts val="0"/>
              </a:spcAft>
              <a:buSzPts val="840"/>
              <a:buChar char="●"/>
            </a:pPr>
            <a:r>
              <a:rPr lang="en-US" sz="1200"/>
              <a:t>Der Druck innerhalb einer Kugel ist gleich der Kraft, die zum </a:t>
            </a:r>
            <a:r>
              <a:rPr lang="en-US" sz="1200">
                <a:solidFill>
                  <a:srgbClr val="0000FF"/>
                </a:solidFill>
              </a:rPr>
              <a:t>Abflachen ihrer Oberfläche</a:t>
            </a:r>
            <a:r>
              <a:rPr lang="en-US" sz="1200"/>
              <a:t> benötigt wird, dividiert durch die </a:t>
            </a:r>
            <a:r>
              <a:rPr lang="en-US" sz="1200">
                <a:solidFill>
                  <a:srgbClr val="0000FF"/>
                </a:solidFill>
              </a:rPr>
              <a:t>Fläche, über die die Abflachung </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erfolgt</a:t>
            </a:r>
            <a:r>
              <a:rPr lang="en-US" sz="1200">
                <a:solidFill>
                  <a:srgbClr val="0000FF"/>
                </a:solidFill>
              </a:rPr>
              <a:t>.</a:t>
            </a:r>
            <a:endParaRPr sz="1200"/>
          </a:p>
        </p:txBody>
      </p:sp>
      <p:cxnSp>
        <p:nvCxnSpPr>
          <p:cNvPr id="205" name="Google Shape;205;p4"/>
          <p:cNvCxnSpPr/>
          <p:nvPr/>
        </p:nvCxnSpPr>
        <p:spPr>
          <a:xfrm rot="10800000" flipH="1">
            <a:off x="762000" y="2057400"/>
            <a:ext cx="228600" cy="304800"/>
          </a:xfrm>
          <a:prstGeom prst="straightConnector1">
            <a:avLst/>
          </a:prstGeom>
          <a:noFill/>
          <a:ln w="9525" cap="flat" cmpd="sng">
            <a:solidFill>
              <a:schemeClr val="dk1"/>
            </a:solidFill>
            <a:prstDash val="solid"/>
            <a:round/>
            <a:headEnd type="none" w="med" len="med"/>
            <a:tailEnd type="triangle" w="med" len="med"/>
          </a:ln>
        </p:spPr>
      </p:cxnSp>
      <p:sp>
        <p:nvSpPr>
          <p:cNvPr id="206" name="Google Shape;206;p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4</a:t>
            </a:fld>
            <a:endParaRPr sz="1000" b="0" i="0" u="none" strike="noStrike" cap="none">
              <a:solidFill>
                <a:schemeClr val="dk1"/>
              </a:solidFill>
              <a:latin typeface="Arial"/>
              <a:ea typeface="Arial"/>
              <a:cs typeface="Arial"/>
              <a:sym typeface="Arial"/>
            </a:endParaRPr>
          </a:p>
        </p:txBody>
      </p:sp>
      <p:sp>
        <p:nvSpPr>
          <p:cNvPr id="207" name="Google Shape;207;p4"/>
          <p:cNvSpPr txBox="1"/>
          <p:nvPr/>
        </p:nvSpPr>
        <p:spPr>
          <a:xfrm>
            <a:off x="73025" y="2359025"/>
            <a:ext cx="1001713" cy="387350"/>
          </a:xfrm>
          <a:prstGeom prst="rect">
            <a:avLst/>
          </a:prstGeom>
          <a:noFill/>
          <a:ln>
            <a:noFill/>
          </a:ln>
        </p:spPr>
        <p:txBody>
          <a:bodyPr spcFirstLastPara="1" wrap="square" lIns="25400" tIns="12700" rIns="25400" bIns="12700" anchor="t" anchorCtr="0">
            <a:spAutoFit/>
          </a:bodyPr>
          <a:lstStyle/>
          <a:p>
            <a:pPr marL="0" marR="0" lvl="0" indent="0" algn="l" rtl="0">
              <a:lnSpc>
                <a:spcPct val="80000"/>
              </a:lnSpc>
              <a:spcBef>
                <a:spcPts val="0"/>
              </a:spcBef>
              <a:spcAft>
                <a:spcPts val="0"/>
              </a:spcAft>
              <a:buClr>
                <a:schemeClr val="dk1"/>
              </a:buClr>
              <a:buSzPts val="1200"/>
              <a:buFont typeface="Noto Sans Symbols"/>
              <a:buNone/>
            </a:pPr>
            <a:r>
              <a:rPr lang="en-US" sz="1200" b="0" i="1" u="none" strike="noStrike" cap="none">
                <a:solidFill>
                  <a:schemeClr val="dk1"/>
                </a:solidFill>
                <a:latin typeface="Arial"/>
                <a:ea typeface="Arial"/>
                <a:cs typeface="Arial"/>
                <a:sym typeface="Arial"/>
              </a:rPr>
              <a:t>I-F-Prinzip</a:t>
            </a:r>
            <a:endParaRPr/>
          </a:p>
          <a:p>
            <a:pPr marL="0" marR="0" lvl="0" indent="0" algn="l" rtl="0">
              <a:lnSpc>
                <a:spcPct val="80000"/>
              </a:lnSpc>
              <a:spcBef>
                <a:spcPts val="0"/>
              </a:spcBef>
              <a:spcAft>
                <a:spcPts val="0"/>
              </a:spcAft>
              <a:buClr>
                <a:schemeClr val="dk1"/>
              </a:buClr>
              <a:buSzPts val="1200"/>
              <a:buFont typeface="Noto Sans Symbols"/>
              <a:buNone/>
            </a:pPr>
            <a:r>
              <a:rPr lang="en-US" sz="1200" b="0" i="1" u="none" strike="noStrike" cap="none">
                <a:solidFill>
                  <a:schemeClr val="dk1"/>
                </a:solidFill>
                <a:latin typeface="Arial"/>
                <a:ea typeface="Arial"/>
                <a:cs typeface="Arial"/>
                <a:sym typeface="Arial"/>
              </a:rPr>
              <a:t>in Worten</a:t>
            </a:r>
            <a:endParaRPr/>
          </a:p>
        </p:txBody>
      </p:sp>
      <p:sp>
        <p:nvSpPr>
          <p:cNvPr id="208" name="Google Shape;208;p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09" name="Google Shape;209;p4"/>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Arial"/>
                <a:ea typeface="Arial"/>
                <a:cs typeface="Arial"/>
                <a:sym typeface="Arial"/>
              </a:rPr>
              <a:t>Applanationstonometrie</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965"/>
        <p:cNvGrpSpPr/>
        <p:nvPr/>
      </p:nvGrpSpPr>
      <p:grpSpPr>
        <a:xfrm>
          <a:off x="0" y="0"/>
          <a:ext cx="0" cy="0"/>
          <a:chOff x="0" y="0"/>
          <a:chExt cx="0" cy="0"/>
        </a:xfrm>
      </p:grpSpPr>
      <p:sp>
        <p:nvSpPr>
          <p:cNvPr id="966" name="Google Shape;966;p40"/>
          <p:cNvSpPr txBox="1">
            <a:spLocks noGrp="1"/>
          </p:cNvSpPr>
          <p:nvPr>
            <p:ph type="sldNum" idx="12"/>
          </p:nvPr>
        </p:nvSpPr>
        <p:spPr>
          <a:xfrm>
            <a:off x="6299200" y="455613"/>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sz="1000">
                <a:solidFill>
                  <a:schemeClr val="dk1"/>
                </a:solidFill>
                <a:latin typeface="Arial"/>
                <a:ea typeface="Arial"/>
                <a:cs typeface="Arial"/>
                <a:sym typeface="Arial"/>
              </a:rPr>
              <a:t>40</a:t>
            </a:fld>
            <a:endParaRPr sz="1000">
              <a:solidFill>
                <a:schemeClr val="dk1"/>
              </a:solidFill>
              <a:latin typeface="Arial"/>
              <a:ea typeface="Arial"/>
              <a:cs typeface="Arial"/>
              <a:sym typeface="Arial"/>
            </a:endParaRPr>
          </a:p>
        </p:txBody>
      </p:sp>
      <p:sp>
        <p:nvSpPr>
          <p:cNvPr id="967" name="Google Shape;967;p40"/>
          <p:cNvSpPr/>
          <p:nvPr/>
        </p:nvSpPr>
        <p:spPr>
          <a:xfrm rot="5400000">
            <a:off x="62706" y="1385094"/>
            <a:ext cx="3532188" cy="3657600"/>
          </a:xfrm>
          <a:prstGeom prst="blockArc">
            <a:avLst>
              <a:gd name="adj1" fmla="val 11049789"/>
              <a:gd name="adj2" fmla="val 21331406"/>
              <a:gd name="adj3" fmla="val 7159"/>
            </a:avLst>
          </a:prstGeom>
          <a:solidFill>
            <a:schemeClr val="lt1"/>
          </a:solidFill>
          <a:ln w="158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968" name="Google Shape;968;p40"/>
          <p:cNvSpPr/>
          <p:nvPr/>
        </p:nvSpPr>
        <p:spPr>
          <a:xfrm>
            <a:off x="914400" y="1295400"/>
            <a:ext cx="1143000" cy="3886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69" name="Google Shape;969;p40"/>
          <p:cNvSpPr/>
          <p:nvPr/>
        </p:nvSpPr>
        <p:spPr>
          <a:xfrm>
            <a:off x="3589338" y="2922588"/>
            <a:ext cx="285750" cy="533400"/>
          </a:xfrm>
          <a:prstGeom prst="donut">
            <a:avLst>
              <a:gd name="adj" fmla="val 25000"/>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970" name="Google Shape;970;p40"/>
          <p:cNvSpPr/>
          <p:nvPr/>
        </p:nvSpPr>
        <p:spPr>
          <a:xfrm rot="-5400000">
            <a:off x="4537869" y="1159669"/>
            <a:ext cx="2430462" cy="4191000"/>
          </a:xfrm>
          <a:prstGeom prst="trapezoid">
            <a:avLst>
              <a:gd name="adj" fmla="val 25000"/>
            </a:avLst>
          </a:prstGeom>
          <a:solidFill>
            <a:schemeClr val="lt1"/>
          </a:solidFill>
          <a:ln w="158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971" name="Google Shape;971;p40"/>
          <p:cNvCxnSpPr/>
          <p:nvPr/>
        </p:nvCxnSpPr>
        <p:spPr>
          <a:xfrm rot="10800000">
            <a:off x="3657600" y="3074988"/>
            <a:ext cx="2743200" cy="0"/>
          </a:xfrm>
          <a:prstGeom prst="straightConnector1">
            <a:avLst/>
          </a:prstGeom>
          <a:noFill/>
          <a:ln w="9525" cap="flat" cmpd="sng">
            <a:solidFill>
              <a:schemeClr val="dk1"/>
            </a:solidFill>
            <a:prstDash val="dash"/>
            <a:round/>
            <a:headEnd type="none" w="sm" len="sm"/>
            <a:tailEnd type="triangle" w="med" len="med"/>
          </a:ln>
        </p:spPr>
      </p:cxnSp>
      <p:cxnSp>
        <p:nvCxnSpPr>
          <p:cNvPr id="972" name="Google Shape;972;p40"/>
          <p:cNvCxnSpPr/>
          <p:nvPr/>
        </p:nvCxnSpPr>
        <p:spPr>
          <a:xfrm rot="10800000">
            <a:off x="3657600" y="3303588"/>
            <a:ext cx="2743200" cy="0"/>
          </a:xfrm>
          <a:prstGeom prst="straightConnector1">
            <a:avLst/>
          </a:prstGeom>
          <a:noFill/>
          <a:ln w="9525" cap="flat" cmpd="sng">
            <a:solidFill>
              <a:schemeClr val="dk1"/>
            </a:solidFill>
            <a:prstDash val="dash"/>
            <a:round/>
            <a:headEnd type="none" w="sm" len="sm"/>
            <a:tailEnd type="triangle" w="med" len="med"/>
          </a:ln>
        </p:spPr>
      </p:cxnSp>
      <p:sp>
        <p:nvSpPr>
          <p:cNvPr id="973" name="Google Shape;973;p40"/>
          <p:cNvSpPr txBox="1"/>
          <p:nvPr/>
        </p:nvSpPr>
        <p:spPr>
          <a:xfrm>
            <a:off x="4878388" y="3035300"/>
            <a:ext cx="1497012" cy="30797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Abgeflachte Fläche</a:t>
            </a:r>
            <a:endParaRPr/>
          </a:p>
        </p:txBody>
      </p:sp>
      <p:sp>
        <p:nvSpPr>
          <p:cNvPr id="974" name="Google Shape;974;p40"/>
          <p:cNvSpPr/>
          <p:nvPr/>
        </p:nvSpPr>
        <p:spPr>
          <a:xfrm>
            <a:off x="6535738" y="3074988"/>
            <a:ext cx="93662" cy="228600"/>
          </a:xfrm>
          <a:prstGeom prst="rightBrace">
            <a:avLst>
              <a:gd name="adj1" fmla="val 8333"/>
              <a:gd name="adj2" fmla="val 50000"/>
            </a:avLst>
          </a:prstGeom>
          <a:noFill/>
          <a:ln w="95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975" name="Google Shape;975;p40"/>
          <p:cNvSpPr txBox="1"/>
          <p:nvPr/>
        </p:nvSpPr>
        <p:spPr>
          <a:xfrm>
            <a:off x="6611938" y="2989263"/>
            <a:ext cx="1084262" cy="450850"/>
          </a:xfrm>
          <a:prstGeom prst="rect">
            <a:avLst/>
          </a:prstGeom>
          <a:noFill/>
          <a:ln>
            <a:noFill/>
          </a:ln>
        </p:spPr>
        <p:txBody>
          <a:bodyPr spcFirstLastPara="1" wrap="square" lIns="25400" tIns="12700" rIns="25400" bIns="12700" anchor="t" anchorCtr="0">
            <a:spAutoFit/>
          </a:bodyPr>
          <a:lstStyle/>
          <a:p>
            <a:pPr marL="0" marR="0" lvl="0" indent="0" algn="ctr" rtl="0">
              <a:lnSpc>
                <a:spcPct val="116666"/>
              </a:lnSpc>
              <a:spcBef>
                <a:spcPts val="0"/>
              </a:spcBef>
              <a:spcAft>
                <a:spcPts val="0"/>
              </a:spcAft>
              <a:buNone/>
            </a:pPr>
            <a:r>
              <a:rPr lang="en-US" sz="1200">
                <a:solidFill>
                  <a:srgbClr val="0000FF"/>
                </a:solidFill>
                <a:latin typeface="Arial"/>
                <a:ea typeface="Arial"/>
                <a:cs typeface="Arial"/>
                <a:sym typeface="Arial"/>
              </a:rPr>
              <a:t>Durchmesser &lt; 3,06 mm</a:t>
            </a:r>
            <a:endParaRPr/>
          </a:p>
        </p:txBody>
      </p:sp>
      <p:sp>
        <p:nvSpPr>
          <p:cNvPr id="976" name="Google Shape;976;p40"/>
          <p:cNvSpPr/>
          <p:nvPr/>
        </p:nvSpPr>
        <p:spPr>
          <a:xfrm>
            <a:off x="3421063" y="1117600"/>
            <a:ext cx="415925" cy="396875"/>
          </a:xfrm>
          <a:prstGeom prst="donut">
            <a:avLst>
              <a:gd name="adj" fmla="val 13148"/>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977" name="Google Shape;977;p40"/>
          <p:cNvSpPr/>
          <p:nvPr/>
        </p:nvSpPr>
        <p:spPr>
          <a:xfrm>
            <a:off x="3497263" y="1792288"/>
            <a:ext cx="244475" cy="773112"/>
          </a:xfrm>
          <a:prstGeom prst="upArrow">
            <a:avLst>
              <a:gd name="adj1" fmla="val 50000"/>
              <a:gd name="adj2" fmla="val 50000"/>
            </a:avLst>
          </a:prstGeom>
          <a:solidFill>
            <a:srgbClr val="B2B2B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78" name="Google Shape;978;p40"/>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979" name="Google Shape;979;p40"/>
          <p:cNvSpPr txBox="1"/>
          <p:nvPr/>
        </p:nvSpPr>
        <p:spPr>
          <a:xfrm>
            <a:off x="1108075" y="5635625"/>
            <a:ext cx="7086600" cy="5799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a:solidFill>
                  <a:schemeClr val="dk1"/>
                </a:solidFill>
              </a:rPr>
              <a:t>Applanationstonometrie: Beträgt der Durchmesser der applanierten Hornhautfläche weniger als 3,06 mm, reicht die vom Tonometer ausgeübte Kraft noch nicht aus, um den Augeninnendruck auszugleichen.</a:t>
            </a:r>
            <a:endParaRPr/>
          </a:p>
        </p:txBody>
      </p:sp>
      <p:sp>
        <p:nvSpPr>
          <p:cNvPr id="980" name="Google Shape;980;p40"/>
          <p:cNvSpPr txBox="1"/>
          <p:nvPr/>
        </p:nvSpPr>
        <p:spPr>
          <a:xfrm>
            <a:off x="4109243" y="1170056"/>
            <a:ext cx="1839913" cy="271869"/>
          </a:xfrm>
          <a:prstGeom prst="rect">
            <a:avLst/>
          </a:prstGeom>
          <a:noFill/>
          <a:ln>
            <a:noFill/>
          </a:ln>
        </p:spPr>
        <p:txBody>
          <a:bodyPr spcFirstLastPara="1" wrap="square" lIns="25400" tIns="12700" rIns="25400" bIns="12700" anchor="t" anchorCtr="0">
            <a:spAutoFit/>
          </a:bodyPr>
          <a:lstStyle/>
          <a:p>
            <a:pPr marL="0" marR="0" lvl="0" indent="0" algn="l" rtl="0">
              <a:lnSpc>
                <a:spcPct val="116666"/>
              </a:lnSpc>
              <a:spcBef>
                <a:spcPts val="0"/>
              </a:spcBef>
              <a:spcAft>
                <a:spcPts val="0"/>
              </a:spcAft>
              <a:buNone/>
            </a:pPr>
            <a:r>
              <a:rPr lang="en-US" sz="1200">
                <a:solidFill>
                  <a:schemeClr val="dk1"/>
                </a:solidFill>
                <a:latin typeface="Arial"/>
                <a:ea typeface="Arial"/>
                <a:cs typeface="Arial"/>
                <a:sym typeface="Arial"/>
              </a:rPr>
              <a:t> 3,06 mm</a:t>
            </a:r>
            <a:endParaRPr/>
          </a:p>
        </p:txBody>
      </p:sp>
      <p:sp>
        <p:nvSpPr>
          <p:cNvPr id="981" name="Google Shape;981;p40"/>
          <p:cNvSpPr/>
          <p:nvPr/>
        </p:nvSpPr>
        <p:spPr>
          <a:xfrm>
            <a:off x="4055577" y="1058931"/>
            <a:ext cx="135423" cy="465069"/>
          </a:xfrm>
          <a:prstGeom prst="rightBrace">
            <a:avLst>
              <a:gd name="adj1" fmla="val 8333"/>
              <a:gd name="adj2" fmla="val 50000"/>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85"/>
        <p:cNvGrpSpPr/>
        <p:nvPr/>
      </p:nvGrpSpPr>
      <p:grpSpPr>
        <a:xfrm>
          <a:off x="0" y="0"/>
          <a:ext cx="0" cy="0"/>
          <a:chOff x="0" y="0"/>
          <a:chExt cx="0" cy="0"/>
        </a:xfrm>
      </p:grpSpPr>
      <p:sp>
        <p:nvSpPr>
          <p:cNvPr id="988" name="Google Shape;988;p41"/>
          <p:cNvSpPr/>
          <p:nvPr/>
        </p:nvSpPr>
        <p:spPr>
          <a:xfrm>
            <a:off x="5334000" y="3733800"/>
            <a:ext cx="1371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89" name="Google Shape;989;p41"/>
          <p:cNvSpPr/>
          <p:nvPr/>
        </p:nvSpPr>
        <p:spPr>
          <a:xfrm>
            <a:off x="5715000" y="3352800"/>
            <a:ext cx="1371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90" name="Google Shape;990;p41"/>
          <p:cNvSpPr/>
          <p:nvPr/>
        </p:nvSpPr>
        <p:spPr>
          <a:xfrm>
            <a:off x="3886200" y="2590800"/>
            <a:ext cx="19050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91" name="Google Shape;991;p41"/>
          <p:cNvSpPr/>
          <p:nvPr/>
        </p:nvSpPr>
        <p:spPr>
          <a:xfrm>
            <a:off x="6553200" y="2590800"/>
            <a:ext cx="5334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992" name="Google Shape;992;p41"/>
          <p:cNvSpPr/>
          <p:nvPr/>
        </p:nvSpPr>
        <p:spPr>
          <a:xfrm>
            <a:off x="5791200" y="1828800"/>
            <a:ext cx="24384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93" name="Google Shape;993;p41"/>
          <p:cNvSpPr/>
          <p:nvPr/>
        </p:nvSpPr>
        <p:spPr>
          <a:xfrm>
            <a:off x="990600" y="2209800"/>
            <a:ext cx="25908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94" name="Google Shape;994;p41"/>
          <p:cNvSpPr/>
          <p:nvPr/>
        </p:nvSpPr>
        <p:spPr>
          <a:xfrm>
            <a:off x="5715000" y="2209800"/>
            <a:ext cx="2514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95" name="Google Shape;995;p41"/>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996" name="Google Shape;996;p41"/>
          <p:cNvSpPr/>
          <p:nvPr/>
        </p:nvSpPr>
        <p:spPr>
          <a:xfrm>
            <a:off x="2971800" y="1295400"/>
            <a:ext cx="19812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997" name="Google Shape;997;p41"/>
          <p:cNvSpPr/>
          <p:nvPr/>
        </p:nvSpPr>
        <p:spPr>
          <a:xfrm>
            <a:off x="7315200" y="1295400"/>
            <a:ext cx="2286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998" name="Google Shape;998;p41"/>
          <p:cNvSpPr/>
          <p:nvPr/>
        </p:nvSpPr>
        <p:spPr>
          <a:xfrm>
            <a:off x="7848600" y="1295400"/>
            <a:ext cx="3048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999" name="Google Shape;999;p41"/>
          <p:cNvSpPr txBox="1">
            <a:spLocks noGrp="1"/>
          </p:cNvSpPr>
          <p:nvPr>
            <p:ph type="body" idx="4294967295"/>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dirty="0" err="1">
                <a:solidFill>
                  <a:srgbClr val="B2B2B2"/>
                </a:solidFill>
              </a:rPr>
              <a:t>Basierend</a:t>
            </a:r>
            <a:r>
              <a:rPr lang="en-US" sz="1200" dirty="0">
                <a:solidFill>
                  <a:srgbClr val="B2B2B2"/>
                </a:solidFill>
              </a:rPr>
              <a:t> auf dem </a:t>
            </a:r>
            <a:r>
              <a:rPr lang="en-US" sz="1200" i="1" dirty="0">
                <a:solidFill>
                  <a:srgbClr val="B2B2B2"/>
                </a:solidFill>
              </a:rPr>
              <a:t>Imbert-Fick-</a:t>
            </a:r>
            <a:r>
              <a:rPr lang="en-US" sz="1200" i="1" dirty="0" err="1">
                <a:solidFill>
                  <a:srgbClr val="B2B2B2"/>
                </a:solidFill>
              </a:rPr>
              <a:t>Prinzip</a:t>
            </a:r>
            <a:r>
              <a:rPr lang="en-US" sz="1200" dirty="0">
                <a:solidFill>
                  <a:srgbClr val="B2B2B2"/>
                </a:solidFill>
              </a:rPr>
              <a:t>: </a:t>
            </a:r>
            <a:r>
              <a:rPr lang="en-US" sz="1200" b="1" dirty="0">
                <a:solidFill>
                  <a:srgbClr val="B2B2B2"/>
                </a:solidFill>
              </a:rPr>
              <a:t>P = F / A</a:t>
            </a:r>
            <a:endParaRPr dirty="0"/>
          </a:p>
          <a:p>
            <a:pPr marL="692150" lvl="1" indent="-347663" algn="l" rtl="0">
              <a:lnSpc>
                <a:spcPct val="90000"/>
              </a:lnSpc>
              <a:spcBef>
                <a:spcPts val="240"/>
              </a:spcBef>
              <a:spcAft>
                <a:spcPts val="0"/>
              </a:spcAft>
              <a:buSzPts val="840"/>
              <a:buChar char="●"/>
            </a:pPr>
            <a:r>
              <a:rPr lang="en-US" sz="1200" dirty="0">
                <a:solidFill>
                  <a:srgbClr val="B2B2B2"/>
                </a:solidFill>
              </a:rPr>
              <a:t>Der Druck </a:t>
            </a:r>
            <a:r>
              <a:rPr lang="en-US" sz="1200" dirty="0" err="1">
                <a:solidFill>
                  <a:srgbClr val="B2B2B2"/>
                </a:solidFill>
              </a:rPr>
              <a:t>im</a:t>
            </a:r>
            <a:r>
              <a:rPr lang="en-US" sz="1200" dirty="0">
                <a:solidFill>
                  <a:srgbClr val="B2B2B2"/>
                </a:solidFill>
              </a:rPr>
              <a:t> </a:t>
            </a:r>
            <a:r>
              <a:rPr lang="en-US" sz="1200" dirty="0" err="1">
                <a:solidFill>
                  <a:srgbClr val="B2B2B2"/>
                </a:solidFill>
              </a:rPr>
              <a:t>Inneren</a:t>
            </a:r>
            <a:r>
              <a:rPr lang="en-US" sz="1200" dirty="0">
                <a:solidFill>
                  <a:srgbClr val="B2B2B2"/>
                </a:solidFill>
              </a:rPr>
              <a:t> </a:t>
            </a:r>
            <a:r>
              <a:rPr lang="en-US" sz="1200" dirty="0" err="1">
                <a:solidFill>
                  <a:srgbClr val="B2B2B2"/>
                </a:solidFill>
              </a:rPr>
              <a:t>einer</a:t>
            </a:r>
            <a:r>
              <a:rPr lang="en-US" sz="1200" dirty="0">
                <a:solidFill>
                  <a:srgbClr val="B2B2B2"/>
                </a:solidFill>
              </a:rPr>
              <a:t> Kugel </a:t>
            </a:r>
            <a:r>
              <a:rPr lang="en-US" sz="1200" dirty="0" err="1">
                <a:solidFill>
                  <a:srgbClr val="B2B2B2"/>
                </a:solidFill>
              </a:rPr>
              <a:t>entspricht</a:t>
            </a:r>
            <a:r>
              <a:rPr lang="en-US" sz="1200" dirty="0">
                <a:solidFill>
                  <a:srgbClr val="B2B2B2"/>
                </a:solidFill>
              </a:rPr>
              <a:t> der Kraft, die </a:t>
            </a:r>
            <a:r>
              <a:rPr lang="en-US" sz="1200" dirty="0" err="1">
                <a:solidFill>
                  <a:srgbClr val="B2B2B2"/>
                </a:solidFill>
              </a:rPr>
              <a:t>erforderlich</a:t>
            </a:r>
            <a:r>
              <a:rPr lang="en-US" sz="1200" dirty="0">
                <a:solidFill>
                  <a:srgbClr val="B2B2B2"/>
                </a:solidFill>
              </a:rPr>
              <a:t> </a:t>
            </a:r>
            <a:r>
              <a:rPr lang="en-US" sz="1200" dirty="0" err="1">
                <a:solidFill>
                  <a:srgbClr val="B2B2B2"/>
                </a:solidFill>
              </a:rPr>
              <a:t>ist</a:t>
            </a:r>
            <a:r>
              <a:rPr lang="en-US" sz="1200" dirty="0">
                <a:solidFill>
                  <a:srgbClr val="B2B2B2"/>
                </a:solidFill>
              </a:rPr>
              <a:t>, um </a:t>
            </a:r>
            <a:r>
              <a:rPr lang="en-US" sz="1200" dirty="0" err="1">
                <a:solidFill>
                  <a:srgbClr val="B2B2B2"/>
                </a:solidFill>
              </a:rPr>
              <a:t>ihre</a:t>
            </a:r>
            <a:r>
              <a:rPr lang="en-US" sz="1200" dirty="0">
                <a:solidFill>
                  <a:srgbClr val="B2B2B2"/>
                </a:solidFill>
              </a:rPr>
              <a:t> </a:t>
            </a:r>
            <a:r>
              <a:rPr lang="en-US" sz="1200" dirty="0" err="1">
                <a:solidFill>
                  <a:srgbClr val="B2B2B2"/>
                </a:solidFill>
              </a:rPr>
              <a:t>Oberfläche</a:t>
            </a:r>
            <a:r>
              <a:rPr lang="en-US" sz="1200" dirty="0">
                <a:solidFill>
                  <a:srgbClr val="B2B2B2"/>
                </a:solidFill>
              </a:rPr>
              <a:t> </a:t>
            </a:r>
            <a:r>
              <a:rPr lang="en-US" sz="1200" dirty="0" err="1">
                <a:solidFill>
                  <a:srgbClr val="B2B2B2"/>
                </a:solidFill>
              </a:rPr>
              <a:t>abzuflachen</a:t>
            </a:r>
            <a:r>
              <a:rPr lang="en-US" sz="1200" dirty="0">
                <a:solidFill>
                  <a:srgbClr val="B2B2B2"/>
                </a:solidFill>
              </a:rPr>
              <a:t>, </a:t>
            </a:r>
            <a:r>
              <a:rPr lang="en-US" sz="1200" dirty="0" err="1">
                <a:solidFill>
                  <a:srgbClr val="B2B2B2"/>
                </a:solidFill>
              </a:rPr>
              <a:t>geteilt</a:t>
            </a:r>
            <a:r>
              <a:rPr lang="en-US" sz="1200" dirty="0">
                <a:solidFill>
                  <a:srgbClr val="B2B2B2"/>
                </a:solidFill>
              </a:rPr>
              <a:t> </a:t>
            </a:r>
            <a:r>
              <a:rPr lang="en-US" sz="1200" dirty="0" err="1">
                <a:solidFill>
                  <a:srgbClr val="B2B2B2"/>
                </a:solidFill>
              </a:rPr>
              <a:t>durch</a:t>
            </a:r>
            <a:r>
              <a:rPr lang="en-US" sz="1200" dirty="0">
                <a:solidFill>
                  <a:srgbClr val="B2B2B2"/>
                </a:solidFill>
              </a:rPr>
              <a:t> die </a:t>
            </a:r>
            <a:r>
              <a:rPr lang="en-US" sz="1200" dirty="0" err="1">
                <a:solidFill>
                  <a:srgbClr val="B2B2B2"/>
                </a:solidFill>
              </a:rPr>
              <a:t>Fläche</a:t>
            </a:r>
            <a:r>
              <a:rPr lang="en-US" sz="1200" dirty="0">
                <a:solidFill>
                  <a:srgbClr val="B2B2B2"/>
                </a:solidFill>
              </a:rPr>
              <a:t> der </a:t>
            </a:r>
            <a:r>
              <a:rPr lang="en-US" sz="1200" dirty="0" err="1">
                <a:solidFill>
                  <a:srgbClr val="B2B2B2"/>
                </a:solidFill>
              </a:rPr>
              <a:t>Abflachung</a:t>
            </a:r>
            <a:endParaRPr dirty="0"/>
          </a:p>
          <a:p>
            <a:pPr marL="692150" lvl="1" indent="-347663" algn="l" rtl="0">
              <a:lnSpc>
                <a:spcPct val="90000"/>
              </a:lnSpc>
              <a:spcBef>
                <a:spcPts val="240"/>
              </a:spcBef>
              <a:spcAft>
                <a:spcPts val="0"/>
              </a:spcAft>
              <a:buSzPts val="840"/>
              <a:buChar char="●"/>
            </a:pPr>
            <a:r>
              <a:rPr lang="en-US" sz="1200" dirty="0">
                <a:solidFill>
                  <a:srgbClr val="B2B2B2"/>
                </a:solidFill>
              </a:rPr>
              <a:t>Es </a:t>
            </a:r>
            <a:r>
              <a:rPr lang="en-US" sz="1200" dirty="0" err="1">
                <a:solidFill>
                  <a:srgbClr val="B2B2B2"/>
                </a:solidFill>
              </a:rPr>
              <a:t>wird</a:t>
            </a:r>
            <a:r>
              <a:rPr lang="en-US" sz="1200" dirty="0">
                <a:solidFill>
                  <a:srgbClr val="B2B2B2"/>
                </a:solidFill>
              </a:rPr>
              <a:t> </a:t>
            </a:r>
            <a:r>
              <a:rPr lang="en-US" sz="1200" dirty="0" err="1">
                <a:solidFill>
                  <a:srgbClr val="B2B2B2"/>
                </a:solidFill>
              </a:rPr>
              <a:t>angenommen</a:t>
            </a:r>
            <a:r>
              <a:rPr lang="en-US" sz="1200" dirty="0">
                <a:solidFill>
                  <a:srgbClr val="B2B2B2"/>
                </a:solidFill>
              </a:rPr>
              <a:t>, </a:t>
            </a:r>
            <a:r>
              <a:rPr lang="en-US" sz="1200" dirty="0" err="1">
                <a:solidFill>
                  <a:srgbClr val="B2B2B2"/>
                </a:solidFill>
              </a:rPr>
              <a:t>dass</a:t>
            </a:r>
            <a:r>
              <a:rPr lang="en-US" sz="1200" dirty="0">
                <a:solidFill>
                  <a:srgbClr val="B2B2B2"/>
                </a:solidFill>
              </a:rPr>
              <a:t> die </a:t>
            </a:r>
            <a:r>
              <a:rPr lang="en-US" sz="1200" dirty="0" err="1">
                <a:solidFill>
                  <a:srgbClr val="B2B2B2"/>
                </a:solidFill>
              </a:rPr>
              <a:t>Oberfläche</a:t>
            </a:r>
            <a:r>
              <a:rPr lang="en-US" sz="1200" dirty="0">
                <a:solidFill>
                  <a:srgbClr val="B2B2B2"/>
                </a:solidFill>
              </a:rPr>
              <a:t> </a:t>
            </a:r>
            <a:r>
              <a:rPr lang="en-US" sz="1200" dirty="0" err="1">
                <a:solidFill>
                  <a:srgbClr val="B2B2B2"/>
                </a:solidFill>
              </a:rPr>
              <a:t>unendlich</a:t>
            </a:r>
            <a:r>
              <a:rPr lang="en-US" sz="1200" dirty="0">
                <a:solidFill>
                  <a:srgbClr val="B2B2B2"/>
                </a:solidFill>
              </a:rPr>
              <a:t> </a:t>
            </a:r>
            <a:r>
              <a:rPr lang="en-US" sz="1200" dirty="0" err="1">
                <a:solidFill>
                  <a:srgbClr val="B2B2B2"/>
                </a:solidFill>
              </a:rPr>
              <a:t>dünn</a:t>
            </a:r>
            <a:r>
              <a:rPr lang="en-US" sz="1200" dirty="0">
                <a:solidFill>
                  <a:srgbClr val="B2B2B2"/>
                </a:solidFill>
              </a:rPr>
              <a:t> und </a:t>
            </a:r>
            <a:r>
              <a:rPr lang="en-US" sz="1200" dirty="0" err="1">
                <a:solidFill>
                  <a:srgbClr val="B2B2B2"/>
                </a:solidFill>
              </a:rPr>
              <a:t>trocken</a:t>
            </a:r>
            <a:r>
              <a:rPr lang="en-US" sz="1200" dirty="0">
                <a:solidFill>
                  <a:srgbClr val="B2B2B2"/>
                </a:solidFill>
              </a:rPr>
              <a:t> </a:t>
            </a:r>
            <a:r>
              <a:rPr lang="en-US" sz="1200" dirty="0" err="1">
                <a:solidFill>
                  <a:srgbClr val="B2B2B2"/>
                </a:solidFill>
              </a:rPr>
              <a:t>ist</a:t>
            </a:r>
            <a:r>
              <a:rPr lang="en-US" sz="1200" dirty="0">
                <a:solidFill>
                  <a:srgbClr val="B2B2B2"/>
                </a:solidFill>
              </a:rPr>
              <a:t> (die </a:t>
            </a:r>
            <a:r>
              <a:rPr lang="en-US" sz="1200" dirty="0" err="1">
                <a:solidFill>
                  <a:srgbClr val="B2B2B2"/>
                </a:solidFill>
              </a:rPr>
              <a:t>Hornhaut</a:t>
            </a:r>
            <a:r>
              <a:rPr lang="en-US" sz="1200" dirty="0">
                <a:solidFill>
                  <a:srgbClr val="B2B2B2"/>
                </a:solidFill>
              </a:rPr>
              <a:t> </a:t>
            </a:r>
            <a:r>
              <a:rPr lang="en-US" sz="1200" dirty="0" err="1">
                <a:solidFill>
                  <a:srgbClr val="B2B2B2"/>
                </a:solidFill>
              </a:rPr>
              <a:t>ist</a:t>
            </a:r>
            <a:r>
              <a:rPr lang="en-US" sz="1200" dirty="0">
                <a:solidFill>
                  <a:srgbClr val="B2B2B2"/>
                </a:solidFill>
              </a:rPr>
              <a:t> </a:t>
            </a:r>
            <a:r>
              <a:rPr lang="en-US" sz="1200" dirty="0" err="1">
                <a:solidFill>
                  <a:srgbClr val="B2B2B2"/>
                </a:solidFill>
              </a:rPr>
              <a:t>offensichtlich</a:t>
            </a:r>
            <a:r>
              <a:rPr lang="en-US" sz="1200" dirty="0">
                <a:solidFill>
                  <a:srgbClr val="B2B2B2"/>
                </a:solidFill>
              </a:rPr>
              <a:t> </a:t>
            </a:r>
            <a:r>
              <a:rPr lang="en-US" sz="1200" dirty="0" err="1">
                <a:solidFill>
                  <a:srgbClr val="B2B2B2"/>
                </a:solidFill>
              </a:rPr>
              <a:t>beides</a:t>
            </a:r>
            <a:r>
              <a:rPr lang="en-US" sz="1200" dirty="0">
                <a:solidFill>
                  <a:srgbClr val="B2B2B2"/>
                </a:solidFill>
              </a:rPr>
              <a:t> nicht)</a:t>
            </a:r>
            <a:endParaRPr dirty="0"/>
          </a:p>
          <a:p>
            <a:pPr marL="987425" lvl="2" indent="-293688" algn="l" rtl="0">
              <a:lnSpc>
                <a:spcPct val="90000"/>
              </a:lnSpc>
              <a:spcBef>
                <a:spcPts val="240"/>
              </a:spcBef>
              <a:spcAft>
                <a:spcPts val="0"/>
              </a:spcAft>
              <a:buSzPts val="840"/>
              <a:buChar char="●"/>
            </a:pPr>
            <a:r>
              <a:rPr lang="en-US" sz="1200" dirty="0">
                <a:solidFill>
                  <a:srgbClr val="B2B2B2"/>
                </a:solidFill>
              </a:rPr>
              <a:t>K-Dicke  </a:t>
            </a:r>
            <a:r>
              <a:rPr lang="en-US" sz="1200" dirty="0" err="1">
                <a:solidFill>
                  <a:srgbClr val="B2B2B2"/>
                </a:solidFill>
              </a:rPr>
              <a:t>widersteht</a:t>
            </a:r>
            <a:r>
              <a:rPr lang="en-US" sz="1200" dirty="0">
                <a:solidFill>
                  <a:srgbClr val="B2B2B2"/>
                </a:solidFill>
              </a:rPr>
              <a:t> der </a:t>
            </a:r>
            <a:r>
              <a:rPr lang="en-US" sz="1200" dirty="0" err="1">
                <a:solidFill>
                  <a:srgbClr val="B2B2B2"/>
                </a:solidFill>
              </a:rPr>
              <a:t>Abflachung</a:t>
            </a:r>
            <a:r>
              <a:rPr lang="en-US" sz="1200" dirty="0">
                <a:solidFill>
                  <a:srgbClr val="B2B2B2"/>
                </a:solidFill>
              </a:rPr>
              <a:t>  </a:t>
            </a:r>
            <a:r>
              <a:rPr lang="en-US" sz="1200" i="1" dirty="0" err="1">
                <a:solidFill>
                  <a:srgbClr val="B2B2B2"/>
                </a:solidFill>
              </a:rPr>
              <a:t>erhöht</a:t>
            </a:r>
            <a:r>
              <a:rPr lang="en-US" sz="1200" i="1" dirty="0">
                <a:solidFill>
                  <a:srgbClr val="B2B2B2"/>
                </a:solidFill>
              </a:rPr>
              <a:t> </a:t>
            </a:r>
            <a:r>
              <a:rPr lang="en-US" sz="1200" dirty="0">
                <a:solidFill>
                  <a:srgbClr val="B2B2B2"/>
                </a:solidFill>
              </a:rPr>
              <a:t>den </a:t>
            </a:r>
            <a:r>
              <a:rPr lang="en-US" sz="1200" dirty="0" err="1">
                <a:solidFill>
                  <a:srgbClr val="B2B2B2"/>
                </a:solidFill>
              </a:rPr>
              <a:t>gemessenen</a:t>
            </a:r>
            <a:r>
              <a:rPr lang="en-US" sz="1200" dirty="0">
                <a:solidFill>
                  <a:srgbClr val="B2B2B2"/>
                </a:solidFill>
              </a:rPr>
              <a:t> </a:t>
            </a:r>
            <a:r>
              <a:rPr lang="en-US" sz="1200" dirty="0" err="1">
                <a:solidFill>
                  <a:srgbClr val="B2B2B2"/>
                </a:solidFill>
              </a:rPr>
              <a:t>Augeninnendruck</a:t>
            </a:r>
            <a:endParaRPr dirty="0"/>
          </a:p>
          <a:p>
            <a:pPr marL="987425" lvl="2" indent="-293688" algn="l" rtl="0">
              <a:lnSpc>
                <a:spcPct val="90000"/>
              </a:lnSpc>
              <a:spcBef>
                <a:spcPts val="240"/>
              </a:spcBef>
              <a:spcAft>
                <a:spcPts val="0"/>
              </a:spcAft>
              <a:buSzPts val="840"/>
              <a:buChar char="●"/>
            </a:pPr>
            <a:r>
              <a:rPr lang="en-US" sz="1200" dirty="0" err="1">
                <a:solidFill>
                  <a:srgbClr val="B2B2B2"/>
                </a:solidFill>
              </a:rPr>
              <a:t>Tränenfilm</a:t>
            </a:r>
            <a:r>
              <a:rPr lang="en-US" sz="1200" dirty="0">
                <a:solidFill>
                  <a:srgbClr val="B2B2B2"/>
                </a:solidFill>
              </a:rPr>
              <a:t> 🡪 </a:t>
            </a:r>
            <a:r>
              <a:rPr lang="en-US" sz="1200" dirty="0" err="1">
                <a:solidFill>
                  <a:srgbClr val="B2B2B2"/>
                </a:solidFill>
              </a:rPr>
              <a:t>Kapillarwirkung</a:t>
            </a:r>
            <a:r>
              <a:rPr lang="en-US" sz="1200" dirty="0">
                <a:solidFill>
                  <a:srgbClr val="B2B2B2"/>
                </a:solidFill>
              </a:rPr>
              <a:t> 🡪 </a:t>
            </a:r>
            <a:r>
              <a:rPr lang="en-US" sz="1200" i="1" dirty="0" err="1">
                <a:solidFill>
                  <a:srgbClr val="B2B2B2"/>
                </a:solidFill>
              </a:rPr>
              <a:t>senkt</a:t>
            </a:r>
            <a:r>
              <a:rPr lang="en-US" sz="1200" i="1" dirty="0">
                <a:solidFill>
                  <a:srgbClr val="B2B2B2"/>
                </a:solidFill>
              </a:rPr>
              <a:t> </a:t>
            </a:r>
            <a:r>
              <a:rPr lang="en-US" sz="1200" dirty="0">
                <a:solidFill>
                  <a:srgbClr val="B2B2B2"/>
                </a:solidFill>
              </a:rPr>
              <a:t>den </a:t>
            </a:r>
            <a:r>
              <a:rPr lang="en-US" sz="1200" dirty="0" err="1">
                <a:solidFill>
                  <a:srgbClr val="B2B2B2"/>
                </a:solidFill>
              </a:rPr>
              <a:t>gemessenen</a:t>
            </a:r>
            <a:r>
              <a:rPr lang="en-US" sz="1200" dirty="0">
                <a:solidFill>
                  <a:srgbClr val="B2B2B2"/>
                </a:solidFill>
              </a:rPr>
              <a:t> </a:t>
            </a:r>
            <a:r>
              <a:rPr lang="en-US" sz="1200" dirty="0" err="1">
                <a:solidFill>
                  <a:srgbClr val="B2B2B2"/>
                </a:solidFill>
              </a:rPr>
              <a:t>Augeninnendruck</a:t>
            </a:r>
            <a:endParaRPr dirty="0">
              <a:solidFill>
                <a:srgbClr val="B2B2B2"/>
              </a:solidFill>
            </a:endParaRPr>
          </a:p>
          <a:p>
            <a:pPr marL="692150" lvl="1" indent="-347663" algn="l" rtl="0">
              <a:lnSpc>
                <a:spcPct val="90000"/>
              </a:lnSpc>
              <a:spcBef>
                <a:spcPts val="240"/>
              </a:spcBef>
              <a:spcAft>
                <a:spcPts val="0"/>
              </a:spcAft>
              <a:buSzPts val="840"/>
              <a:buChar char="●"/>
            </a:pPr>
            <a:r>
              <a:rPr lang="en-US" sz="1200" dirty="0">
                <a:solidFill>
                  <a:srgbClr val="B2B2B2"/>
                </a:solidFill>
              </a:rPr>
              <a:t>Goldmann </a:t>
            </a:r>
            <a:r>
              <a:rPr lang="en-US" sz="1200" dirty="0" err="1">
                <a:solidFill>
                  <a:srgbClr val="B2B2B2"/>
                </a:solidFill>
              </a:rPr>
              <a:t>erkannte</a:t>
            </a:r>
            <a:r>
              <a:rPr lang="en-US" sz="1200" dirty="0">
                <a:solidFill>
                  <a:srgbClr val="B2B2B2"/>
                </a:solidFill>
              </a:rPr>
              <a:t>, </a:t>
            </a:r>
            <a:r>
              <a:rPr lang="en-US" sz="1200" dirty="0" err="1">
                <a:solidFill>
                  <a:srgbClr val="B2B2B2"/>
                </a:solidFill>
              </a:rPr>
              <a:t>dass</a:t>
            </a:r>
            <a:r>
              <a:rPr lang="en-US" sz="1200" dirty="0">
                <a:solidFill>
                  <a:srgbClr val="B2B2B2"/>
                </a:solidFill>
              </a:rPr>
              <a:t> </a:t>
            </a:r>
            <a:r>
              <a:rPr lang="en-US" sz="1200" dirty="0" err="1">
                <a:solidFill>
                  <a:srgbClr val="B2B2B2"/>
                </a:solidFill>
              </a:rPr>
              <a:t>sich</a:t>
            </a:r>
            <a:r>
              <a:rPr lang="en-US" sz="1200" dirty="0">
                <a:solidFill>
                  <a:srgbClr val="B2B2B2"/>
                </a:solidFill>
              </a:rPr>
              <a:t> </a:t>
            </a:r>
            <a:r>
              <a:rPr lang="en-US" sz="1200" dirty="0" err="1">
                <a:solidFill>
                  <a:srgbClr val="B2B2B2"/>
                </a:solidFill>
              </a:rPr>
              <a:t>bei</a:t>
            </a:r>
            <a:r>
              <a:rPr lang="en-US" sz="1200" dirty="0">
                <a:solidFill>
                  <a:srgbClr val="B2B2B2"/>
                </a:solidFill>
              </a:rPr>
              <a:t> </a:t>
            </a:r>
            <a:r>
              <a:rPr lang="en-US" sz="1200" dirty="0" err="1">
                <a:solidFill>
                  <a:srgbClr val="B2B2B2"/>
                </a:solidFill>
              </a:rPr>
              <a:t>einer</a:t>
            </a:r>
            <a:r>
              <a:rPr lang="en-US" sz="1200" dirty="0">
                <a:solidFill>
                  <a:srgbClr val="B2B2B2"/>
                </a:solidFill>
              </a:rPr>
              <a:t> </a:t>
            </a:r>
            <a:r>
              <a:rPr lang="en-US" sz="1200" dirty="0" err="1">
                <a:solidFill>
                  <a:srgbClr val="B2B2B2"/>
                </a:solidFill>
              </a:rPr>
              <a:t>durch</a:t>
            </a:r>
            <a:r>
              <a:rPr lang="en-US" sz="1200" dirty="0">
                <a:solidFill>
                  <a:srgbClr val="B2B2B2"/>
                </a:solidFill>
              </a:rPr>
              <a:t> das </a:t>
            </a:r>
            <a:r>
              <a:rPr lang="en-US" sz="1200" dirty="0" err="1">
                <a:solidFill>
                  <a:srgbClr val="B2B2B2"/>
                </a:solidFill>
              </a:rPr>
              <a:t>Gerät</a:t>
            </a:r>
            <a:r>
              <a:rPr lang="en-US" sz="1200" dirty="0">
                <a:solidFill>
                  <a:srgbClr val="B2B2B2"/>
                </a:solidFill>
              </a:rPr>
              <a:t> </a:t>
            </a:r>
            <a:r>
              <a:rPr lang="en-US" sz="1200" dirty="0" err="1">
                <a:solidFill>
                  <a:srgbClr val="B2B2B2"/>
                </a:solidFill>
              </a:rPr>
              <a:t>abgeflachten</a:t>
            </a:r>
            <a:r>
              <a:rPr lang="en-US" sz="1200" dirty="0">
                <a:solidFill>
                  <a:srgbClr val="B2B2B2"/>
                </a:solidFill>
              </a:rPr>
              <a:t> </a:t>
            </a:r>
            <a:r>
              <a:rPr lang="en-US" sz="1200" dirty="0" err="1">
                <a:solidFill>
                  <a:srgbClr val="B2B2B2"/>
                </a:solidFill>
              </a:rPr>
              <a:t>Fläche</a:t>
            </a:r>
            <a:r>
              <a:rPr lang="en-US" sz="1200" dirty="0">
                <a:solidFill>
                  <a:srgbClr val="B2B2B2"/>
                </a:solidFill>
              </a:rPr>
              <a:t> von 3,06 mm</a:t>
            </a:r>
            <a:r>
              <a:rPr lang="en-US" sz="1200" baseline="30000" dirty="0">
                <a:solidFill>
                  <a:srgbClr val="B2B2B2"/>
                </a:solidFill>
              </a:rPr>
              <a:t>2</a:t>
            </a:r>
            <a:r>
              <a:rPr lang="en-US" sz="1200" dirty="0">
                <a:solidFill>
                  <a:srgbClr val="B2B2B2"/>
                </a:solidFill>
              </a:rPr>
              <a:t> , die </a:t>
            </a:r>
            <a:r>
              <a:rPr lang="en-US" sz="1200" dirty="0" err="1">
                <a:solidFill>
                  <a:srgbClr val="B2B2B2"/>
                </a:solidFill>
              </a:rPr>
              <a:t>Kapillarattraktion</a:t>
            </a:r>
            <a:r>
              <a:rPr lang="en-US" sz="1200" dirty="0">
                <a:solidFill>
                  <a:srgbClr val="B2B2B2"/>
                </a:solidFill>
              </a:rPr>
              <a:t> und die </a:t>
            </a:r>
            <a:r>
              <a:rPr lang="en-US" sz="1200" dirty="0" err="1">
                <a:solidFill>
                  <a:srgbClr val="B2B2B2"/>
                </a:solidFill>
              </a:rPr>
              <a:t>Hornhautdicke</a:t>
            </a:r>
            <a:r>
              <a:rPr lang="en-US" sz="1200" dirty="0">
                <a:solidFill>
                  <a:srgbClr val="B2B2B2"/>
                </a:solidFill>
              </a:rPr>
              <a:t> </a:t>
            </a:r>
            <a:r>
              <a:rPr lang="en-US" sz="1200" dirty="0" err="1">
                <a:solidFill>
                  <a:srgbClr val="B2B2B2"/>
                </a:solidFill>
              </a:rPr>
              <a:t>gegenseitig</a:t>
            </a:r>
            <a:r>
              <a:rPr lang="en-US" sz="1200" dirty="0">
                <a:solidFill>
                  <a:srgbClr val="B2B2B2"/>
                </a:solidFill>
              </a:rPr>
              <a:t> </a:t>
            </a:r>
            <a:r>
              <a:rPr lang="en-US" sz="1200" dirty="0" err="1">
                <a:solidFill>
                  <a:srgbClr val="B2B2B2"/>
                </a:solidFill>
              </a:rPr>
              <a:t>aufheben</a:t>
            </a:r>
            <a:r>
              <a:rPr lang="en-US" sz="1200" dirty="0">
                <a:solidFill>
                  <a:srgbClr val="B2B2B2"/>
                </a:solidFill>
              </a:rPr>
              <a:t> </a:t>
            </a:r>
            <a:r>
              <a:rPr lang="en-US" sz="1200" dirty="0" err="1">
                <a:solidFill>
                  <a:srgbClr val="B2B2B2"/>
                </a:solidFill>
              </a:rPr>
              <a:t>würden</a:t>
            </a:r>
            <a:r>
              <a:rPr lang="en-US" sz="1200" dirty="0">
                <a:solidFill>
                  <a:srgbClr val="B2B2B2"/>
                </a:solidFill>
              </a:rPr>
              <a:t> (</a:t>
            </a:r>
            <a:r>
              <a:rPr lang="en-US" sz="1200" dirty="0" err="1">
                <a:solidFill>
                  <a:srgbClr val="B2B2B2"/>
                </a:solidFill>
              </a:rPr>
              <a:t>unter</a:t>
            </a:r>
            <a:r>
              <a:rPr lang="en-US" sz="1200" dirty="0">
                <a:solidFill>
                  <a:srgbClr val="B2B2B2"/>
                </a:solidFill>
              </a:rPr>
              <a:t> der </a:t>
            </a:r>
            <a:r>
              <a:rPr lang="en-US" sz="1200" dirty="0" err="1">
                <a:solidFill>
                  <a:srgbClr val="B2B2B2"/>
                </a:solidFill>
              </a:rPr>
              <a:t>Annahme</a:t>
            </a:r>
            <a:r>
              <a:rPr lang="en-US" sz="1200" dirty="0">
                <a:solidFill>
                  <a:srgbClr val="B2B2B2"/>
                </a:solidFill>
              </a:rPr>
              <a:t>, </a:t>
            </a:r>
            <a:r>
              <a:rPr lang="en-US" sz="1200" dirty="0" err="1">
                <a:solidFill>
                  <a:srgbClr val="B2B2B2"/>
                </a:solidFill>
              </a:rPr>
              <a:t>dass</a:t>
            </a:r>
            <a:r>
              <a:rPr lang="en-US" sz="1200" dirty="0">
                <a:solidFill>
                  <a:srgbClr val="B2B2B2"/>
                </a:solidFill>
              </a:rPr>
              <a:t> die CCT 550 mm </a:t>
            </a:r>
            <a:r>
              <a:rPr lang="en-US" sz="1200" dirty="0" err="1">
                <a:solidFill>
                  <a:srgbClr val="B2B2B2"/>
                </a:solidFill>
              </a:rPr>
              <a:t>beträgt</a:t>
            </a:r>
            <a:r>
              <a:rPr lang="en-US" sz="1200" dirty="0">
                <a:solidFill>
                  <a:srgbClr val="B2B2B2"/>
                </a:solidFill>
              </a:rPr>
              <a:t>)</a:t>
            </a:r>
            <a:endParaRPr dirty="0"/>
          </a:p>
          <a:p>
            <a:pPr marL="987425" lvl="2" indent="-293688" algn="l" rtl="0">
              <a:lnSpc>
                <a:spcPct val="90000"/>
              </a:lnSpc>
              <a:spcBef>
                <a:spcPts val="240"/>
              </a:spcBef>
              <a:spcAft>
                <a:spcPts val="0"/>
              </a:spcAft>
              <a:buSzPts val="840"/>
              <a:buChar char="●"/>
            </a:pPr>
            <a:r>
              <a:rPr lang="en-US" sz="1200" dirty="0">
                <a:solidFill>
                  <a:srgbClr val="B2B2B2"/>
                </a:solidFill>
              </a:rPr>
              <a:t>Goldmann </a:t>
            </a:r>
            <a:r>
              <a:rPr lang="en-US" sz="1200" dirty="0" err="1">
                <a:solidFill>
                  <a:srgbClr val="B2B2B2"/>
                </a:solidFill>
              </a:rPr>
              <a:t>ging</a:t>
            </a:r>
            <a:r>
              <a:rPr lang="en-US" sz="1200" dirty="0">
                <a:solidFill>
                  <a:srgbClr val="B2B2B2"/>
                </a:solidFill>
              </a:rPr>
              <a:t> </a:t>
            </a:r>
            <a:r>
              <a:rPr lang="en-US" sz="1200" dirty="0" err="1">
                <a:solidFill>
                  <a:srgbClr val="B2B2B2"/>
                </a:solidFill>
              </a:rPr>
              <a:t>davon</a:t>
            </a:r>
            <a:r>
              <a:rPr lang="en-US" sz="1200" dirty="0">
                <a:solidFill>
                  <a:srgbClr val="B2B2B2"/>
                </a:solidFill>
              </a:rPr>
              <a:t> </a:t>
            </a:r>
            <a:r>
              <a:rPr lang="en-US" sz="1200" dirty="0" err="1">
                <a:solidFill>
                  <a:srgbClr val="B2B2B2"/>
                </a:solidFill>
              </a:rPr>
              <a:t>aus</a:t>
            </a:r>
            <a:r>
              <a:rPr lang="en-US" sz="1200" dirty="0">
                <a:solidFill>
                  <a:srgbClr val="B2B2B2"/>
                </a:solidFill>
              </a:rPr>
              <a:t>, </a:t>
            </a:r>
            <a:r>
              <a:rPr lang="en-US" sz="1200" dirty="0" err="1">
                <a:solidFill>
                  <a:srgbClr val="B2B2B2"/>
                </a:solidFill>
              </a:rPr>
              <a:t>dass</a:t>
            </a:r>
            <a:r>
              <a:rPr lang="en-US" sz="1200" dirty="0">
                <a:solidFill>
                  <a:srgbClr val="B2B2B2"/>
                </a:solidFill>
              </a:rPr>
              <a:t> die CCT </a:t>
            </a:r>
            <a:r>
              <a:rPr lang="en-US" sz="1200" dirty="0" err="1">
                <a:solidFill>
                  <a:srgbClr val="B2B2B2"/>
                </a:solidFill>
              </a:rPr>
              <a:t>bei</a:t>
            </a:r>
            <a:r>
              <a:rPr lang="en-US" sz="1200" dirty="0">
                <a:solidFill>
                  <a:srgbClr val="B2B2B2"/>
                </a:solidFill>
              </a:rPr>
              <a:t> </a:t>
            </a:r>
            <a:r>
              <a:rPr lang="en-US" sz="1200" dirty="0" err="1">
                <a:solidFill>
                  <a:srgbClr val="B2B2B2"/>
                </a:solidFill>
              </a:rPr>
              <a:t>etwa</a:t>
            </a:r>
            <a:r>
              <a:rPr lang="en-US" sz="1200" dirty="0">
                <a:solidFill>
                  <a:srgbClr val="B2B2B2"/>
                </a:solidFill>
              </a:rPr>
              <a:t> 520 </a:t>
            </a:r>
            <a:r>
              <a:rPr lang="en-US" sz="1200" dirty="0" err="1">
                <a:solidFill>
                  <a:srgbClr val="B2B2B2"/>
                </a:solidFill>
              </a:rPr>
              <a:t>liegt</a:t>
            </a:r>
            <a:r>
              <a:rPr lang="en-US" sz="1200" dirty="0">
                <a:solidFill>
                  <a:srgbClr val="B2B2B2"/>
                </a:solidFill>
              </a:rPr>
              <a:t>, </a:t>
            </a:r>
            <a:r>
              <a:rPr lang="en-US" sz="1200" dirty="0" err="1">
                <a:solidFill>
                  <a:srgbClr val="B2B2B2"/>
                </a:solidFill>
              </a:rPr>
              <a:t>mit</a:t>
            </a:r>
            <a:r>
              <a:rPr lang="en-US" sz="1200" dirty="0">
                <a:solidFill>
                  <a:srgbClr val="B2B2B2"/>
                </a:solidFill>
              </a:rPr>
              <a:t> </a:t>
            </a:r>
            <a:r>
              <a:rPr lang="en-US" sz="1200" dirty="0" err="1">
                <a:solidFill>
                  <a:srgbClr val="B2B2B2"/>
                </a:solidFill>
              </a:rPr>
              <a:t>geringen</a:t>
            </a:r>
            <a:r>
              <a:rPr lang="en-US" sz="1200" dirty="0">
                <a:solidFill>
                  <a:srgbClr val="B2B2B2"/>
                </a:solidFill>
              </a:rPr>
              <a:t> </a:t>
            </a:r>
            <a:r>
              <a:rPr lang="en-US" sz="1200" dirty="0" err="1">
                <a:solidFill>
                  <a:srgbClr val="B2B2B2"/>
                </a:solidFill>
              </a:rPr>
              <a:t>Schwankungen</a:t>
            </a:r>
            <a:endParaRPr dirty="0"/>
          </a:p>
          <a:p>
            <a:pPr marL="987425" lvl="2" indent="-293688" algn="l" rtl="0">
              <a:lnSpc>
                <a:spcPct val="90000"/>
              </a:lnSpc>
              <a:spcBef>
                <a:spcPts val="240"/>
              </a:spcBef>
              <a:spcAft>
                <a:spcPts val="0"/>
              </a:spcAft>
              <a:buSzPts val="840"/>
              <a:buChar char="●"/>
            </a:pPr>
            <a:r>
              <a:rPr lang="en-US" sz="1200" dirty="0">
                <a:solidFill>
                  <a:srgbClr val="0000FF"/>
                </a:solidFill>
              </a:rPr>
              <a:t>Wenn die Mires-Linien </a:t>
            </a:r>
            <a:r>
              <a:rPr lang="en-US" sz="1200" dirty="0" err="1">
                <a:solidFill>
                  <a:srgbClr val="0000FF"/>
                </a:solidFill>
              </a:rPr>
              <a:t>übereinstimmen</a:t>
            </a:r>
            <a:r>
              <a:rPr lang="en-US" sz="1200" dirty="0">
                <a:solidFill>
                  <a:srgbClr val="0000FF"/>
                </a:solidFill>
              </a:rPr>
              <a:t>, </a:t>
            </a:r>
            <a:r>
              <a:rPr lang="en-US" sz="1200" dirty="0" err="1">
                <a:solidFill>
                  <a:srgbClr val="0000FF"/>
                </a:solidFill>
              </a:rPr>
              <a:t>beträgt</a:t>
            </a:r>
            <a:r>
              <a:rPr lang="en-US" sz="1200" dirty="0">
                <a:solidFill>
                  <a:srgbClr val="0000FF"/>
                </a:solidFill>
              </a:rPr>
              <a:t> der </a:t>
            </a:r>
            <a:r>
              <a:rPr lang="en-US" sz="1200" dirty="0" err="1">
                <a:solidFill>
                  <a:srgbClr val="0000FF"/>
                </a:solidFill>
              </a:rPr>
              <a:t>Durchmesser</a:t>
            </a:r>
            <a:r>
              <a:rPr lang="en-US" sz="1200" dirty="0">
                <a:solidFill>
                  <a:srgbClr val="0000FF"/>
                </a:solidFill>
              </a:rPr>
              <a:t> des </a:t>
            </a:r>
            <a:r>
              <a:rPr lang="en-US" sz="1200" dirty="0" err="1">
                <a:solidFill>
                  <a:srgbClr val="0000FF"/>
                </a:solidFill>
              </a:rPr>
              <a:t>applanierten</a:t>
            </a:r>
            <a:r>
              <a:rPr lang="en-US" sz="1200" dirty="0">
                <a:solidFill>
                  <a:srgbClr val="0000FF"/>
                </a:solidFill>
              </a:rPr>
              <a:t> </a:t>
            </a:r>
            <a:r>
              <a:rPr lang="en-US" sz="1200" dirty="0" err="1">
                <a:solidFill>
                  <a:srgbClr val="0000FF"/>
                </a:solidFill>
              </a:rPr>
              <a:t>Bereichs</a:t>
            </a:r>
            <a:r>
              <a:rPr lang="en-US" sz="1200" dirty="0">
                <a:solidFill>
                  <a:srgbClr val="0000FF"/>
                </a:solidFill>
              </a:rPr>
              <a:t> 3,06 mm</a:t>
            </a:r>
            <a:endParaRPr baseline="30000" dirty="0">
              <a:solidFill>
                <a:srgbClr val="0000FF"/>
              </a:solidFill>
            </a:endParaRPr>
          </a:p>
        </p:txBody>
      </p:sp>
      <p:cxnSp>
        <p:nvCxnSpPr>
          <p:cNvPr id="1000" name="Google Shape;1000;p41"/>
          <p:cNvCxnSpPr/>
          <p:nvPr/>
        </p:nvCxnSpPr>
        <p:spPr>
          <a:xfrm rot="10800000" flipH="1">
            <a:off x="762000" y="2057400"/>
            <a:ext cx="228600" cy="304800"/>
          </a:xfrm>
          <a:prstGeom prst="straightConnector1">
            <a:avLst/>
          </a:prstGeom>
          <a:noFill/>
          <a:ln w="9525" cap="flat" cmpd="sng">
            <a:solidFill>
              <a:srgbClr val="B2B2B2"/>
            </a:solidFill>
            <a:prstDash val="solid"/>
            <a:round/>
            <a:headEnd type="none" w="med" len="med"/>
            <a:tailEnd type="triangle" w="med" len="med"/>
          </a:ln>
        </p:spPr>
      </p:cxnSp>
      <p:sp>
        <p:nvSpPr>
          <p:cNvPr id="1001" name="Google Shape;1001;p41"/>
          <p:cNvSpPr txBox="1"/>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41</a:t>
            </a:fld>
            <a:endParaRPr sz="1000">
              <a:solidFill>
                <a:schemeClr val="dk1"/>
              </a:solidFill>
              <a:latin typeface="Arial"/>
              <a:ea typeface="Arial"/>
              <a:cs typeface="Arial"/>
              <a:sym typeface="Arial"/>
            </a:endParaRPr>
          </a:p>
        </p:txBody>
      </p:sp>
      <p:sp>
        <p:nvSpPr>
          <p:cNvPr id="1002" name="Google Shape;1002;p41"/>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003" name="Google Shape;1003;p41"/>
          <p:cNvSpPr txBox="1"/>
          <p:nvPr/>
        </p:nvSpPr>
        <p:spPr>
          <a:xfrm>
            <a:off x="457200" y="122238"/>
            <a:ext cx="7543800" cy="6397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A</a:t>
            </a:r>
            <a:endParaRPr/>
          </a:p>
        </p:txBody>
      </p:sp>
      <p:sp>
        <p:nvSpPr>
          <p:cNvPr id="1004" name="Google Shape;1004;p41"/>
          <p:cNvSpPr txBox="1"/>
          <p:nvPr/>
        </p:nvSpPr>
        <p:spPr>
          <a:xfrm>
            <a:off x="114300" y="465138"/>
            <a:ext cx="8877300" cy="5043600"/>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chemeClr val="dk1"/>
                </a:solidFill>
                <a:latin typeface="Arial"/>
                <a:ea typeface="Arial"/>
                <a:cs typeface="Arial"/>
                <a:sym typeface="Arial"/>
              </a:rPr>
              <a:t>Was </a:t>
            </a:r>
            <a:r>
              <a:rPr lang="en-US" sz="1200" i="1" dirty="0" err="1">
                <a:solidFill>
                  <a:schemeClr val="dk1"/>
                </a:solidFill>
                <a:latin typeface="Arial"/>
                <a:ea typeface="Arial"/>
                <a:cs typeface="Arial"/>
                <a:sym typeface="Arial"/>
              </a:rPr>
              <a:t>geschieht</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bei</a:t>
            </a:r>
            <a:r>
              <a:rPr lang="en-US" sz="1200" i="1" dirty="0">
                <a:solidFill>
                  <a:schemeClr val="dk1"/>
                </a:solidFill>
                <a:latin typeface="Arial"/>
                <a:ea typeface="Arial"/>
                <a:cs typeface="Arial"/>
                <a:sym typeface="Arial"/>
              </a:rPr>
              <a:t> der </a:t>
            </a:r>
            <a:r>
              <a:rPr lang="en-US" sz="1200" i="1" dirty="0" err="1">
                <a:solidFill>
                  <a:schemeClr val="dk1"/>
                </a:solidFill>
                <a:latin typeface="Arial"/>
                <a:ea typeface="Arial"/>
                <a:cs typeface="Arial"/>
                <a:sym typeface="Arial"/>
              </a:rPr>
              <a:t>Applanationstonometrie</a:t>
            </a:r>
            <a:r>
              <a:rPr lang="en-US" sz="1200" i="1" dirty="0">
                <a:solidFill>
                  <a:schemeClr val="dk1"/>
                </a:solidFill>
                <a:latin typeface="Arial"/>
                <a:ea typeface="Arial"/>
                <a:cs typeface="Arial"/>
                <a:sym typeface="Arial"/>
              </a:rPr>
              <a:t> und </a:t>
            </a:r>
            <a:r>
              <a:rPr lang="en-US" sz="1200" i="1" dirty="0" err="1">
                <a:solidFill>
                  <a:schemeClr val="dk1"/>
                </a:solidFill>
                <a:latin typeface="Arial"/>
                <a:ea typeface="Arial"/>
                <a:cs typeface="Arial"/>
                <a:sym typeface="Arial"/>
              </a:rPr>
              <a:t>wie</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wird</a:t>
            </a:r>
            <a:r>
              <a:rPr lang="en-US" sz="1200" i="1" dirty="0">
                <a:solidFill>
                  <a:schemeClr val="dk1"/>
                </a:solidFill>
                <a:latin typeface="Arial"/>
                <a:ea typeface="Arial"/>
                <a:cs typeface="Arial"/>
                <a:sym typeface="Arial"/>
              </a:rPr>
              <a:t> der </a:t>
            </a:r>
            <a:r>
              <a:rPr lang="en-US" sz="1200" i="1" dirty="0" err="1">
                <a:solidFill>
                  <a:schemeClr val="dk1"/>
                </a:solidFill>
                <a:latin typeface="Arial"/>
                <a:ea typeface="Arial"/>
                <a:cs typeface="Arial"/>
                <a:sym typeface="Arial"/>
              </a:rPr>
              <a:t>Augeninnendruck</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gemessen</a:t>
            </a:r>
            <a:r>
              <a:rPr lang="en-US" sz="1200" i="1" dirty="0">
                <a:solidFill>
                  <a:schemeClr val="dk1"/>
                </a:solidFill>
                <a:latin typeface="Arial"/>
                <a:ea typeface="Arial"/>
                <a:cs typeface="Arial"/>
                <a:sym typeface="Arial"/>
              </a:rPr>
              <a:t>?</a:t>
            </a:r>
            <a:endParaRPr dirty="0"/>
          </a:p>
          <a:p>
            <a:pPr marL="0" lvl="0" indent="0" algn="l" rtl="0">
              <a:spcBef>
                <a:spcPts val="0"/>
              </a:spcBef>
              <a:spcAft>
                <a:spcPts val="0"/>
              </a:spcAft>
              <a:buNone/>
            </a:pPr>
            <a:r>
              <a:rPr lang="en-US" sz="1200" dirty="0">
                <a:solidFill>
                  <a:srgbClr val="BFBFBF"/>
                </a:solidFill>
              </a:rPr>
              <a:t>Bei der </a:t>
            </a:r>
            <a:r>
              <a:rPr lang="en-US" sz="1200" dirty="0" err="1">
                <a:solidFill>
                  <a:srgbClr val="BFBFBF"/>
                </a:solidFill>
              </a:rPr>
              <a:t>Applanationstonometrie</a:t>
            </a:r>
            <a:r>
              <a:rPr lang="en-US" sz="1200" dirty="0">
                <a:solidFill>
                  <a:srgbClr val="BFBFBF"/>
                </a:solidFill>
              </a:rPr>
              <a:t> </a:t>
            </a:r>
            <a:r>
              <a:rPr lang="en-US" sz="1200" dirty="0" err="1">
                <a:solidFill>
                  <a:srgbClr val="BFBFBF"/>
                </a:solidFill>
              </a:rPr>
              <a:t>wird</a:t>
            </a:r>
            <a:r>
              <a:rPr lang="en-US" sz="1200" dirty="0">
                <a:solidFill>
                  <a:srgbClr val="BFBFBF"/>
                </a:solidFill>
              </a:rPr>
              <a:t> die </a:t>
            </a:r>
            <a:r>
              <a:rPr lang="en-US" sz="1200" dirty="0" err="1">
                <a:solidFill>
                  <a:srgbClr val="BFBFBF"/>
                </a:solidFill>
              </a:rPr>
              <a:t>Hornhaut</a:t>
            </a:r>
            <a:r>
              <a:rPr lang="en-US" sz="1200" dirty="0">
                <a:solidFill>
                  <a:srgbClr val="BFBFBF"/>
                </a:solidFill>
              </a:rPr>
              <a:t> </a:t>
            </a:r>
            <a:r>
              <a:rPr lang="en-US" sz="1200" dirty="0" err="1">
                <a:solidFill>
                  <a:srgbClr val="BFBFBF"/>
                </a:solidFill>
              </a:rPr>
              <a:t>durch</a:t>
            </a:r>
            <a:r>
              <a:rPr lang="en-US" sz="1200" dirty="0">
                <a:solidFill>
                  <a:srgbClr val="BFBFBF"/>
                </a:solidFill>
              </a:rPr>
              <a:t> die </a:t>
            </a:r>
            <a:r>
              <a:rPr lang="en-US" sz="1200" dirty="0" err="1">
                <a:solidFill>
                  <a:srgbClr val="BFBFBF"/>
                </a:solidFill>
              </a:rPr>
              <a:t>Spitze</a:t>
            </a:r>
            <a:r>
              <a:rPr lang="en-US" sz="1200" dirty="0">
                <a:solidFill>
                  <a:srgbClr val="BFBFBF"/>
                </a:solidFill>
              </a:rPr>
              <a:t> des Tonometers </a:t>
            </a:r>
            <a:r>
              <a:rPr lang="en-US" sz="1200" dirty="0" err="1">
                <a:solidFill>
                  <a:srgbClr val="BFBFBF"/>
                </a:solidFill>
              </a:rPr>
              <a:t>abgeflacht</a:t>
            </a:r>
            <a:r>
              <a:rPr lang="en-US" sz="1200" dirty="0">
                <a:solidFill>
                  <a:srgbClr val="BFBFBF"/>
                </a:solidFill>
              </a:rPr>
              <a:t>. </a:t>
            </a:r>
            <a:r>
              <a:rPr lang="en-US" sz="1200" dirty="0" err="1">
                <a:solidFill>
                  <a:srgbClr val="BFBFBF"/>
                </a:solidFill>
              </a:rPr>
              <a:t>Währenddessen</a:t>
            </a:r>
            <a:r>
              <a:rPr lang="en-US" sz="1200" dirty="0">
                <a:solidFill>
                  <a:srgbClr val="BFBFBF"/>
                </a:solidFill>
              </a:rPr>
              <a:t> </a:t>
            </a:r>
            <a:r>
              <a:rPr lang="en-US" sz="1200" dirty="0" err="1">
                <a:solidFill>
                  <a:srgbClr val="BFBFBF"/>
                </a:solidFill>
              </a:rPr>
              <a:t>gelangt</a:t>
            </a:r>
            <a:r>
              <a:rPr lang="en-US" sz="1200" dirty="0">
                <a:solidFill>
                  <a:srgbClr val="BFBFBF"/>
                </a:solidFill>
              </a:rPr>
              <a:t> der </a:t>
            </a:r>
            <a:r>
              <a:rPr lang="en-US" sz="1200" dirty="0" err="1">
                <a:solidFill>
                  <a:srgbClr val="BFBFBF"/>
                </a:solidFill>
              </a:rPr>
              <a:t>mit</a:t>
            </a:r>
            <a:r>
              <a:rPr lang="en-US" sz="1200" dirty="0">
                <a:solidFill>
                  <a:srgbClr val="BFBFBF"/>
                </a:solidFill>
              </a:rPr>
              <a:t> </a:t>
            </a:r>
            <a:r>
              <a:rPr lang="en-US" sz="1200" dirty="0" err="1">
                <a:solidFill>
                  <a:srgbClr val="BFBFBF"/>
                </a:solidFill>
              </a:rPr>
              <a:t>Fluoreszein</a:t>
            </a:r>
            <a:r>
              <a:rPr lang="en-US" sz="1200" dirty="0">
                <a:solidFill>
                  <a:srgbClr val="BFBFBF"/>
                </a:solidFill>
              </a:rPr>
              <a:t> </a:t>
            </a:r>
            <a:r>
              <a:rPr lang="en-US" sz="1200" dirty="0" err="1">
                <a:solidFill>
                  <a:srgbClr val="BFBFBF"/>
                </a:solidFill>
              </a:rPr>
              <a:t>angefärbte</a:t>
            </a:r>
            <a:r>
              <a:rPr lang="en-US" sz="1200" dirty="0">
                <a:solidFill>
                  <a:srgbClr val="BFBFBF"/>
                </a:solidFill>
              </a:rPr>
              <a:t> </a:t>
            </a:r>
            <a:r>
              <a:rPr lang="en-US" sz="1200" dirty="0" err="1">
                <a:solidFill>
                  <a:srgbClr val="BFBFBF"/>
                </a:solidFill>
              </a:rPr>
              <a:t>Tränenfilm</a:t>
            </a:r>
            <a:r>
              <a:rPr lang="en-US" sz="1200" dirty="0">
                <a:solidFill>
                  <a:srgbClr val="BFBFBF"/>
                </a:solidFill>
              </a:rPr>
              <a:t> in den </a:t>
            </a:r>
            <a:r>
              <a:rPr lang="en-US" sz="1200" dirty="0" err="1">
                <a:solidFill>
                  <a:srgbClr val="BFBFBF"/>
                </a:solidFill>
              </a:rPr>
              <a:t>schmalen</a:t>
            </a:r>
            <a:r>
              <a:rPr lang="en-US" sz="1200" dirty="0">
                <a:solidFill>
                  <a:srgbClr val="BFBFBF"/>
                </a:solidFill>
              </a:rPr>
              <a:t> Spalt </a:t>
            </a:r>
            <a:r>
              <a:rPr lang="en-US" sz="1200" dirty="0" err="1">
                <a:solidFill>
                  <a:srgbClr val="BFBFBF"/>
                </a:solidFill>
              </a:rPr>
              <a:t>zwischen</a:t>
            </a:r>
            <a:r>
              <a:rPr lang="en-US" sz="1200" dirty="0">
                <a:solidFill>
                  <a:srgbClr val="BFBFBF"/>
                </a:solidFill>
              </a:rPr>
              <a:t> </a:t>
            </a:r>
            <a:r>
              <a:rPr lang="en-US" sz="1200" dirty="0" err="1">
                <a:solidFill>
                  <a:srgbClr val="BFBFBF"/>
                </a:solidFill>
              </a:rPr>
              <a:t>Hornhaut</a:t>
            </a:r>
            <a:r>
              <a:rPr lang="en-US" sz="1200" dirty="0">
                <a:solidFill>
                  <a:srgbClr val="BFBFBF"/>
                </a:solidFill>
              </a:rPr>
              <a:t> und </a:t>
            </a:r>
            <a:r>
              <a:rPr lang="en-US" sz="1200" dirty="0" err="1">
                <a:solidFill>
                  <a:srgbClr val="BFBFBF"/>
                </a:solidFill>
              </a:rPr>
              <a:t>Tonometerspitze</a:t>
            </a:r>
            <a:r>
              <a:rPr lang="en-US" sz="1200" dirty="0">
                <a:solidFill>
                  <a:srgbClr val="BFBFBF"/>
                </a:solidFill>
              </a:rPr>
              <a:t> und </a:t>
            </a:r>
            <a:r>
              <a:rPr lang="en-US" sz="1200" dirty="0" err="1">
                <a:solidFill>
                  <a:srgbClr val="BFBFBF"/>
                </a:solidFill>
              </a:rPr>
              <a:t>bildet</a:t>
            </a:r>
            <a:r>
              <a:rPr lang="en-US" sz="1200" dirty="0">
                <a:solidFill>
                  <a:srgbClr val="BFBFBF"/>
                </a:solidFill>
              </a:rPr>
              <a:t> </a:t>
            </a:r>
            <a:r>
              <a:rPr lang="en-US" sz="1200" dirty="0" err="1">
                <a:solidFill>
                  <a:srgbClr val="BFBFBF"/>
                </a:solidFill>
              </a:rPr>
              <a:t>dort</a:t>
            </a:r>
            <a:r>
              <a:rPr lang="en-US" sz="1200" dirty="0">
                <a:solidFill>
                  <a:srgbClr val="BFBFBF"/>
                </a:solidFill>
              </a:rPr>
              <a:t> </a:t>
            </a:r>
            <a:r>
              <a:rPr lang="en-US" sz="1200" dirty="0" err="1">
                <a:solidFill>
                  <a:srgbClr val="BFBFBF"/>
                </a:solidFill>
              </a:rPr>
              <a:t>einen</a:t>
            </a:r>
            <a:r>
              <a:rPr lang="en-US" sz="1200" dirty="0">
                <a:solidFill>
                  <a:srgbClr val="BFBFBF"/>
                </a:solidFill>
              </a:rPr>
              <a:t> </a:t>
            </a:r>
            <a:r>
              <a:rPr lang="en-US" sz="1200" dirty="0" err="1">
                <a:solidFill>
                  <a:srgbClr val="BFBFBF"/>
                </a:solidFill>
              </a:rPr>
              <a:t>ringförmigen</a:t>
            </a:r>
            <a:r>
              <a:rPr lang="en-US" sz="1200" dirty="0">
                <a:solidFill>
                  <a:srgbClr val="BFBFBF"/>
                </a:solidFill>
              </a:rPr>
              <a:t> </a:t>
            </a:r>
            <a:r>
              <a:rPr lang="en-US" sz="1200" dirty="0" err="1">
                <a:solidFill>
                  <a:srgbClr val="BFBFBF"/>
                </a:solidFill>
              </a:rPr>
              <a:t>Meniskus</a:t>
            </a:r>
            <a:r>
              <a:rPr lang="en-US" sz="1200" dirty="0">
                <a:solidFill>
                  <a:srgbClr val="BFBFBF"/>
                </a:solidFill>
              </a:rPr>
              <a:t> („</a:t>
            </a:r>
            <a:r>
              <a:rPr lang="en-US" sz="1200" dirty="0" err="1">
                <a:solidFill>
                  <a:srgbClr val="BFBFBF"/>
                </a:solidFill>
              </a:rPr>
              <a:t>Meniskusring</a:t>
            </a:r>
            <a:r>
              <a:rPr lang="en-US" sz="1200" dirty="0">
                <a:solidFill>
                  <a:srgbClr val="BFBFBF"/>
                </a:solidFill>
              </a:rPr>
              <a:t>“). Die </a:t>
            </a:r>
            <a:r>
              <a:rPr lang="en-US" sz="1200" dirty="0" err="1">
                <a:solidFill>
                  <a:srgbClr val="BFBFBF"/>
                </a:solidFill>
              </a:rPr>
              <a:t>Größe</a:t>
            </a:r>
            <a:r>
              <a:rPr lang="en-US" sz="1200" dirty="0">
                <a:solidFill>
                  <a:srgbClr val="BFBFBF"/>
                </a:solidFill>
              </a:rPr>
              <a:t> dieses </a:t>
            </a:r>
            <a:r>
              <a:rPr lang="en-US" sz="1200" dirty="0" err="1">
                <a:solidFill>
                  <a:srgbClr val="BFBFBF"/>
                </a:solidFill>
              </a:rPr>
              <a:t>Meniskusrings</a:t>
            </a:r>
            <a:r>
              <a:rPr lang="en-US" sz="1200" dirty="0">
                <a:solidFill>
                  <a:srgbClr val="BFBFBF"/>
                </a:solidFill>
              </a:rPr>
              <a:t> </a:t>
            </a:r>
            <a:r>
              <a:rPr lang="en-US" sz="1200" dirty="0" err="1">
                <a:solidFill>
                  <a:srgbClr val="BFBFBF"/>
                </a:solidFill>
              </a:rPr>
              <a:t>hängt</a:t>
            </a:r>
            <a:r>
              <a:rPr lang="en-US" sz="1200" dirty="0">
                <a:solidFill>
                  <a:srgbClr val="BFBFBF"/>
                </a:solidFill>
              </a:rPr>
              <a:t> </a:t>
            </a:r>
            <a:r>
              <a:rPr lang="en-US" sz="1200" dirty="0" err="1">
                <a:solidFill>
                  <a:srgbClr val="BFBFBF"/>
                </a:solidFill>
              </a:rPr>
              <a:t>davon</a:t>
            </a:r>
            <a:r>
              <a:rPr lang="en-US" sz="1200" dirty="0">
                <a:solidFill>
                  <a:srgbClr val="BFBFBF"/>
                </a:solidFill>
              </a:rPr>
              <a:t> ab, </a:t>
            </a:r>
            <a:r>
              <a:rPr lang="en-US" sz="1200" dirty="0" err="1">
                <a:solidFill>
                  <a:srgbClr val="BFBFBF"/>
                </a:solidFill>
              </a:rPr>
              <a:t>wie</a:t>
            </a:r>
            <a:r>
              <a:rPr lang="en-US" sz="1200" dirty="0">
                <a:solidFill>
                  <a:srgbClr val="BFBFBF"/>
                </a:solidFill>
              </a:rPr>
              <a:t> stark die </a:t>
            </a:r>
            <a:r>
              <a:rPr lang="en-US" sz="1200" dirty="0" err="1">
                <a:solidFill>
                  <a:srgbClr val="BFBFBF"/>
                </a:solidFill>
              </a:rPr>
              <a:t>Hornhaut</a:t>
            </a:r>
            <a:r>
              <a:rPr lang="en-US" sz="1200" dirty="0">
                <a:solidFill>
                  <a:srgbClr val="BFBFBF"/>
                </a:solidFill>
              </a:rPr>
              <a:t> </a:t>
            </a:r>
            <a:r>
              <a:rPr lang="en-US" sz="1200" dirty="0" err="1">
                <a:solidFill>
                  <a:srgbClr val="BFBFBF"/>
                </a:solidFill>
              </a:rPr>
              <a:t>durch</a:t>
            </a:r>
            <a:r>
              <a:rPr lang="en-US" sz="1200" dirty="0">
                <a:solidFill>
                  <a:srgbClr val="BFBFBF"/>
                </a:solidFill>
              </a:rPr>
              <a:t> die </a:t>
            </a:r>
            <a:r>
              <a:rPr lang="en-US" sz="1200" dirty="0" err="1">
                <a:solidFill>
                  <a:srgbClr val="BFBFBF"/>
                </a:solidFill>
              </a:rPr>
              <a:t>Tonometerspitze</a:t>
            </a:r>
            <a:r>
              <a:rPr lang="en-US" sz="1200" dirty="0">
                <a:solidFill>
                  <a:srgbClr val="BFBFBF"/>
                </a:solidFill>
              </a:rPr>
              <a:t> </a:t>
            </a:r>
            <a:r>
              <a:rPr lang="en-US" sz="1200" dirty="0" err="1">
                <a:solidFill>
                  <a:srgbClr val="BFBFBF"/>
                </a:solidFill>
              </a:rPr>
              <a:t>abgeflacht</a:t>
            </a:r>
            <a:r>
              <a:rPr lang="en-US" sz="1200" dirty="0">
                <a:solidFill>
                  <a:srgbClr val="BFBFBF"/>
                </a:solidFill>
              </a:rPr>
              <a:t> </a:t>
            </a:r>
            <a:r>
              <a:rPr lang="en-US" sz="1200" dirty="0" err="1">
                <a:solidFill>
                  <a:srgbClr val="BFBFBF"/>
                </a:solidFill>
              </a:rPr>
              <a:t>wird</a:t>
            </a:r>
            <a:r>
              <a:rPr lang="en-US" sz="1200" dirty="0">
                <a:solidFill>
                  <a:srgbClr val="BFBFBF"/>
                </a:solidFill>
              </a:rPr>
              <a:t>. </a:t>
            </a:r>
            <a:r>
              <a:rPr lang="en-US" sz="1200" dirty="0" err="1">
                <a:solidFill>
                  <a:srgbClr val="BFBFBF"/>
                </a:solidFill>
              </a:rPr>
              <a:t>Wird</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dirty="0" err="1">
                <a:solidFill>
                  <a:srgbClr val="BFBFBF"/>
                </a:solidFill>
              </a:rPr>
              <a:t>große</a:t>
            </a:r>
            <a:r>
              <a:rPr lang="en-US" sz="1200" dirty="0">
                <a:solidFill>
                  <a:srgbClr val="BFBFBF"/>
                </a:solidFill>
              </a:rPr>
              <a:t> </a:t>
            </a:r>
            <a:r>
              <a:rPr lang="en-US" sz="1200" dirty="0" err="1">
                <a:solidFill>
                  <a:srgbClr val="BFBFBF"/>
                </a:solidFill>
              </a:rPr>
              <a:t>Fläche</a:t>
            </a:r>
            <a:r>
              <a:rPr lang="en-US" sz="1200" dirty="0">
                <a:solidFill>
                  <a:srgbClr val="BFBFBF"/>
                </a:solidFill>
              </a:rPr>
              <a:t> </a:t>
            </a:r>
            <a:r>
              <a:rPr lang="en-US" sz="1200" dirty="0" err="1">
                <a:solidFill>
                  <a:srgbClr val="BFBFBF"/>
                </a:solidFill>
              </a:rPr>
              <a:t>applaniert</a:t>
            </a:r>
            <a:r>
              <a:rPr lang="en-US" sz="1200" dirty="0">
                <a:solidFill>
                  <a:srgbClr val="BFBFBF"/>
                </a:solidFill>
              </a:rPr>
              <a:t>, </a:t>
            </a:r>
            <a:r>
              <a:rPr lang="en-US" sz="1200" dirty="0" err="1">
                <a:solidFill>
                  <a:srgbClr val="BFBFBF"/>
                </a:solidFill>
              </a:rPr>
              <a:t>ist</a:t>
            </a:r>
            <a:r>
              <a:rPr lang="en-US" sz="1200" dirty="0">
                <a:solidFill>
                  <a:srgbClr val="BFBFBF"/>
                </a:solidFill>
              </a:rPr>
              <a:t> der Ring </a:t>
            </a:r>
            <a:r>
              <a:rPr lang="en-US" sz="1200" dirty="0" err="1">
                <a:solidFill>
                  <a:srgbClr val="BFBFBF"/>
                </a:solidFill>
              </a:rPr>
              <a:t>groß</a:t>
            </a:r>
            <a:r>
              <a:rPr lang="en-US" sz="1200" dirty="0">
                <a:solidFill>
                  <a:srgbClr val="BFBFBF"/>
                </a:solidFill>
              </a:rPr>
              <a:t>; </a:t>
            </a:r>
            <a:r>
              <a:rPr lang="en-US" sz="1200" dirty="0" err="1">
                <a:solidFill>
                  <a:srgbClr val="BFBFBF"/>
                </a:solidFill>
              </a:rPr>
              <a:t>wird</a:t>
            </a:r>
            <a:r>
              <a:rPr lang="en-US" sz="1200" dirty="0">
                <a:solidFill>
                  <a:srgbClr val="BFBFBF"/>
                </a:solidFill>
              </a:rPr>
              <a:t> </a:t>
            </a:r>
            <a:r>
              <a:rPr lang="en-US" sz="1200" dirty="0" err="1">
                <a:solidFill>
                  <a:srgbClr val="BFBFBF"/>
                </a:solidFill>
              </a:rPr>
              <a:t>nur</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dirty="0" err="1">
                <a:solidFill>
                  <a:srgbClr val="BFBFBF"/>
                </a:solidFill>
              </a:rPr>
              <a:t>kleine</a:t>
            </a:r>
            <a:r>
              <a:rPr lang="en-US" sz="1200" dirty="0">
                <a:solidFill>
                  <a:srgbClr val="BFBFBF"/>
                </a:solidFill>
              </a:rPr>
              <a:t> </a:t>
            </a:r>
            <a:r>
              <a:rPr lang="en-US" sz="1200" dirty="0" err="1">
                <a:solidFill>
                  <a:srgbClr val="BFBFBF"/>
                </a:solidFill>
              </a:rPr>
              <a:t>Fläche</a:t>
            </a:r>
            <a:r>
              <a:rPr lang="en-US" sz="1200" dirty="0">
                <a:solidFill>
                  <a:srgbClr val="BFBFBF"/>
                </a:solidFill>
              </a:rPr>
              <a:t> </a:t>
            </a:r>
            <a:r>
              <a:rPr lang="en-US" sz="1200" dirty="0" err="1">
                <a:solidFill>
                  <a:srgbClr val="BFBFBF"/>
                </a:solidFill>
              </a:rPr>
              <a:t>applaniert</a:t>
            </a:r>
            <a:r>
              <a:rPr lang="en-US" sz="1200" dirty="0">
                <a:solidFill>
                  <a:srgbClr val="BFBFBF"/>
                </a:solidFill>
              </a:rPr>
              <a:t>, </a:t>
            </a:r>
            <a:r>
              <a:rPr lang="en-US" sz="1200" dirty="0" err="1">
                <a:solidFill>
                  <a:srgbClr val="BFBFBF"/>
                </a:solidFill>
              </a:rPr>
              <a:t>ist</a:t>
            </a:r>
            <a:r>
              <a:rPr lang="en-US" sz="1200" dirty="0">
                <a:solidFill>
                  <a:srgbClr val="BFBFBF"/>
                </a:solidFill>
              </a:rPr>
              <a:t> er </a:t>
            </a:r>
            <a:r>
              <a:rPr lang="en-US" sz="1200" dirty="0" err="1">
                <a:solidFill>
                  <a:srgbClr val="BFBFBF"/>
                </a:solidFill>
              </a:rPr>
              <a:t>entsprechend</a:t>
            </a:r>
            <a:r>
              <a:rPr lang="en-US" sz="1200" dirty="0">
                <a:solidFill>
                  <a:srgbClr val="BFBFBF"/>
                </a:solidFill>
              </a:rPr>
              <a:t> </a:t>
            </a:r>
            <a:r>
              <a:rPr lang="en-US" sz="1200" dirty="0" err="1">
                <a:solidFill>
                  <a:srgbClr val="BFBFBF"/>
                </a:solidFill>
              </a:rPr>
              <a:t>klein</a:t>
            </a:r>
            <a:r>
              <a:rPr lang="en-US" sz="1200" dirty="0">
                <a:solidFill>
                  <a:srgbClr val="BFBFBF"/>
                </a:solidFill>
              </a:rPr>
              <a:t>. Um den </a:t>
            </a:r>
            <a:r>
              <a:rPr lang="en-US" sz="1200" dirty="0" err="1">
                <a:solidFill>
                  <a:srgbClr val="BFBFBF"/>
                </a:solidFill>
              </a:rPr>
              <a:t>Augeninnendruck</a:t>
            </a:r>
            <a:r>
              <a:rPr lang="en-US" sz="1200" dirty="0">
                <a:solidFill>
                  <a:srgbClr val="BFBFBF"/>
                </a:solidFill>
              </a:rPr>
              <a:t> (IOD) </a:t>
            </a:r>
            <a:r>
              <a:rPr lang="en-US" sz="1200" dirty="0" err="1">
                <a:solidFill>
                  <a:srgbClr val="BFBFBF"/>
                </a:solidFill>
              </a:rPr>
              <a:t>zu</a:t>
            </a:r>
            <a:r>
              <a:rPr lang="en-US" sz="1200" dirty="0">
                <a:solidFill>
                  <a:srgbClr val="BFBFBF"/>
                </a:solidFill>
              </a:rPr>
              <a:t> </a:t>
            </a:r>
            <a:r>
              <a:rPr lang="en-US" sz="1200" dirty="0" err="1">
                <a:solidFill>
                  <a:srgbClr val="BFBFBF"/>
                </a:solidFill>
              </a:rPr>
              <a:t>messen</a:t>
            </a:r>
            <a:r>
              <a:rPr lang="en-US" sz="1200" dirty="0">
                <a:solidFill>
                  <a:srgbClr val="BFBFBF"/>
                </a:solidFill>
              </a:rPr>
              <a:t>, muss der </a:t>
            </a:r>
            <a:r>
              <a:rPr lang="en-US" sz="1200" dirty="0" err="1">
                <a:solidFill>
                  <a:srgbClr val="BFBFBF"/>
                </a:solidFill>
              </a:rPr>
              <a:t>vom</a:t>
            </a:r>
            <a:r>
              <a:rPr lang="en-US" sz="1200" dirty="0">
                <a:solidFill>
                  <a:srgbClr val="BFBFBF"/>
                </a:solidFill>
              </a:rPr>
              <a:t> </a:t>
            </a:r>
            <a:r>
              <a:rPr lang="en-US" sz="1200" dirty="0" err="1">
                <a:solidFill>
                  <a:srgbClr val="BFBFBF"/>
                </a:solidFill>
              </a:rPr>
              <a:t>Gerät</a:t>
            </a:r>
            <a:r>
              <a:rPr lang="en-US" sz="1200" dirty="0">
                <a:solidFill>
                  <a:srgbClr val="BFBFBF"/>
                </a:solidFill>
              </a:rPr>
              <a:t> </a:t>
            </a:r>
            <a:r>
              <a:rPr lang="en-US" sz="1200" dirty="0" err="1">
                <a:solidFill>
                  <a:srgbClr val="BFBFBF"/>
                </a:solidFill>
              </a:rPr>
              <a:t>ausgeübte</a:t>
            </a:r>
            <a:r>
              <a:rPr lang="en-US" sz="1200" dirty="0">
                <a:solidFill>
                  <a:srgbClr val="BFBFBF"/>
                </a:solidFill>
              </a:rPr>
              <a:t> Druck (d. h. </a:t>
            </a:r>
            <a:r>
              <a:rPr lang="en-US" sz="1200" dirty="0" err="1">
                <a:solidFill>
                  <a:srgbClr val="BFBFBF"/>
                </a:solidFill>
              </a:rPr>
              <a:t>durch</a:t>
            </a:r>
            <a:r>
              <a:rPr lang="en-US" sz="1200" dirty="0">
                <a:solidFill>
                  <a:srgbClr val="BFBFBF"/>
                </a:solidFill>
              </a:rPr>
              <a:t> </a:t>
            </a:r>
            <a:r>
              <a:rPr lang="en-US" sz="1200" dirty="0" err="1">
                <a:solidFill>
                  <a:srgbClr val="BFBFBF"/>
                </a:solidFill>
              </a:rPr>
              <a:t>Drehen</a:t>
            </a:r>
            <a:r>
              <a:rPr lang="en-US" sz="1200" dirty="0">
                <a:solidFill>
                  <a:srgbClr val="BFBFBF"/>
                </a:solidFill>
              </a:rPr>
              <a:t> des </a:t>
            </a:r>
            <a:r>
              <a:rPr lang="en-US" sz="1200" dirty="0" err="1">
                <a:solidFill>
                  <a:srgbClr val="BFBFBF"/>
                </a:solidFill>
              </a:rPr>
              <a:t>Einstellknopfes</a:t>
            </a:r>
            <a:r>
              <a:rPr lang="en-US" sz="1200" dirty="0">
                <a:solidFill>
                  <a:srgbClr val="BFBFBF"/>
                </a:solidFill>
              </a:rPr>
              <a:t>) so </a:t>
            </a:r>
            <a:r>
              <a:rPr lang="en-US" sz="1200" dirty="0" err="1">
                <a:solidFill>
                  <a:srgbClr val="BFBFBF"/>
                </a:solidFill>
              </a:rPr>
              <a:t>lange</a:t>
            </a:r>
            <a:r>
              <a:rPr lang="en-US" sz="1200" dirty="0">
                <a:solidFill>
                  <a:srgbClr val="BFBFBF"/>
                </a:solidFill>
              </a:rPr>
              <a:t> </a:t>
            </a:r>
            <a:r>
              <a:rPr lang="en-US" sz="1200" dirty="0" err="1">
                <a:solidFill>
                  <a:srgbClr val="BFBFBF"/>
                </a:solidFill>
              </a:rPr>
              <a:t>angepasst</a:t>
            </a:r>
            <a:r>
              <a:rPr lang="en-US" sz="1200" dirty="0">
                <a:solidFill>
                  <a:srgbClr val="BFBFBF"/>
                </a:solidFill>
              </a:rPr>
              <a:t> </a:t>
            </a:r>
            <a:r>
              <a:rPr lang="en-US" sz="1200" dirty="0" err="1">
                <a:solidFill>
                  <a:srgbClr val="BFBFBF"/>
                </a:solidFill>
              </a:rPr>
              <a:t>werden</a:t>
            </a:r>
            <a:r>
              <a:rPr lang="en-US" sz="1200" dirty="0">
                <a:solidFill>
                  <a:srgbClr val="BFBFBF"/>
                </a:solidFill>
              </a:rPr>
              <a:t>, bis der </a:t>
            </a:r>
            <a:r>
              <a:rPr lang="en-US" sz="1200" dirty="0" err="1">
                <a:solidFill>
                  <a:srgbClr val="BFBFBF"/>
                </a:solidFill>
              </a:rPr>
              <a:t>Durchmesser</a:t>
            </a:r>
            <a:r>
              <a:rPr lang="en-US" sz="1200" dirty="0">
                <a:solidFill>
                  <a:srgbClr val="BFBFBF"/>
                </a:solidFill>
              </a:rPr>
              <a:t> des </a:t>
            </a:r>
            <a:r>
              <a:rPr lang="en-US" sz="1200" dirty="0" err="1">
                <a:solidFill>
                  <a:srgbClr val="BFBFBF"/>
                </a:solidFill>
              </a:rPr>
              <a:t>Fluoreszeinrings</a:t>
            </a:r>
            <a:r>
              <a:rPr lang="en-US" sz="1200" dirty="0">
                <a:solidFill>
                  <a:srgbClr val="BFBFBF"/>
                </a:solidFill>
              </a:rPr>
              <a:t> </a:t>
            </a:r>
            <a:r>
              <a:rPr lang="en-US" sz="1200" dirty="0" err="1">
                <a:solidFill>
                  <a:srgbClr val="BFBFBF"/>
                </a:solidFill>
              </a:rPr>
              <a:t>genau</a:t>
            </a:r>
            <a:r>
              <a:rPr lang="en-US" sz="1200" dirty="0">
                <a:solidFill>
                  <a:srgbClr val="BFBFBF"/>
                </a:solidFill>
              </a:rPr>
              <a:t> 3,06 mm </a:t>
            </a:r>
            <a:r>
              <a:rPr lang="en-US" sz="1200" dirty="0" err="1">
                <a:solidFill>
                  <a:srgbClr val="BFBFBF"/>
                </a:solidFill>
              </a:rPr>
              <a:t>beträgt</a:t>
            </a:r>
            <a:r>
              <a:rPr lang="en-US" sz="1200" dirty="0">
                <a:solidFill>
                  <a:srgbClr val="BFBFBF"/>
                </a:solidFill>
              </a:rPr>
              <a:t>. </a:t>
            </a:r>
            <a:r>
              <a:rPr lang="en-US" sz="1200" dirty="0" err="1">
                <a:solidFill>
                  <a:srgbClr val="BFBFBF"/>
                </a:solidFill>
              </a:rPr>
              <a:t>Ist</a:t>
            </a:r>
            <a:r>
              <a:rPr lang="en-US" sz="1200" dirty="0">
                <a:solidFill>
                  <a:srgbClr val="BFBFBF"/>
                </a:solidFill>
              </a:rPr>
              <a:t> dies </a:t>
            </a:r>
            <a:r>
              <a:rPr lang="en-US" sz="1200" dirty="0" err="1">
                <a:solidFill>
                  <a:srgbClr val="BFBFBF"/>
                </a:solidFill>
              </a:rPr>
              <a:t>erreicht</a:t>
            </a:r>
            <a:r>
              <a:rPr lang="en-US" sz="1200" dirty="0">
                <a:solidFill>
                  <a:srgbClr val="BFBFBF"/>
                </a:solidFill>
              </a:rPr>
              <a:t>, </a:t>
            </a:r>
            <a:r>
              <a:rPr lang="en-US" sz="1200" dirty="0" err="1">
                <a:solidFill>
                  <a:srgbClr val="BFBFBF"/>
                </a:solidFill>
              </a:rPr>
              <a:t>entspricht</a:t>
            </a:r>
            <a:r>
              <a:rPr lang="en-US" sz="1200" dirty="0">
                <a:solidFill>
                  <a:srgbClr val="BFBFBF"/>
                </a:solidFill>
              </a:rPr>
              <a:t> die </a:t>
            </a:r>
            <a:r>
              <a:rPr lang="en-US" sz="1200" dirty="0" err="1">
                <a:solidFill>
                  <a:srgbClr val="BFBFBF"/>
                </a:solidFill>
              </a:rPr>
              <a:t>vom</a:t>
            </a:r>
            <a:r>
              <a:rPr lang="en-US" sz="1200" dirty="0">
                <a:solidFill>
                  <a:srgbClr val="BFBFBF"/>
                </a:solidFill>
              </a:rPr>
              <a:t> </a:t>
            </a:r>
            <a:r>
              <a:rPr lang="en-US" sz="1200" dirty="0" err="1">
                <a:solidFill>
                  <a:srgbClr val="BFBFBF"/>
                </a:solidFill>
              </a:rPr>
              <a:t>Applanationstonometer</a:t>
            </a:r>
            <a:r>
              <a:rPr lang="en-US" sz="1200" dirty="0">
                <a:solidFill>
                  <a:srgbClr val="BFBFBF"/>
                </a:solidFill>
              </a:rPr>
              <a:t> </a:t>
            </a:r>
            <a:r>
              <a:rPr lang="en-US" sz="1200" dirty="0" err="1">
                <a:solidFill>
                  <a:srgbClr val="BFBFBF"/>
                </a:solidFill>
              </a:rPr>
              <a:t>ausgeübte</a:t>
            </a:r>
            <a:r>
              <a:rPr lang="en-US" sz="1200" dirty="0">
                <a:solidFill>
                  <a:srgbClr val="BFBFBF"/>
                </a:solidFill>
              </a:rPr>
              <a:t> Kraft </a:t>
            </a:r>
            <a:r>
              <a:rPr lang="en-US" sz="1200" dirty="0" err="1">
                <a:solidFill>
                  <a:srgbClr val="BFBFBF"/>
                </a:solidFill>
              </a:rPr>
              <a:t>genau</a:t>
            </a:r>
            <a:r>
              <a:rPr lang="en-US" sz="1200" dirty="0">
                <a:solidFill>
                  <a:srgbClr val="BFBFBF"/>
                </a:solidFill>
              </a:rPr>
              <a:t> der Kraft, die der </a:t>
            </a:r>
            <a:r>
              <a:rPr lang="en-US" sz="1200" dirty="0" err="1">
                <a:solidFill>
                  <a:srgbClr val="BFBFBF"/>
                </a:solidFill>
              </a:rPr>
              <a:t>Augeninnendruck</a:t>
            </a:r>
            <a:r>
              <a:rPr lang="en-US" sz="1200" dirty="0">
                <a:solidFill>
                  <a:srgbClr val="BFBFBF"/>
                </a:solidFill>
              </a:rPr>
              <a:t> von </a:t>
            </a:r>
            <a:r>
              <a:rPr lang="en-US" sz="1200" dirty="0" err="1">
                <a:solidFill>
                  <a:srgbClr val="BFBFBF"/>
                </a:solidFill>
              </a:rPr>
              <a:t>innen</a:t>
            </a:r>
            <a:r>
              <a:rPr lang="en-US" sz="1200" dirty="0">
                <a:solidFill>
                  <a:srgbClr val="BFBFBF"/>
                </a:solidFill>
              </a:rPr>
              <a:t> auf die </a:t>
            </a:r>
            <a:r>
              <a:rPr lang="en-US" sz="1200" dirty="0" err="1">
                <a:solidFill>
                  <a:srgbClr val="BFBFBF"/>
                </a:solidFill>
              </a:rPr>
              <a:t>Hornhaut</a:t>
            </a:r>
            <a:r>
              <a:rPr lang="en-US" sz="1200" dirty="0">
                <a:solidFill>
                  <a:srgbClr val="BFBFBF"/>
                </a:solidFill>
              </a:rPr>
              <a:t> </a:t>
            </a:r>
            <a:r>
              <a:rPr lang="en-US" sz="1200" dirty="0" err="1">
                <a:solidFill>
                  <a:srgbClr val="BFBFBF"/>
                </a:solidFill>
              </a:rPr>
              <a:t>ausübt</a:t>
            </a:r>
            <a:r>
              <a:rPr lang="en-US" sz="1200" dirty="0">
                <a:solidFill>
                  <a:srgbClr val="BFBFBF"/>
                </a:solidFill>
              </a:rPr>
              <a:t> – also dem IOD. </a:t>
            </a:r>
            <a:r>
              <a:rPr lang="en-US" sz="1200" dirty="0" err="1">
                <a:solidFill>
                  <a:srgbClr val="BFBFBF"/>
                </a:solidFill>
              </a:rPr>
              <a:t>Ist</a:t>
            </a:r>
            <a:r>
              <a:rPr lang="en-US" sz="1200" dirty="0">
                <a:solidFill>
                  <a:srgbClr val="BFBFBF"/>
                </a:solidFill>
              </a:rPr>
              <a:t> die </a:t>
            </a:r>
            <a:r>
              <a:rPr lang="en-US" sz="1200" dirty="0" err="1">
                <a:solidFill>
                  <a:srgbClr val="BFBFBF"/>
                </a:solidFill>
              </a:rPr>
              <a:t>vom</a:t>
            </a:r>
            <a:r>
              <a:rPr lang="en-US" sz="1200" dirty="0">
                <a:solidFill>
                  <a:srgbClr val="BFBFBF"/>
                </a:solidFill>
              </a:rPr>
              <a:t> </a:t>
            </a:r>
            <a:r>
              <a:rPr lang="en-US" sz="1200" dirty="0" err="1">
                <a:solidFill>
                  <a:srgbClr val="BFBFBF"/>
                </a:solidFill>
              </a:rPr>
              <a:t>Applanationstonometer</a:t>
            </a:r>
            <a:r>
              <a:rPr lang="en-US" sz="1200" dirty="0">
                <a:solidFill>
                  <a:srgbClr val="BFBFBF"/>
                </a:solidFill>
              </a:rPr>
              <a:t> </a:t>
            </a:r>
            <a:r>
              <a:rPr lang="en-US" sz="1200" dirty="0" err="1">
                <a:solidFill>
                  <a:srgbClr val="BFBFBF"/>
                </a:solidFill>
              </a:rPr>
              <a:t>ausgeübte</a:t>
            </a:r>
            <a:r>
              <a:rPr lang="en-US" sz="1200" dirty="0">
                <a:solidFill>
                  <a:srgbClr val="BFBFBF"/>
                </a:solidFill>
              </a:rPr>
              <a:t> Kraft </a:t>
            </a:r>
            <a:r>
              <a:rPr lang="en-US" sz="1200" dirty="0" err="1">
                <a:solidFill>
                  <a:srgbClr val="BFBFBF"/>
                </a:solidFill>
              </a:rPr>
              <a:t>größer</a:t>
            </a:r>
            <a:r>
              <a:rPr lang="en-US" sz="1200" dirty="0">
                <a:solidFill>
                  <a:srgbClr val="BFBFBF"/>
                </a:solidFill>
              </a:rPr>
              <a:t> </a:t>
            </a:r>
            <a:r>
              <a:rPr lang="en-US" sz="1200" dirty="0" err="1">
                <a:solidFill>
                  <a:srgbClr val="BFBFBF"/>
                </a:solidFill>
              </a:rPr>
              <a:t>als</a:t>
            </a:r>
            <a:r>
              <a:rPr lang="en-US" sz="1200" dirty="0">
                <a:solidFill>
                  <a:srgbClr val="BFBFBF"/>
                </a:solidFill>
              </a:rPr>
              <a:t> der </a:t>
            </a:r>
            <a:r>
              <a:rPr lang="en-US" sz="1200" dirty="0" err="1">
                <a:solidFill>
                  <a:srgbClr val="BFBFBF"/>
                </a:solidFill>
              </a:rPr>
              <a:t>Augeninnendruck</a:t>
            </a:r>
            <a:r>
              <a:rPr lang="en-US" sz="1200" dirty="0">
                <a:solidFill>
                  <a:srgbClr val="BFBFBF"/>
                </a:solidFill>
              </a:rPr>
              <a:t>, </a:t>
            </a:r>
            <a:r>
              <a:rPr lang="en-US" sz="1200" dirty="0" err="1">
                <a:solidFill>
                  <a:srgbClr val="BFBFBF"/>
                </a:solidFill>
              </a:rPr>
              <a:t>wird</a:t>
            </a:r>
            <a:r>
              <a:rPr lang="en-US" sz="1200" dirty="0">
                <a:solidFill>
                  <a:srgbClr val="BFBFBF"/>
                </a:solidFill>
              </a:rPr>
              <a:t> die </a:t>
            </a:r>
            <a:r>
              <a:rPr lang="en-US" sz="1200" dirty="0" err="1">
                <a:solidFill>
                  <a:srgbClr val="BFBFBF"/>
                </a:solidFill>
              </a:rPr>
              <a:t>Hornhaut</a:t>
            </a:r>
            <a:r>
              <a:rPr lang="en-US" sz="1200" dirty="0">
                <a:solidFill>
                  <a:srgbClr val="BFBFBF"/>
                </a:solidFill>
              </a:rPr>
              <a:t> </a:t>
            </a:r>
            <a:r>
              <a:rPr lang="en-US" sz="1200" dirty="0" err="1">
                <a:solidFill>
                  <a:srgbClr val="BFBFBF"/>
                </a:solidFill>
              </a:rPr>
              <a:t>über</a:t>
            </a:r>
            <a:r>
              <a:rPr lang="en-US" sz="1200" dirty="0">
                <a:solidFill>
                  <a:srgbClr val="BFBFBF"/>
                </a:solidFill>
              </a:rPr>
              <a:t> das </a:t>
            </a:r>
            <a:r>
              <a:rPr lang="en-US" sz="1200" dirty="0" err="1">
                <a:solidFill>
                  <a:srgbClr val="BFBFBF"/>
                </a:solidFill>
              </a:rPr>
              <a:t>Sollmaß</a:t>
            </a:r>
            <a:r>
              <a:rPr lang="en-US" sz="1200" dirty="0">
                <a:solidFill>
                  <a:srgbClr val="BFBFBF"/>
                </a:solidFill>
              </a:rPr>
              <a:t> </a:t>
            </a:r>
            <a:r>
              <a:rPr lang="en-US" sz="1200" dirty="0" err="1">
                <a:solidFill>
                  <a:srgbClr val="BFBFBF"/>
                </a:solidFill>
              </a:rPr>
              <a:t>hinaus</a:t>
            </a:r>
            <a:r>
              <a:rPr lang="en-US" sz="1200" dirty="0">
                <a:solidFill>
                  <a:srgbClr val="BFBFBF"/>
                </a:solidFill>
              </a:rPr>
              <a:t> </a:t>
            </a:r>
            <a:r>
              <a:rPr lang="en-US" sz="1200" dirty="0" err="1">
                <a:solidFill>
                  <a:srgbClr val="BFBFBF"/>
                </a:solidFill>
              </a:rPr>
              <a:t>abgeflacht</a:t>
            </a:r>
            <a:r>
              <a:rPr lang="en-US" sz="1200" dirty="0">
                <a:solidFill>
                  <a:srgbClr val="BFBFBF"/>
                </a:solidFill>
              </a:rPr>
              <a:t>. </a:t>
            </a:r>
            <a:r>
              <a:rPr lang="en-US" sz="1200" dirty="0" err="1">
                <a:solidFill>
                  <a:srgbClr val="BFBFBF"/>
                </a:solidFill>
              </a:rPr>
              <a:t>Dadurch</a:t>
            </a:r>
            <a:r>
              <a:rPr lang="en-US" sz="1200" dirty="0">
                <a:solidFill>
                  <a:srgbClr val="BFBFBF"/>
                </a:solidFill>
              </a:rPr>
              <a:t> </a:t>
            </a:r>
            <a:r>
              <a:rPr lang="en-US" sz="1200" dirty="0" err="1">
                <a:solidFill>
                  <a:srgbClr val="BFBFBF"/>
                </a:solidFill>
              </a:rPr>
              <a:t>beträgt</a:t>
            </a:r>
            <a:r>
              <a:rPr lang="en-US" sz="1200" dirty="0">
                <a:solidFill>
                  <a:srgbClr val="BFBFBF"/>
                </a:solidFill>
              </a:rPr>
              <a:t> der </a:t>
            </a:r>
            <a:r>
              <a:rPr lang="en-US" sz="1200" dirty="0" err="1">
                <a:solidFill>
                  <a:srgbClr val="BFBFBF"/>
                </a:solidFill>
              </a:rPr>
              <a:t>Durchmesser</a:t>
            </a:r>
            <a:r>
              <a:rPr lang="en-US" sz="1200" dirty="0">
                <a:solidFill>
                  <a:srgbClr val="BFBFBF"/>
                </a:solidFill>
              </a:rPr>
              <a:t> der </a:t>
            </a:r>
            <a:r>
              <a:rPr lang="en-US" sz="1200" dirty="0" err="1">
                <a:solidFill>
                  <a:srgbClr val="BFBFBF"/>
                </a:solidFill>
              </a:rPr>
              <a:t>applanierten</a:t>
            </a:r>
            <a:r>
              <a:rPr lang="en-US" sz="1200" dirty="0">
                <a:solidFill>
                  <a:srgbClr val="BFBFBF"/>
                </a:solidFill>
              </a:rPr>
              <a:t> </a:t>
            </a:r>
            <a:r>
              <a:rPr lang="en-US" sz="1200" dirty="0" err="1">
                <a:solidFill>
                  <a:srgbClr val="BFBFBF"/>
                </a:solidFill>
              </a:rPr>
              <a:t>Fläche</a:t>
            </a:r>
            <a:r>
              <a:rPr lang="en-US" sz="1200" dirty="0">
                <a:solidFill>
                  <a:srgbClr val="BFBFBF"/>
                </a:solidFill>
              </a:rPr>
              <a:t> </a:t>
            </a:r>
            <a:r>
              <a:rPr lang="en-US" sz="1200" dirty="0" err="1">
                <a:solidFill>
                  <a:srgbClr val="BFBFBF"/>
                </a:solidFill>
              </a:rPr>
              <a:t>mehr</a:t>
            </a:r>
            <a:r>
              <a:rPr lang="en-US" sz="1200" dirty="0">
                <a:solidFill>
                  <a:srgbClr val="BFBFBF"/>
                </a:solidFill>
              </a:rPr>
              <a:t> </a:t>
            </a:r>
            <a:r>
              <a:rPr lang="en-US" sz="1200" dirty="0" err="1">
                <a:solidFill>
                  <a:srgbClr val="BFBFBF"/>
                </a:solidFill>
              </a:rPr>
              <a:t>als</a:t>
            </a:r>
            <a:r>
              <a:rPr lang="en-US" sz="1200" dirty="0">
                <a:solidFill>
                  <a:srgbClr val="BFBFBF"/>
                </a:solidFill>
              </a:rPr>
              <a:t> 3,06 mm, und </a:t>
            </a:r>
            <a:r>
              <a:rPr lang="en-US" sz="1200" dirty="0" err="1">
                <a:solidFill>
                  <a:srgbClr val="BFBFBF"/>
                </a:solidFill>
              </a:rPr>
              <a:t>auch</a:t>
            </a:r>
            <a:r>
              <a:rPr lang="en-US" sz="1200" dirty="0">
                <a:solidFill>
                  <a:srgbClr val="BFBFBF"/>
                </a:solidFill>
              </a:rPr>
              <a:t> der </a:t>
            </a:r>
            <a:r>
              <a:rPr lang="en-US" sz="1200" dirty="0" err="1">
                <a:solidFill>
                  <a:srgbClr val="BFBFBF"/>
                </a:solidFill>
              </a:rPr>
              <a:t>Fluoreszein-Meniskusring</a:t>
            </a:r>
            <a:r>
              <a:rPr lang="en-US" sz="1200" dirty="0">
                <a:solidFill>
                  <a:srgbClr val="BFBFBF"/>
                </a:solidFill>
              </a:rPr>
              <a:t> </a:t>
            </a:r>
            <a:r>
              <a:rPr lang="en-US" sz="1200" dirty="0" err="1">
                <a:solidFill>
                  <a:srgbClr val="BFBFBF"/>
                </a:solidFill>
              </a:rPr>
              <a:t>erscheint</a:t>
            </a:r>
            <a:r>
              <a:rPr lang="en-US" sz="1200" dirty="0">
                <a:solidFill>
                  <a:srgbClr val="BFBFBF"/>
                </a:solidFill>
              </a:rPr>
              <a:t> </a:t>
            </a:r>
            <a:r>
              <a:rPr lang="en-US" sz="1200" dirty="0" err="1">
                <a:solidFill>
                  <a:srgbClr val="BFBFBF"/>
                </a:solidFill>
              </a:rPr>
              <a:t>entsprechend</a:t>
            </a:r>
            <a:r>
              <a:rPr lang="en-US" sz="1200" dirty="0">
                <a:solidFill>
                  <a:srgbClr val="BFBFBF"/>
                </a:solidFill>
              </a:rPr>
              <a:t> </a:t>
            </a:r>
            <a:r>
              <a:rPr lang="en-US" sz="1200" dirty="0" err="1">
                <a:solidFill>
                  <a:srgbClr val="BFBFBF"/>
                </a:solidFill>
              </a:rPr>
              <a:t>größer</a:t>
            </a:r>
            <a:r>
              <a:rPr lang="en-US" sz="1200" dirty="0">
                <a:solidFill>
                  <a:srgbClr val="BFBFBF"/>
                </a:solidFill>
              </a:rPr>
              <a:t>. </a:t>
            </a:r>
            <a:r>
              <a:rPr lang="en-US" sz="1200" dirty="0">
                <a:solidFill>
                  <a:srgbClr val="0000FF"/>
                </a:solidFill>
              </a:rPr>
              <a:t>Wenn </a:t>
            </a:r>
            <a:r>
              <a:rPr lang="en-US" sz="1200" dirty="0" err="1">
                <a:solidFill>
                  <a:srgbClr val="0000FF"/>
                </a:solidFill>
              </a:rPr>
              <a:t>hingegen</a:t>
            </a:r>
            <a:r>
              <a:rPr lang="en-US" sz="1200" dirty="0">
                <a:solidFill>
                  <a:srgbClr val="0000FF"/>
                </a:solidFill>
              </a:rPr>
              <a:t> der </a:t>
            </a:r>
            <a:r>
              <a:rPr lang="en-US" sz="1200" dirty="0" err="1">
                <a:solidFill>
                  <a:srgbClr val="0000FF"/>
                </a:solidFill>
              </a:rPr>
              <a:t>Augeninnendruck</a:t>
            </a:r>
            <a:r>
              <a:rPr lang="en-US" sz="1200" dirty="0">
                <a:solidFill>
                  <a:srgbClr val="0000FF"/>
                </a:solidFill>
              </a:rPr>
              <a:t> </a:t>
            </a:r>
            <a:r>
              <a:rPr lang="en-US" sz="1200" dirty="0" err="1">
                <a:solidFill>
                  <a:srgbClr val="0000FF"/>
                </a:solidFill>
              </a:rPr>
              <a:t>geringer</a:t>
            </a:r>
            <a:r>
              <a:rPr lang="en-US" sz="1200" dirty="0">
                <a:solidFill>
                  <a:srgbClr val="0000FF"/>
                </a:solidFill>
              </a:rPr>
              <a:t> </a:t>
            </a:r>
            <a:r>
              <a:rPr lang="en-US" sz="1200" dirty="0" err="1">
                <a:solidFill>
                  <a:srgbClr val="0000FF"/>
                </a:solidFill>
              </a:rPr>
              <a:t>ist</a:t>
            </a:r>
            <a:r>
              <a:rPr lang="en-US" sz="1200" dirty="0">
                <a:solidFill>
                  <a:srgbClr val="0000FF"/>
                </a:solidFill>
              </a:rPr>
              <a:t> </a:t>
            </a:r>
            <a:r>
              <a:rPr lang="en-US" sz="1200" dirty="0" err="1">
                <a:solidFill>
                  <a:srgbClr val="0000FF"/>
                </a:solidFill>
              </a:rPr>
              <a:t>als</a:t>
            </a:r>
            <a:r>
              <a:rPr lang="en-US" sz="1200" dirty="0">
                <a:solidFill>
                  <a:srgbClr val="0000FF"/>
                </a:solidFill>
              </a:rPr>
              <a:t> die von der </a:t>
            </a:r>
            <a:r>
              <a:rPr lang="en-US" sz="1200" dirty="0" err="1">
                <a:solidFill>
                  <a:srgbClr val="0000FF"/>
                </a:solidFill>
              </a:rPr>
              <a:t>Applanatorspitze</a:t>
            </a:r>
            <a:r>
              <a:rPr lang="en-US" sz="1200" dirty="0">
                <a:solidFill>
                  <a:srgbClr val="0000FF"/>
                </a:solidFill>
              </a:rPr>
              <a:t> </a:t>
            </a:r>
            <a:r>
              <a:rPr lang="en-US" sz="1200" dirty="0" err="1">
                <a:solidFill>
                  <a:srgbClr val="0000FF"/>
                </a:solidFill>
              </a:rPr>
              <a:t>ausgeübte</a:t>
            </a:r>
            <a:r>
              <a:rPr lang="en-US" sz="1200" dirty="0">
                <a:solidFill>
                  <a:srgbClr val="0000FF"/>
                </a:solidFill>
              </a:rPr>
              <a:t> Kraft, </a:t>
            </a:r>
            <a:r>
              <a:rPr lang="en-US" sz="1200" dirty="0" err="1">
                <a:solidFill>
                  <a:srgbClr val="0000FF"/>
                </a:solidFill>
              </a:rPr>
              <a:t>wird</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größere</a:t>
            </a:r>
            <a:r>
              <a:rPr lang="en-US" sz="1200" dirty="0">
                <a:solidFill>
                  <a:srgbClr val="0000FF"/>
                </a:solidFill>
              </a:rPr>
              <a:t> </a:t>
            </a:r>
            <a:r>
              <a:rPr lang="en-US" sz="1200" dirty="0" err="1">
                <a:solidFill>
                  <a:srgbClr val="0000FF"/>
                </a:solidFill>
              </a:rPr>
              <a:t>Hornhautfläche</a:t>
            </a:r>
            <a:r>
              <a:rPr lang="en-US" sz="1200" dirty="0">
                <a:solidFill>
                  <a:srgbClr val="0000FF"/>
                </a:solidFill>
              </a:rPr>
              <a:t> </a:t>
            </a:r>
            <a:r>
              <a:rPr lang="en-US" sz="1200" dirty="0" err="1">
                <a:solidFill>
                  <a:srgbClr val="0000FF"/>
                </a:solidFill>
              </a:rPr>
              <a:t>abgeflacht</a:t>
            </a:r>
            <a:r>
              <a:rPr lang="en-US" sz="1200" dirty="0">
                <a:solidFill>
                  <a:srgbClr val="0000FF"/>
                </a:solidFill>
              </a:rPr>
              <a:t>. Der </a:t>
            </a:r>
            <a:r>
              <a:rPr lang="en-US" sz="1200" dirty="0" err="1">
                <a:solidFill>
                  <a:srgbClr val="0000FF"/>
                </a:solidFill>
              </a:rPr>
              <a:t>Durchmesser</a:t>
            </a:r>
            <a:r>
              <a:rPr lang="en-US" sz="1200" dirty="0">
                <a:solidFill>
                  <a:srgbClr val="0000FF"/>
                </a:solidFill>
              </a:rPr>
              <a:t> der </a:t>
            </a:r>
            <a:r>
              <a:rPr lang="en-US" sz="1200" dirty="0" err="1">
                <a:solidFill>
                  <a:srgbClr val="0000FF"/>
                </a:solidFill>
              </a:rPr>
              <a:t>abgeflachten</a:t>
            </a:r>
            <a:r>
              <a:rPr lang="en-US" sz="1200" dirty="0">
                <a:solidFill>
                  <a:srgbClr val="0000FF"/>
                </a:solidFill>
              </a:rPr>
              <a:t> </a:t>
            </a:r>
            <a:r>
              <a:rPr lang="en-US" sz="1200" dirty="0" err="1">
                <a:solidFill>
                  <a:srgbClr val="0000FF"/>
                </a:solidFill>
              </a:rPr>
              <a:t>Fläche</a:t>
            </a:r>
            <a:r>
              <a:rPr lang="en-US" sz="1200" dirty="0">
                <a:solidFill>
                  <a:srgbClr val="0000FF"/>
                </a:solidFill>
              </a:rPr>
              <a:t> </a:t>
            </a:r>
            <a:r>
              <a:rPr lang="en-US" sz="1200" dirty="0" err="1">
                <a:solidFill>
                  <a:srgbClr val="0000FF"/>
                </a:solidFill>
              </a:rPr>
              <a:t>beträgt</a:t>
            </a:r>
            <a:r>
              <a:rPr lang="en-US" sz="1200" dirty="0">
                <a:solidFill>
                  <a:srgbClr val="0000FF"/>
                </a:solidFill>
              </a:rPr>
              <a:t> </a:t>
            </a:r>
            <a:r>
              <a:rPr lang="en-US" sz="1200" dirty="0" err="1">
                <a:solidFill>
                  <a:srgbClr val="0000FF"/>
                </a:solidFill>
              </a:rPr>
              <a:t>dann</a:t>
            </a:r>
            <a:r>
              <a:rPr lang="en-US" sz="1200" dirty="0">
                <a:solidFill>
                  <a:srgbClr val="0000FF"/>
                </a:solidFill>
              </a:rPr>
              <a:t> </a:t>
            </a:r>
            <a:r>
              <a:rPr lang="en-US" sz="1200" dirty="0" err="1">
                <a:solidFill>
                  <a:srgbClr val="0000FF"/>
                </a:solidFill>
              </a:rPr>
              <a:t>mehr</a:t>
            </a:r>
            <a:r>
              <a:rPr lang="en-US" sz="1200" dirty="0">
                <a:solidFill>
                  <a:srgbClr val="0000FF"/>
                </a:solidFill>
              </a:rPr>
              <a:t> </a:t>
            </a:r>
            <a:r>
              <a:rPr lang="en-US" sz="1200" dirty="0" err="1">
                <a:solidFill>
                  <a:srgbClr val="0000FF"/>
                </a:solidFill>
              </a:rPr>
              <a:t>als</a:t>
            </a:r>
            <a:r>
              <a:rPr lang="en-US" sz="1200" dirty="0">
                <a:solidFill>
                  <a:srgbClr val="0000FF"/>
                </a:solidFill>
              </a:rPr>
              <a:t> 3,06 mm, und </a:t>
            </a:r>
            <a:r>
              <a:rPr lang="en-US" sz="1200" dirty="0" err="1">
                <a:solidFill>
                  <a:srgbClr val="0000FF"/>
                </a:solidFill>
              </a:rPr>
              <a:t>entsprechend</a:t>
            </a:r>
            <a:r>
              <a:rPr lang="en-US" sz="1200" dirty="0">
                <a:solidFill>
                  <a:srgbClr val="0000FF"/>
                </a:solidFill>
              </a:rPr>
              <a:t> </a:t>
            </a:r>
            <a:r>
              <a:rPr lang="en-US" sz="1200" dirty="0" err="1">
                <a:solidFill>
                  <a:srgbClr val="0000FF"/>
                </a:solidFill>
              </a:rPr>
              <a:t>ist</a:t>
            </a:r>
            <a:r>
              <a:rPr lang="en-US" sz="1200" dirty="0">
                <a:solidFill>
                  <a:srgbClr val="0000FF"/>
                </a:solidFill>
              </a:rPr>
              <a:t> </a:t>
            </a:r>
            <a:r>
              <a:rPr lang="en-US" sz="1200" dirty="0" err="1">
                <a:solidFill>
                  <a:srgbClr val="0000FF"/>
                </a:solidFill>
              </a:rPr>
              <a:t>auch</a:t>
            </a:r>
            <a:r>
              <a:rPr lang="en-US" sz="1200" dirty="0">
                <a:solidFill>
                  <a:srgbClr val="0000FF"/>
                </a:solidFill>
              </a:rPr>
              <a:t> der </a:t>
            </a:r>
            <a:r>
              <a:rPr lang="en-US" sz="1200" dirty="0" err="1">
                <a:solidFill>
                  <a:srgbClr val="0000FF"/>
                </a:solidFill>
              </a:rPr>
              <a:t>Fluoreszein-Meniskus</a:t>
            </a:r>
            <a:r>
              <a:rPr lang="en-US" sz="1200" dirty="0">
                <a:solidFill>
                  <a:srgbClr val="0000FF"/>
                </a:solidFill>
              </a:rPr>
              <a:t> </a:t>
            </a:r>
            <a:r>
              <a:rPr lang="en-US" sz="1200" dirty="0" err="1">
                <a:solidFill>
                  <a:srgbClr val="0000FF"/>
                </a:solidFill>
              </a:rPr>
              <a:t>größer</a:t>
            </a:r>
            <a:r>
              <a:rPr lang="en-US" sz="1200" dirty="0">
                <a:solidFill>
                  <a:srgbClr val="0000FF"/>
                </a:solidFill>
              </a:rPr>
              <a:t>.</a:t>
            </a:r>
            <a:endParaRPr dirty="0"/>
          </a:p>
          <a:p>
            <a:pPr marL="0" marR="0" lvl="0" indent="0" algn="l" rtl="0">
              <a:spcBef>
                <a:spcPts val="0"/>
              </a:spcBef>
              <a:spcAft>
                <a:spcPts val="0"/>
              </a:spcAft>
              <a:buNone/>
            </a:pPr>
            <a:endParaRPr sz="1400" i="1" dirty="0">
              <a:solidFill>
                <a:srgbClr val="FEFF83"/>
              </a:solidFill>
              <a:latin typeface="Arial"/>
              <a:ea typeface="Arial"/>
              <a:cs typeface="Arial"/>
              <a:sym typeface="Arial"/>
            </a:endParaRPr>
          </a:p>
          <a:p>
            <a:pPr marL="0" marR="0" lvl="0" indent="0" algn="l" rtl="0">
              <a:spcBef>
                <a:spcPts val="0"/>
              </a:spcBef>
              <a:spcAft>
                <a:spcPts val="0"/>
              </a:spcAft>
              <a:buNone/>
            </a:pPr>
            <a:r>
              <a:rPr lang="en-US" sz="1200" i="1" dirty="0">
                <a:solidFill>
                  <a:srgbClr val="FEFF83"/>
                </a:solidFill>
                <a:latin typeface="Arial"/>
                <a:ea typeface="Arial"/>
                <a:cs typeface="Arial"/>
                <a:sym typeface="Arial"/>
              </a:rPr>
              <a:t>Gut, </a:t>
            </a:r>
            <a:r>
              <a:rPr lang="en-US" sz="1200" i="1" dirty="0" err="1">
                <a:solidFill>
                  <a:srgbClr val="FEFF83"/>
                </a:solidFill>
                <a:latin typeface="Arial"/>
                <a:ea typeface="Arial"/>
                <a:cs typeface="Arial"/>
                <a:sym typeface="Arial"/>
              </a:rPr>
              <a:t>aber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warum</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verwendet</a:t>
            </a:r>
            <a:r>
              <a:rPr lang="en-US" sz="1200" i="1" dirty="0">
                <a:solidFill>
                  <a:srgbClr val="FEFF83"/>
                </a:solidFill>
                <a:latin typeface="Arial"/>
                <a:ea typeface="Arial"/>
                <a:cs typeface="Arial"/>
                <a:sym typeface="Arial"/>
              </a:rPr>
              <a:t> der Applanator </a:t>
            </a:r>
            <a:r>
              <a:rPr lang="en-US" sz="1200" i="1" dirty="0" err="1">
                <a:solidFill>
                  <a:srgbClr val="FEFF83"/>
                </a:solidFill>
                <a:latin typeface="Arial"/>
                <a:ea typeface="Arial"/>
                <a:cs typeface="Arial"/>
                <a:sym typeface="Arial"/>
              </a:rPr>
              <a:t>ein</a:t>
            </a:r>
            <a:r>
              <a:rPr lang="en-US" sz="1200" i="1" dirty="0">
                <a:solidFill>
                  <a:srgbClr val="FEFF83"/>
                </a:solidFill>
                <a:latin typeface="Arial"/>
                <a:ea typeface="Arial"/>
                <a:cs typeface="Arial"/>
                <a:sym typeface="Arial"/>
              </a:rPr>
              <a:t> Prisma, um den Kreis </a:t>
            </a:r>
            <a:r>
              <a:rPr lang="en-US" sz="1200" i="1" dirty="0" err="1">
                <a:solidFill>
                  <a:srgbClr val="FEFF83"/>
                </a:solidFill>
                <a:latin typeface="Arial"/>
                <a:ea typeface="Arial"/>
                <a:cs typeface="Arial"/>
                <a:sym typeface="Arial"/>
              </a:rPr>
              <a:t>zu</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teilen</a:t>
            </a:r>
            <a:r>
              <a:rPr lang="en-US" sz="1200" i="1" dirty="0">
                <a:solidFill>
                  <a:srgbClr val="FEFF83"/>
                </a:solidFill>
                <a:latin typeface="Arial"/>
                <a:ea typeface="Arial"/>
                <a:cs typeface="Arial"/>
                <a:sym typeface="Arial"/>
              </a:rPr>
              <a:t>?</a:t>
            </a:r>
            <a:endParaRPr sz="1400" dirty="0">
              <a:solidFill>
                <a:srgbClr val="FEFF83"/>
              </a:solidFill>
              <a:latin typeface="Arial"/>
              <a:ea typeface="Arial"/>
              <a:cs typeface="Arial"/>
              <a:sym typeface="Arial"/>
            </a:endParaRPr>
          </a:p>
          <a:p>
            <a:pPr marL="0" marR="0" lvl="0" indent="0" algn="l" rtl="0">
              <a:spcBef>
                <a:spcPts val="0"/>
              </a:spcBef>
              <a:spcAft>
                <a:spcPts val="0"/>
              </a:spcAft>
              <a:buNone/>
            </a:pPr>
            <a:r>
              <a:rPr lang="en-US" sz="1200" dirty="0" err="1">
                <a:solidFill>
                  <a:srgbClr val="FEFF83"/>
                </a:solidFill>
                <a:latin typeface="Arial"/>
                <a:ea typeface="Arial"/>
                <a:cs typeface="Arial"/>
                <a:sym typeface="Arial"/>
              </a:rPr>
              <a:t>Stellen</a:t>
            </a:r>
            <a:r>
              <a:rPr lang="en-US" sz="1200" dirty="0">
                <a:solidFill>
                  <a:srgbClr val="FEFF83"/>
                </a:solidFill>
                <a:latin typeface="Arial"/>
                <a:ea typeface="Arial"/>
                <a:cs typeface="Arial"/>
                <a:sym typeface="Arial"/>
              </a:rPr>
              <a:t> Sie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vor</a:t>
            </a:r>
            <a:r>
              <a:rPr lang="en-US" sz="1200" dirty="0">
                <a:solidFill>
                  <a:srgbClr val="FEFF83"/>
                </a:solidFill>
                <a:latin typeface="Arial"/>
                <a:ea typeface="Arial"/>
                <a:cs typeface="Arial"/>
                <a:sym typeface="Arial"/>
              </a:rPr>
              <a:t>, der Applanator </a:t>
            </a:r>
            <a:r>
              <a:rPr lang="en-US" sz="1200" dirty="0" err="1">
                <a:solidFill>
                  <a:srgbClr val="FEFF83"/>
                </a:solidFill>
                <a:latin typeface="Arial"/>
                <a:ea typeface="Arial"/>
                <a:cs typeface="Arial"/>
                <a:sym typeface="Arial"/>
              </a:rPr>
              <a:t>hätte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kein</a:t>
            </a:r>
            <a:r>
              <a:rPr lang="en-US" sz="1200" dirty="0">
                <a:solidFill>
                  <a:srgbClr val="FEFF83"/>
                </a:solidFill>
                <a:latin typeface="Arial"/>
                <a:ea typeface="Arial"/>
                <a:cs typeface="Arial"/>
                <a:sym typeface="Arial"/>
              </a:rPr>
              <a:t> Prisma. Die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würde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gegen</a:t>
            </a:r>
            <a:r>
              <a:rPr lang="en-US" sz="1200" dirty="0">
                <a:solidFill>
                  <a:srgbClr val="FEFF83"/>
                </a:solidFill>
                <a:latin typeface="Arial"/>
                <a:ea typeface="Arial"/>
                <a:cs typeface="Arial"/>
                <a:sym typeface="Arial"/>
              </a:rPr>
              <a:t> die </a:t>
            </a:r>
            <a:r>
              <a:rPr lang="en-US" sz="1200" dirty="0" err="1">
                <a:solidFill>
                  <a:srgbClr val="FEFF83"/>
                </a:solidFill>
                <a:latin typeface="Arial"/>
                <a:ea typeface="Arial"/>
                <a:cs typeface="Arial"/>
                <a:sym typeface="Arial"/>
              </a:rPr>
              <a:t>Hornhaut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drücken</a:t>
            </a:r>
            <a:r>
              <a:rPr lang="en-US" sz="1200" dirty="0">
                <a:solidFill>
                  <a:srgbClr val="FEFF83"/>
                </a:solidFill>
                <a:latin typeface="Arial"/>
                <a:ea typeface="Arial"/>
                <a:cs typeface="Arial"/>
                <a:sym typeface="Arial"/>
              </a:rPr>
              <a:t>, und Sie </a:t>
            </a:r>
            <a:r>
              <a:rPr lang="en-US" sz="1200" dirty="0" err="1">
                <a:solidFill>
                  <a:srgbClr val="FEFF83"/>
                </a:solidFill>
                <a:latin typeface="Arial"/>
                <a:ea typeface="Arial"/>
                <a:cs typeface="Arial"/>
                <a:sym typeface="Arial"/>
              </a:rPr>
              <a:t>würden</a:t>
            </a:r>
            <a:r>
              <a:rPr lang="en-US" sz="1200" dirty="0">
                <a:solidFill>
                  <a:srgbClr val="FEFF83"/>
                </a:solidFill>
                <a:latin typeface="Arial"/>
                <a:ea typeface="Arial"/>
                <a:cs typeface="Arial"/>
                <a:sym typeface="Arial"/>
              </a:rPr>
              <a:t> den Knopf so </a:t>
            </a:r>
            <a:r>
              <a:rPr lang="en-US" sz="1200" dirty="0" err="1">
                <a:solidFill>
                  <a:srgbClr val="FEFF83"/>
                </a:solidFill>
                <a:latin typeface="Arial"/>
                <a:ea typeface="Arial"/>
                <a:cs typeface="Arial"/>
                <a:sym typeface="Arial"/>
              </a:rPr>
              <a:t>lange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verstellen</a:t>
            </a:r>
            <a:r>
              <a:rPr lang="en-US" sz="1200" dirty="0">
                <a:solidFill>
                  <a:srgbClr val="FEFF83"/>
                </a:solidFill>
                <a:latin typeface="Arial"/>
                <a:ea typeface="Arial"/>
                <a:cs typeface="Arial"/>
                <a:sym typeface="Arial"/>
              </a:rPr>
              <a:t>, bis der </a:t>
            </a:r>
            <a:r>
              <a:rPr lang="en-US" sz="1200" dirty="0" err="1">
                <a:solidFill>
                  <a:srgbClr val="FEFF83"/>
                </a:solidFill>
                <a:latin typeface="Arial"/>
                <a:ea typeface="Arial"/>
                <a:cs typeface="Arial"/>
                <a:sym typeface="Arial"/>
              </a:rPr>
              <a:t>Durchmesser</a:t>
            </a:r>
            <a:r>
              <a:rPr lang="en-US" sz="1200" dirty="0">
                <a:solidFill>
                  <a:srgbClr val="FEFF83"/>
                </a:solidFill>
                <a:latin typeface="Arial"/>
                <a:ea typeface="Arial"/>
                <a:cs typeface="Arial"/>
                <a:sym typeface="Arial"/>
              </a:rPr>
              <a:t> des </a:t>
            </a:r>
            <a:r>
              <a:rPr lang="en-US" sz="1200" dirty="0" err="1">
                <a:solidFill>
                  <a:srgbClr val="FEFF83"/>
                </a:solidFill>
                <a:latin typeface="Arial"/>
                <a:ea typeface="Arial"/>
                <a:cs typeface="Arial"/>
                <a:sym typeface="Arial"/>
              </a:rPr>
              <a:t>Kreises</a:t>
            </a:r>
            <a:r>
              <a:rPr lang="en-US" sz="1200" dirty="0">
                <a:solidFill>
                  <a:srgbClr val="FEFF83"/>
                </a:solidFill>
                <a:latin typeface="Arial"/>
                <a:ea typeface="Arial"/>
                <a:cs typeface="Arial"/>
                <a:sym typeface="Arial"/>
              </a:rPr>
              <a:t> 3,06 mm </a:t>
            </a:r>
            <a:r>
              <a:rPr lang="en-US" sz="1200" dirty="0" err="1">
                <a:solidFill>
                  <a:srgbClr val="FEFF83"/>
                </a:solidFill>
                <a:latin typeface="Arial"/>
                <a:ea typeface="Arial"/>
                <a:cs typeface="Arial"/>
                <a:sym typeface="Arial"/>
              </a:rPr>
              <a:t>beträgt</a:t>
            </a:r>
            <a:r>
              <a:rPr lang="en-US" sz="1200" dirty="0">
                <a:solidFill>
                  <a:srgbClr val="FEFF83"/>
                </a:solidFill>
                <a:latin typeface="Arial"/>
                <a:ea typeface="Arial"/>
                <a:cs typeface="Arial"/>
                <a:sym typeface="Arial"/>
              </a:rPr>
              <a:t>. Das </a:t>
            </a:r>
            <a:r>
              <a:rPr lang="en-US" sz="1200" dirty="0" err="1">
                <a:solidFill>
                  <a:srgbClr val="FEFF83"/>
                </a:solidFill>
                <a:latin typeface="Arial"/>
                <a:ea typeface="Arial"/>
                <a:cs typeface="Arial"/>
                <a:sym typeface="Arial"/>
              </a:rPr>
              <a:t>scheint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einfach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genug</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zu</a:t>
            </a:r>
            <a:r>
              <a:rPr lang="en-US" sz="1200" dirty="0">
                <a:solidFill>
                  <a:srgbClr val="FEFF83"/>
                </a:solidFill>
                <a:latin typeface="Arial"/>
                <a:ea typeface="Arial"/>
                <a:cs typeface="Arial"/>
                <a:sym typeface="Arial"/>
              </a:rPr>
              <a:t> sein, bis man </a:t>
            </a:r>
            <a:r>
              <a:rPr lang="en-US" sz="1200" dirty="0" err="1">
                <a:solidFill>
                  <a:srgbClr val="FEFF83"/>
                </a:solidFill>
                <a:latin typeface="Arial"/>
                <a:ea typeface="Arial"/>
                <a:cs typeface="Arial"/>
                <a:sym typeface="Arial"/>
              </a:rPr>
              <a:t>Folgendes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bedenkt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Woher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würden</a:t>
            </a:r>
            <a:r>
              <a:rPr lang="en-US" sz="1200" dirty="0">
                <a:solidFill>
                  <a:srgbClr val="FEFF83"/>
                </a:solidFill>
                <a:latin typeface="Arial"/>
                <a:ea typeface="Arial"/>
                <a:cs typeface="Arial"/>
                <a:sym typeface="Arial"/>
              </a:rPr>
              <a:t> Sie </a:t>
            </a:r>
            <a:r>
              <a:rPr lang="en-US" sz="1200" dirty="0" err="1">
                <a:solidFill>
                  <a:srgbClr val="FEFF83"/>
                </a:solidFill>
                <a:latin typeface="Arial"/>
                <a:ea typeface="Arial"/>
                <a:cs typeface="Arial"/>
                <a:sym typeface="Arial"/>
              </a:rPr>
              <a:t>wissen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wann</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Durchmesser</a:t>
            </a:r>
            <a:r>
              <a:rPr lang="en-US" sz="1200" dirty="0">
                <a:solidFill>
                  <a:srgbClr val="FEFF83"/>
                </a:solidFill>
                <a:latin typeface="Arial"/>
                <a:ea typeface="Arial"/>
                <a:cs typeface="Arial"/>
                <a:sym typeface="Arial"/>
              </a:rPr>
              <a:t> 3,06 mm </a:t>
            </a:r>
            <a:r>
              <a:rPr lang="en-US" sz="1200" dirty="0" err="1">
                <a:solidFill>
                  <a:srgbClr val="FEFF83"/>
                </a:solidFill>
                <a:latin typeface="Arial"/>
                <a:ea typeface="Arial"/>
                <a:cs typeface="Arial"/>
                <a:sym typeface="Arial"/>
              </a:rPr>
              <a:t>beträgt</a:t>
            </a:r>
            <a:r>
              <a:rPr lang="en-US" sz="1200" dirty="0">
                <a:solidFill>
                  <a:srgbClr val="FEFF83"/>
                </a:solidFill>
                <a:latin typeface="Arial"/>
                <a:ea typeface="Arial"/>
                <a:cs typeface="Arial"/>
                <a:sym typeface="Arial"/>
              </a:rPr>
              <a:t>? Eine </a:t>
            </a:r>
            <a:r>
              <a:rPr lang="en-US" sz="1200" dirty="0" err="1">
                <a:solidFill>
                  <a:srgbClr val="FEFF83"/>
                </a:solidFill>
                <a:latin typeface="Arial"/>
                <a:ea typeface="Arial"/>
                <a:cs typeface="Arial"/>
                <a:sym typeface="Arial"/>
              </a:rPr>
              <a:t>Möglichkeit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wäre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einfach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a:t>
            </a:r>
            <a:r>
              <a:rPr lang="en-US" sz="1200" dirty="0">
                <a:solidFill>
                  <a:srgbClr val="FEFF83"/>
                </a:solidFill>
                <a:latin typeface="Arial"/>
                <a:ea typeface="Arial"/>
                <a:cs typeface="Arial"/>
                <a:sym typeface="Arial"/>
              </a:rPr>
              <a:t> 3,06-mm-Linie in die Optik der </a:t>
            </a:r>
            <a:r>
              <a:rPr lang="en-US" sz="1200" dirty="0" err="1">
                <a:solidFill>
                  <a:srgbClr val="FEFF83"/>
                </a:solidFill>
                <a:latin typeface="Arial"/>
                <a:ea typeface="Arial"/>
                <a:cs typeface="Arial"/>
                <a:sym typeface="Arial"/>
              </a:rPr>
              <a:t>Spaltlampe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zu</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gravieren</a:t>
            </a:r>
            <a:r>
              <a:rPr lang="en-US" sz="1200" dirty="0">
                <a:solidFill>
                  <a:srgbClr val="FEFF83"/>
                </a:solidFill>
                <a:latin typeface="Arial"/>
                <a:ea typeface="Arial"/>
                <a:cs typeface="Arial"/>
                <a:sym typeface="Arial"/>
              </a:rPr>
              <a:t>. Dies </a:t>
            </a:r>
            <a:r>
              <a:rPr lang="en-US" sz="1200" dirty="0" err="1">
                <a:solidFill>
                  <a:srgbClr val="FEFF83"/>
                </a:solidFill>
                <a:latin typeface="Arial"/>
                <a:ea typeface="Arial"/>
                <a:cs typeface="Arial"/>
                <a:sym typeface="Arial"/>
              </a:rPr>
              <a:t>würde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benutzerfreundliches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Messinstrument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bieten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Andererseits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wäre</a:t>
            </a:r>
            <a:r>
              <a:rPr lang="en-US" sz="1200" dirty="0">
                <a:solidFill>
                  <a:srgbClr val="FEFF83"/>
                </a:solidFill>
                <a:latin typeface="Arial"/>
                <a:ea typeface="Arial"/>
                <a:cs typeface="Arial"/>
                <a:sym typeface="Arial"/>
              </a:rPr>
              <a:t> die Linie </a:t>
            </a:r>
            <a:r>
              <a:rPr lang="en-US" sz="1200" dirty="0" err="1">
                <a:solidFill>
                  <a:srgbClr val="FEFF83"/>
                </a:solidFill>
                <a:latin typeface="Arial"/>
                <a:ea typeface="Arial"/>
                <a:cs typeface="Arial"/>
                <a:sym typeface="Arial"/>
              </a:rPr>
              <a:t>während</a:t>
            </a:r>
            <a:r>
              <a:rPr lang="en-US" sz="1200" dirty="0">
                <a:solidFill>
                  <a:srgbClr val="FEFF83"/>
                </a:solidFill>
                <a:latin typeface="Arial"/>
                <a:ea typeface="Arial"/>
                <a:cs typeface="Arial"/>
                <a:sym typeface="Arial"/>
              </a:rPr>
              <a:t> des </a:t>
            </a:r>
            <a:r>
              <a:rPr lang="en-US" sz="1200" dirty="0" err="1">
                <a:solidFill>
                  <a:srgbClr val="FEFF83"/>
                </a:solidFill>
                <a:latin typeface="Arial"/>
                <a:ea typeface="Arial"/>
                <a:cs typeface="Arial"/>
                <a:sym typeface="Arial"/>
              </a:rPr>
              <a:t>restlichen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Untersuchungsvorgangs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sichtbar</a:t>
            </a:r>
            <a:r>
              <a:rPr lang="en-US" sz="1200" dirty="0">
                <a:solidFill>
                  <a:srgbClr val="FEFF83"/>
                </a:solidFill>
                <a:latin typeface="Arial"/>
                <a:ea typeface="Arial"/>
                <a:cs typeface="Arial"/>
                <a:sym typeface="Arial"/>
              </a:rPr>
              <a:t> – nicht gut. Was </a:t>
            </a:r>
            <a:r>
              <a:rPr lang="en-US" sz="1200" dirty="0" err="1">
                <a:solidFill>
                  <a:srgbClr val="FEFF83"/>
                </a:solidFill>
                <a:latin typeface="Arial"/>
                <a:ea typeface="Arial"/>
                <a:cs typeface="Arial"/>
                <a:sym typeface="Arial"/>
              </a:rPr>
              <a:t>gibt</a:t>
            </a:r>
            <a:r>
              <a:rPr lang="en-US" sz="1200" dirty="0">
                <a:solidFill>
                  <a:srgbClr val="FEFF83"/>
                </a:solidFill>
                <a:latin typeface="Arial"/>
                <a:ea typeface="Arial"/>
                <a:cs typeface="Arial"/>
                <a:sym typeface="Arial"/>
              </a:rPr>
              <a:t> es </a:t>
            </a:r>
            <a:r>
              <a:rPr lang="en-US" sz="1200" dirty="0" err="1">
                <a:solidFill>
                  <a:srgbClr val="FEFF83"/>
                </a:solidFill>
                <a:latin typeface="Arial"/>
                <a:ea typeface="Arial"/>
                <a:cs typeface="Arial"/>
                <a:sym typeface="Arial"/>
              </a:rPr>
              <a:t>sonst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noch</a:t>
            </a:r>
            <a:r>
              <a:rPr lang="en-US" sz="1200" dirty="0">
                <a:solidFill>
                  <a:srgbClr val="FEFF83"/>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FEFF83"/>
                </a:solidFill>
                <a:latin typeface="Arial"/>
                <a:ea typeface="Arial"/>
                <a:cs typeface="Arial"/>
                <a:sym typeface="Arial"/>
              </a:rPr>
              <a:t>Hier </a:t>
            </a:r>
            <a:r>
              <a:rPr lang="en-US" sz="1200" dirty="0" err="1">
                <a:solidFill>
                  <a:srgbClr val="FEFF83"/>
                </a:solidFill>
                <a:latin typeface="Arial"/>
                <a:ea typeface="Arial"/>
                <a:cs typeface="Arial"/>
                <a:sym typeface="Arial"/>
              </a:rPr>
              <a:t>kommt</a:t>
            </a:r>
            <a:r>
              <a:rPr lang="en-US" sz="1200" dirty="0">
                <a:solidFill>
                  <a:srgbClr val="FEFF83"/>
                </a:solidFill>
                <a:latin typeface="Arial"/>
                <a:ea typeface="Arial"/>
                <a:cs typeface="Arial"/>
                <a:sym typeface="Arial"/>
              </a:rPr>
              <a:t> das Prisma ins Spiel. Das Prisma </a:t>
            </a:r>
            <a:r>
              <a:rPr lang="en-US" sz="1200" dirty="0" err="1">
                <a:solidFill>
                  <a:srgbClr val="FEFF83"/>
                </a:solidFill>
                <a:latin typeface="Arial"/>
                <a:ea typeface="Arial"/>
                <a:cs typeface="Arial"/>
                <a:sym typeface="Arial"/>
              </a:rPr>
              <a:t>teilt</a:t>
            </a:r>
            <a:r>
              <a:rPr lang="en-US" sz="1200" dirty="0">
                <a:solidFill>
                  <a:srgbClr val="FEFF83"/>
                </a:solidFill>
                <a:latin typeface="Arial"/>
                <a:ea typeface="Arial"/>
                <a:cs typeface="Arial"/>
                <a:sym typeface="Arial"/>
              </a:rPr>
              <a:t> das Bild des </a:t>
            </a:r>
            <a:r>
              <a:rPr lang="en-US" sz="1200" dirty="0" err="1">
                <a:solidFill>
                  <a:srgbClr val="FEFF83"/>
                </a:solidFill>
                <a:latin typeface="Arial"/>
                <a:ea typeface="Arial"/>
                <a:cs typeface="Arial"/>
                <a:sym typeface="Arial"/>
              </a:rPr>
              <a:t>Kreises</a:t>
            </a:r>
            <a:r>
              <a:rPr lang="en-US" sz="1200" dirty="0">
                <a:solidFill>
                  <a:srgbClr val="FEFF83"/>
                </a:solidFill>
                <a:latin typeface="Arial"/>
                <a:ea typeface="Arial"/>
                <a:cs typeface="Arial"/>
                <a:sym typeface="Arial"/>
              </a:rPr>
              <a:t> in </a:t>
            </a:r>
            <a:r>
              <a:rPr lang="en-US" sz="1200" dirty="0" err="1">
                <a:solidFill>
                  <a:srgbClr val="FEFF83"/>
                </a:solidFill>
                <a:latin typeface="Arial"/>
                <a:ea typeface="Arial"/>
                <a:cs typeface="Arial"/>
                <a:sym typeface="Arial"/>
              </a:rPr>
              <a:t>zwei</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Hälften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jedoch</a:t>
            </a:r>
            <a:r>
              <a:rPr lang="en-US" sz="1200" dirty="0">
                <a:solidFill>
                  <a:srgbClr val="FEFF83"/>
                </a:solidFill>
                <a:latin typeface="Arial"/>
                <a:ea typeface="Arial"/>
                <a:cs typeface="Arial"/>
                <a:sym typeface="Arial"/>
              </a:rPr>
              <a:t> nicht </a:t>
            </a:r>
            <a:r>
              <a:rPr lang="en-US" sz="1200" dirty="0" err="1">
                <a:solidFill>
                  <a:srgbClr val="FEFF83"/>
                </a:solidFill>
                <a:latin typeface="Arial"/>
                <a:ea typeface="Arial"/>
                <a:cs typeface="Arial"/>
                <a:sym typeface="Arial"/>
              </a:rPr>
              <a:t>willkürlich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Vielmehr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das Prisma so </a:t>
            </a:r>
            <a:r>
              <a:rPr lang="en-US" sz="1200" dirty="0" err="1">
                <a:solidFill>
                  <a:srgbClr val="FEFF83"/>
                </a:solidFill>
                <a:latin typeface="Arial"/>
                <a:ea typeface="Arial"/>
                <a:cs typeface="Arial"/>
                <a:sym typeface="Arial"/>
              </a:rPr>
              <a:t>ausgelegt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dass</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sich</a:t>
            </a:r>
            <a:r>
              <a:rPr lang="en-US" sz="1200" i="1" dirty="0">
                <a:solidFill>
                  <a:srgbClr val="FEFF83"/>
                </a:solidFill>
                <a:latin typeface="Arial"/>
                <a:ea typeface="Arial"/>
                <a:cs typeface="Arial"/>
                <a:sym typeface="Arial"/>
              </a:rPr>
              <a:t> die </a:t>
            </a:r>
            <a:r>
              <a:rPr lang="en-US" sz="1200" i="1" dirty="0" err="1">
                <a:solidFill>
                  <a:srgbClr val="FEFF83"/>
                </a:solidFill>
                <a:latin typeface="Arial"/>
                <a:ea typeface="Arial"/>
                <a:cs typeface="Arial"/>
                <a:sym typeface="Arial"/>
              </a:rPr>
              <a:t>beiden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Halbkreise</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genau</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überlappen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wenn</a:t>
            </a:r>
            <a:r>
              <a:rPr lang="en-US" sz="1200" i="1" dirty="0">
                <a:solidFill>
                  <a:srgbClr val="FEFF83"/>
                </a:solidFill>
                <a:latin typeface="Arial"/>
                <a:ea typeface="Arial"/>
                <a:cs typeface="Arial"/>
                <a:sym typeface="Arial"/>
              </a:rPr>
              <a:t> der </a:t>
            </a:r>
            <a:r>
              <a:rPr lang="en-US" sz="1200" i="1" dirty="0" err="1">
                <a:solidFill>
                  <a:srgbClr val="FEFF83"/>
                </a:solidFill>
                <a:latin typeface="Arial"/>
                <a:ea typeface="Arial"/>
                <a:cs typeface="Arial"/>
                <a:sym typeface="Arial"/>
              </a:rPr>
              <a:t>Durchmesser</a:t>
            </a:r>
            <a:r>
              <a:rPr lang="en-US" sz="1200" i="1" dirty="0">
                <a:solidFill>
                  <a:srgbClr val="FEFF83"/>
                </a:solidFill>
                <a:latin typeface="Arial"/>
                <a:ea typeface="Arial"/>
                <a:cs typeface="Arial"/>
                <a:sym typeface="Arial"/>
              </a:rPr>
              <a:t> des </a:t>
            </a:r>
            <a:r>
              <a:rPr lang="en-US" sz="1200" i="1" dirty="0" err="1">
                <a:solidFill>
                  <a:srgbClr val="FEFF83"/>
                </a:solidFill>
                <a:latin typeface="Arial"/>
                <a:ea typeface="Arial"/>
                <a:cs typeface="Arial"/>
                <a:sym typeface="Arial"/>
              </a:rPr>
              <a:t>Kreises</a:t>
            </a:r>
            <a:r>
              <a:rPr lang="en-US" sz="1200" i="1" dirty="0">
                <a:solidFill>
                  <a:srgbClr val="FEFF83"/>
                </a:solidFill>
                <a:latin typeface="Arial"/>
                <a:ea typeface="Arial"/>
                <a:cs typeface="Arial"/>
                <a:sym typeface="Arial"/>
              </a:rPr>
              <a:t> 3,06 mm </a:t>
            </a:r>
            <a:r>
              <a:rPr lang="en-US" sz="1200" i="1" dirty="0" err="1">
                <a:solidFill>
                  <a:srgbClr val="FEFF83"/>
                </a:solidFill>
                <a:latin typeface="Arial"/>
                <a:ea typeface="Arial"/>
                <a:cs typeface="Arial"/>
                <a:sym typeface="Arial"/>
              </a:rPr>
              <a:t>beträgt</a:t>
            </a:r>
            <a:r>
              <a:rPr lang="en-US" sz="1200" i="1" dirty="0">
                <a:solidFill>
                  <a:srgbClr val="FEFF83"/>
                </a:solidFill>
                <a:latin typeface="Arial"/>
                <a:ea typeface="Arial"/>
                <a:cs typeface="Arial"/>
                <a:sym typeface="Arial"/>
              </a:rPr>
              <a:t>.</a:t>
            </a:r>
            <a:r>
              <a:rPr lang="en-US" sz="1200" i="1" baseline="30000" dirty="0">
                <a:solidFill>
                  <a:srgbClr val="FEFF83"/>
                </a:solidFill>
                <a:latin typeface="Arial"/>
                <a:ea typeface="Arial"/>
                <a:cs typeface="Arial"/>
                <a:sym typeface="Arial"/>
              </a:rPr>
              <a:t>.</a:t>
            </a:r>
            <a:r>
              <a:rPr lang="en-US" sz="1200" dirty="0">
                <a:solidFill>
                  <a:srgbClr val="FEFF83"/>
                </a:solidFill>
                <a:latin typeface="Arial"/>
                <a:ea typeface="Arial"/>
                <a:cs typeface="Arial"/>
                <a:sym typeface="Arial"/>
              </a:rPr>
              <a:t> Wenn also der von der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ausgeübte</a:t>
            </a:r>
            <a:r>
              <a:rPr lang="en-US" sz="1200" dirty="0">
                <a:solidFill>
                  <a:srgbClr val="FEFF83"/>
                </a:solidFill>
                <a:latin typeface="Arial"/>
                <a:ea typeface="Arial"/>
                <a:cs typeface="Arial"/>
                <a:sym typeface="Arial"/>
              </a:rPr>
              <a:t> Druck </a:t>
            </a:r>
            <a:r>
              <a:rPr lang="en-US" sz="1200" dirty="0" err="1">
                <a:solidFill>
                  <a:srgbClr val="FEFF83"/>
                </a:solidFill>
                <a:latin typeface="Arial"/>
                <a:ea typeface="Arial"/>
                <a:cs typeface="Arial"/>
                <a:sym typeface="Arial"/>
              </a:rPr>
              <a:t>verändert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wird</a:t>
            </a:r>
            <a:r>
              <a:rPr lang="en-US" sz="1200" dirty="0">
                <a:solidFill>
                  <a:srgbClr val="FEFF83"/>
                </a:solidFill>
                <a:latin typeface="Arial"/>
                <a:ea typeface="Arial"/>
                <a:cs typeface="Arial"/>
                <a:sym typeface="Arial"/>
              </a:rPr>
              <a:t> (d. h. </a:t>
            </a:r>
            <a:r>
              <a:rPr lang="en-US" sz="1200" dirty="0" err="1">
                <a:solidFill>
                  <a:srgbClr val="FEFF83"/>
                </a:solidFill>
                <a:latin typeface="Arial"/>
                <a:ea typeface="Arial"/>
                <a:cs typeface="Arial"/>
                <a:sym typeface="Arial"/>
              </a:rPr>
              <a:t>wenn</a:t>
            </a:r>
            <a:r>
              <a:rPr lang="en-US" sz="1200" dirty="0">
                <a:solidFill>
                  <a:srgbClr val="FEFF83"/>
                </a:solidFill>
                <a:latin typeface="Arial"/>
                <a:ea typeface="Arial"/>
                <a:cs typeface="Arial"/>
                <a:sym typeface="Arial"/>
              </a:rPr>
              <a:t> Sie den Knopf am Applanator </a:t>
            </a:r>
            <a:r>
              <a:rPr lang="en-US" sz="1200" dirty="0" err="1">
                <a:solidFill>
                  <a:srgbClr val="FEFF83"/>
                </a:solidFill>
                <a:latin typeface="Arial"/>
                <a:ea typeface="Arial"/>
                <a:cs typeface="Arial"/>
                <a:sym typeface="Arial"/>
              </a:rPr>
              <a:t>drehen</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sieht</a:t>
            </a:r>
            <a:r>
              <a:rPr lang="en-US" sz="1200" dirty="0">
                <a:solidFill>
                  <a:srgbClr val="FEFF83"/>
                </a:solidFill>
                <a:latin typeface="Arial"/>
                <a:ea typeface="Arial"/>
                <a:cs typeface="Arial"/>
                <a:sym typeface="Arial"/>
              </a:rPr>
              <a:t> es so </a:t>
            </a:r>
            <a:r>
              <a:rPr lang="en-US" sz="1200" dirty="0" err="1">
                <a:solidFill>
                  <a:srgbClr val="FEFF83"/>
                </a:solidFill>
                <a:latin typeface="Arial"/>
                <a:ea typeface="Arial"/>
                <a:cs typeface="Arial"/>
                <a:sym typeface="Arial"/>
              </a:rPr>
              <a:t>aus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als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würden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die Mires </a:t>
            </a:r>
            <a:r>
              <a:rPr lang="en-US" sz="1200" dirty="0" err="1">
                <a:solidFill>
                  <a:srgbClr val="FEFF83"/>
                </a:solidFill>
                <a:latin typeface="Arial"/>
                <a:ea typeface="Arial"/>
                <a:cs typeface="Arial"/>
                <a:sym typeface="Arial"/>
              </a:rPr>
              <a:t>aufeinander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zu</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oder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voneinander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weg</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bewegen</a:t>
            </a:r>
            <a:r>
              <a:rPr lang="en-US" sz="1200" dirty="0">
                <a:solidFill>
                  <a:srgbClr val="FEFF83"/>
                </a:solidFill>
                <a:latin typeface="Arial"/>
                <a:ea typeface="Arial"/>
                <a:cs typeface="Arial"/>
                <a:sym typeface="Arial"/>
              </a:rPr>
              <a:t> – </a:t>
            </a:r>
            <a:r>
              <a:rPr lang="en-US" sz="1200" i="1" dirty="0">
                <a:solidFill>
                  <a:srgbClr val="FEFF83"/>
                </a:solidFill>
                <a:latin typeface="Arial"/>
                <a:ea typeface="Arial"/>
                <a:cs typeface="Arial"/>
                <a:sym typeface="Arial"/>
              </a:rPr>
              <a:t>was </a:t>
            </a:r>
            <a:r>
              <a:rPr lang="en-US" sz="1200" i="1" dirty="0" err="1">
                <a:solidFill>
                  <a:srgbClr val="FEFF83"/>
                </a:solidFill>
                <a:latin typeface="Arial"/>
                <a:ea typeface="Arial"/>
                <a:cs typeface="Arial"/>
                <a:sym typeface="Arial"/>
              </a:rPr>
              <a:t>jedoch</a:t>
            </a:r>
            <a:r>
              <a:rPr lang="en-US" sz="1200" i="1" dirty="0">
                <a:solidFill>
                  <a:srgbClr val="FEFF83"/>
                </a:solidFill>
                <a:latin typeface="Arial"/>
                <a:ea typeface="Arial"/>
                <a:cs typeface="Arial"/>
                <a:sym typeface="Arial"/>
              </a:rPr>
              <a:t> nicht der Fall </a:t>
            </a:r>
            <a:r>
              <a:rPr lang="en-US" sz="1200" i="1"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Was </a:t>
            </a:r>
            <a:r>
              <a:rPr lang="en-US" sz="1200" b="1" dirty="0" err="1">
                <a:solidFill>
                  <a:srgbClr val="FEFF83"/>
                </a:solidFill>
                <a:latin typeface="Arial"/>
                <a:ea typeface="Arial"/>
                <a:cs typeface="Arial"/>
                <a:sym typeface="Arial"/>
              </a:rPr>
              <a:t>tatsächlich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geschieht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dass</a:t>
            </a:r>
            <a:r>
              <a:rPr lang="en-US" sz="1200" i="1" dirty="0">
                <a:solidFill>
                  <a:srgbClr val="FEFF83"/>
                </a:solidFill>
                <a:latin typeface="Arial"/>
                <a:ea typeface="Arial"/>
                <a:cs typeface="Arial"/>
                <a:sym typeface="Arial"/>
              </a:rPr>
              <a:t> der </a:t>
            </a:r>
            <a:r>
              <a:rPr lang="en-US" sz="1200" i="1" dirty="0" err="1">
                <a:solidFill>
                  <a:srgbClr val="FEFF83"/>
                </a:solidFill>
                <a:latin typeface="Arial"/>
                <a:ea typeface="Arial"/>
                <a:cs typeface="Arial"/>
                <a:sym typeface="Arial"/>
              </a:rPr>
              <a:t>Flureszein</a:t>
            </a:r>
            <a:r>
              <a:rPr lang="en-US" sz="1200" i="1" dirty="0">
                <a:solidFill>
                  <a:srgbClr val="FEFF83"/>
                </a:solidFill>
                <a:latin typeface="Arial"/>
                <a:ea typeface="Arial"/>
                <a:cs typeface="Arial"/>
                <a:sym typeface="Arial"/>
              </a:rPr>
              <a:t>-Kreis </a:t>
            </a:r>
            <a:r>
              <a:rPr lang="en-US" sz="1200" i="1" dirty="0" err="1">
                <a:solidFill>
                  <a:srgbClr val="FEFF83"/>
                </a:solidFill>
                <a:latin typeface="Arial"/>
                <a:ea typeface="Arial"/>
                <a:cs typeface="Arial"/>
                <a:sym typeface="Arial"/>
              </a:rPr>
              <a:t>größer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oder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kleiner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wird</a:t>
            </a:r>
            <a:r>
              <a:rPr lang="en-US" sz="1200" dirty="0">
                <a:solidFill>
                  <a:srgbClr val="FEFF83"/>
                </a:solidFill>
                <a:latin typeface="Arial"/>
                <a:ea typeface="Arial"/>
                <a:cs typeface="Arial"/>
                <a:sym typeface="Arial"/>
              </a:rPr>
              <a:t>. (Wenn Sie das </a:t>
            </a:r>
            <a:r>
              <a:rPr lang="en-US" sz="1200" dirty="0" err="1">
                <a:solidFill>
                  <a:srgbClr val="FEFF83"/>
                </a:solidFill>
                <a:latin typeface="Arial"/>
                <a:ea typeface="Arial"/>
                <a:cs typeface="Arial"/>
                <a:sym typeface="Arial"/>
              </a:rPr>
              <a:t>nächste</a:t>
            </a:r>
            <a:r>
              <a:rPr lang="en-US" sz="1200" dirty="0">
                <a:solidFill>
                  <a:srgbClr val="FEFF83"/>
                </a:solidFill>
                <a:latin typeface="Arial"/>
                <a:ea typeface="Arial"/>
                <a:cs typeface="Arial"/>
                <a:sym typeface="Arial"/>
              </a:rPr>
              <a:t> Mal </a:t>
            </a:r>
            <a:r>
              <a:rPr lang="en-US" sz="1200" dirty="0" err="1">
                <a:solidFill>
                  <a:srgbClr val="FEFF83"/>
                </a:solidFill>
                <a:latin typeface="Arial"/>
                <a:ea typeface="Arial"/>
                <a:cs typeface="Arial"/>
                <a:sym typeface="Arial"/>
              </a:rPr>
              <a:t>bei</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jemandem</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a:t>
            </a:r>
            <a:r>
              <a:rPr lang="en-US" sz="1200" dirty="0">
                <a:solidFill>
                  <a:srgbClr val="FEFF83"/>
                </a:solidFill>
                <a:latin typeface="Arial"/>
                <a:ea typeface="Arial"/>
                <a:cs typeface="Arial"/>
                <a:sym typeface="Arial"/>
              </a:rPr>
              <a:t> Applanation </a:t>
            </a:r>
            <a:r>
              <a:rPr lang="en-US" sz="1200" dirty="0" err="1">
                <a:solidFill>
                  <a:srgbClr val="FEFF83"/>
                </a:solidFill>
                <a:latin typeface="Arial"/>
                <a:ea typeface="Arial"/>
                <a:cs typeface="Arial"/>
                <a:sym typeface="Arial"/>
              </a:rPr>
              <a:t>durchführen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achten</a:t>
            </a:r>
            <a:r>
              <a:rPr lang="en-US" sz="1200" dirty="0">
                <a:solidFill>
                  <a:srgbClr val="FEFF83"/>
                </a:solidFill>
                <a:latin typeface="Arial"/>
                <a:ea typeface="Arial"/>
                <a:cs typeface="Arial"/>
                <a:sym typeface="Arial"/>
              </a:rPr>
              <a:t> Sie auf die </a:t>
            </a:r>
            <a:r>
              <a:rPr lang="en-US" sz="1200" b="1" dirty="0" err="1">
                <a:solidFill>
                  <a:srgbClr val="FEFF83"/>
                </a:solidFill>
                <a:latin typeface="Arial"/>
                <a:ea typeface="Arial"/>
                <a:cs typeface="Arial"/>
                <a:sym typeface="Arial"/>
              </a:rPr>
              <a:t>Höhe</a:t>
            </a:r>
            <a:r>
              <a:rPr lang="en-US" sz="1200" b="1" dirty="0">
                <a:solidFill>
                  <a:srgbClr val="FEFF83"/>
                </a:solidFill>
                <a:latin typeface="Arial"/>
                <a:ea typeface="Arial"/>
                <a:cs typeface="Arial"/>
                <a:sym typeface="Arial"/>
              </a:rPr>
              <a:t> </a:t>
            </a:r>
            <a:r>
              <a:rPr lang="en-US" sz="1200" dirty="0">
                <a:solidFill>
                  <a:srgbClr val="FEFF83"/>
                </a:solidFill>
                <a:latin typeface="Arial"/>
                <a:ea typeface="Arial"/>
                <a:cs typeface="Arial"/>
                <a:sym typeface="Arial"/>
              </a:rPr>
              <a:t>der Mires, </a:t>
            </a:r>
            <a:r>
              <a:rPr lang="en-US" sz="1200" dirty="0" err="1">
                <a:solidFill>
                  <a:srgbClr val="FEFF83"/>
                </a:solidFill>
                <a:latin typeface="Arial"/>
                <a:ea typeface="Arial"/>
                <a:cs typeface="Arial"/>
                <a:sym typeface="Arial"/>
              </a:rPr>
              <a:t>während</a:t>
            </a:r>
            <a:r>
              <a:rPr lang="en-US" sz="1200" dirty="0">
                <a:solidFill>
                  <a:srgbClr val="FEFF83"/>
                </a:solidFill>
                <a:latin typeface="Arial"/>
                <a:ea typeface="Arial"/>
                <a:cs typeface="Arial"/>
                <a:sym typeface="Arial"/>
              </a:rPr>
              <a:t> Sie den Knopf </a:t>
            </a:r>
            <a:r>
              <a:rPr lang="en-US" sz="1200" dirty="0" err="1">
                <a:solidFill>
                  <a:srgbClr val="FEFF83"/>
                </a:solidFill>
                <a:latin typeface="Arial"/>
                <a:ea typeface="Arial"/>
                <a:cs typeface="Arial"/>
                <a:sym typeface="Arial"/>
              </a:rPr>
              <a:t>verstellen</a:t>
            </a:r>
            <a:r>
              <a:rPr lang="en-US" sz="1200" dirty="0">
                <a:solidFill>
                  <a:srgbClr val="FEFF83"/>
                </a:solidFill>
                <a:latin typeface="Arial"/>
                <a:ea typeface="Arial"/>
                <a:cs typeface="Arial"/>
                <a:sym typeface="Arial"/>
              </a:rPr>
              <a:t>, und Sie </a:t>
            </a:r>
            <a:r>
              <a:rPr lang="en-US" sz="1200" dirty="0" err="1">
                <a:solidFill>
                  <a:srgbClr val="FEFF83"/>
                </a:solidFill>
                <a:latin typeface="Arial"/>
                <a:ea typeface="Arial"/>
                <a:cs typeface="Arial"/>
                <a:sym typeface="Arial"/>
              </a:rPr>
              <a:t>werden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besser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erkennen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können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dass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tatsächlich</a:t>
            </a:r>
            <a:r>
              <a:rPr lang="en-US" sz="1200" dirty="0">
                <a:solidFill>
                  <a:srgbClr val="FEFF83"/>
                </a:solidFill>
                <a:latin typeface="Arial"/>
                <a:ea typeface="Arial"/>
                <a:cs typeface="Arial"/>
                <a:sym typeface="Arial"/>
              </a:rPr>
              <a:t> die </a:t>
            </a:r>
            <a:r>
              <a:rPr lang="en-US" sz="1200" i="1" dirty="0" err="1">
                <a:solidFill>
                  <a:srgbClr val="FEFF83"/>
                </a:solidFill>
                <a:latin typeface="Arial"/>
                <a:ea typeface="Arial"/>
                <a:cs typeface="Arial"/>
                <a:sym typeface="Arial"/>
              </a:rPr>
              <a:t>Größe</a:t>
            </a:r>
            <a:r>
              <a:rPr lang="en-US" sz="1200" i="1" dirty="0">
                <a:solidFill>
                  <a:srgbClr val="FEFF83"/>
                </a:solidFill>
                <a:latin typeface="Arial"/>
                <a:ea typeface="Arial"/>
                <a:cs typeface="Arial"/>
                <a:sym typeface="Arial"/>
              </a:rPr>
              <a:t> </a:t>
            </a:r>
            <a:r>
              <a:rPr lang="en-US" sz="1200" dirty="0">
                <a:solidFill>
                  <a:srgbClr val="FEFF83"/>
                </a:solidFill>
                <a:latin typeface="Arial"/>
                <a:ea typeface="Arial"/>
                <a:cs typeface="Arial"/>
                <a:sym typeface="Arial"/>
              </a:rPr>
              <a:t>des </a:t>
            </a:r>
            <a:r>
              <a:rPr lang="en-US" sz="1200" dirty="0" err="1">
                <a:solidFill>
                  <a:srgbClr val="FEFF83"/>
                </a:solidFill>
                <a:latin typeface="Arial"/>
                <a:ea typeface="Arial"/>
                <a:cs typeface="Arial"/>
                <a:sym typeface="Arial"/>
              </a:rPr>
              <a:t>Kreises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ändert</a:t>
            </a:r>
            <a:r>
              <a:rPr lang="en-US" sz="1200" dirty="0">
                <a:solidFill>
                  <a:srgbClr val="FEFF83"/>
                </a:solidFill>
                <a:latin typeface="Arial"/>
                <a:ea typeface="Arial"/>
                <a:cs typeface="Arial"/>
                <a:sym typeface="Arial"/>
              </a:rPr>
              <a:t>, nicht der Abstand </a:t>
            </a:r>
            <a:r>
              <a:rPr lang="en-US" sz="1200" dirty="0" err="1">
                <a:solidFill>
                  <a:srgbClr val="FEFF83"/>
                </a:solidFill>
                <a:latin typeface="Arial"/>
                <a:ea typeface="Arial"/>
                <a:cs typeface="Arial"/>
                <a:sym typeface="Arial"/>
              </a:rPr>
              <a:t>zwischen</a:t>
            </a:r>
            <a:r>
              <a:rPr lang="en-US" sz="1200" dirty="0">
                <a:solidFill>
                  <a:srgbClr val="FEFF83"/>
                </a:solidFill>
                <a:latin typeface="Arial"/>
                <a:ea typeface="Arial"/>
                <a:cs typeface="Arial"/>
                <a:sym typeface="Arial"/>
              </a:rPr>
              <a:t> den </a:t>
            </a:r>
            <a:r>
              <a:rPr lang="en-US" sz="1200" dirty="0" err="1">
                <a:solidFill>
                  <a:srgbClr val="FEFF83"/>
                </a:solidFill>
                <a:latin typeface="Arial"/>
                <a:ea typeface="Arial"/>
                <a:cs typeface="Arial"/>
                <a:sym typeface="Arial"/>
              </a:rPr>
              <a:t>Segmenten</a:t>
            </a:r>
            <a:r>
              <a:rPr lang="en-US" sz="1200" dirty="0">
                <a:solidFill>
                  <a:srgbClr val="FEFF83"/>
                </a:solidFill>
                <a:latin typeface="Arial"/>
                <a:ea typeface="Arial"/>
                <a:cs typeface="Arial"/>
                <a:sym typeface="Arial"/>
              </a:rPr>
              <a:t>).</a:t>
            </a:r>
            <a:endParaRPr sz="1400" dirty="0">
              <a:solidFill>
                <a:srgbClr val="FEFF83"/>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008"/>
        <p:cNvGrpSpPr/>
        <p:nvPr/>
      </p:nvGrpSpPr>
      <p:grpSpPr>
        <a:xfrm>
          <a:off x="0" y="0"/>
          <a:ext cx="0" cy="0"/>
          <a:chOff x="0" y="0"/>
          <a:chExt cx="0" cy="0"/>
        </a:xfrm>
      </p:grpSpPr>
      <p:sp>
        <p:nvSpPr>
          <p:cNvPr id="1009" name="Google Shape;1009;p4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sz="1000">
                <a:solidFill>
                  <a:schemeClr val="dk1"/>
                </a:solidFill>
                <a:latin typeface="Arial"/>
                <a:ea typeface="Arial"/>
                <a:cs typeface="Arial"/>
                <a:sym typeface="Arial"/>
              </a:rPr>
              <a:t>42</a:t>
            </a:fld>
            <a:endParaRPr sz="1000">
              <a:solidFill>
                <a:schemeClr val="dk1"/>
              </a:solidFill>
              <a:latin typeface="Arial"/>
              <a:ea typeface="Arial"/>
              <a:cs typeface="Arial"/>
              <a:sym typeface="Arial"/>
            </a:endParaRPr>
          </a:p>
        </p:txBody>
      </p:sp>
      <p:sp>
        <p:nvSpPr>
          <p:cNvPr id="1010" name="Google Shape;1010;p42"/>
          <p:cNvSpPr/>
          <p:nvPr/>
        </p:nvSpPr>
        <p:spPr>
          <a:xfrm rot="5400000">
            <a:off x="62706" y="1394619"/>
            <a:ext cx="3532188" cy="3657600"/>
          </a:xfrm>
          <a:prstGeom prst="blockArc">
            <a:avLst>
              <a:gd name="adj1" fmla="val 11049789"/>
              <a:gd name="adj2" fmla="val 21331406"/>
              <a:gd name="adj3" fmla="val 7159"/>
            </a:avLst>
          </a:prstGeom>
          <a:solidFill>
            <a:schemeClr val="lt1"/>
          </a:solidFill>
          <a:ln w="158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011" name="Google Shape;1011;p42"/>
          <p:cNvSpPr/>
          <p:nvPr/>
        </p:nvSpPr>
        <p:spPr>
          <a:xfrm>
            <a:off x="914400" y="1304925"/>
            <a:ext cx="1143000" cy="387667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12" name="Google Shape;1012;p42"/>
          <p:cNvSpPr/>
          <p:nvPr/>
        </p:nvSpPr>
        <p:spPr>
          <a:xfrm>
            <a:off x="3505200" y="2600325"/>
            <a:ext cx="236538" cy="1371600"/>
          </a:xfrm>
          <a:prstGeom prst="donut">
            <a:avLst>
              <a:gd name="adj" fmla="val 25000"/>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013" name="Google Shape;1013;p42"/>
          <p:cNvSpPr/>
          <p:nvPr/>
        </p:nvSpPr>
        <p:spPr>
          <a:xfrm rot="-5400000">
            <a:off x="4461669" y="1169194"/>
            <a:ext cx="2430462" cy="4191000"/>
          </a:xfrm>
          <a:prstGeom prst="trapezoid">
            <a:avLst>
              <a:gd name="adj" fmla="val 25000"/>
            </a:avLst>
          </a:prstGeom>
          <a:solidFill>
            <a:schemeClr val="lt1"/>
          </a:solidFill>
          <a:ln w="158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014" name="Google Shape;1014;p42"/>
          <p:cNvCxnSpPr/>
          <p:nvPr/>
        </p:nvCxnSpPr>
        <p:spPr>
          <a:xfrm rot="10800000">
            <a:off x="3657600" y="2676525"/>
            <a:ext cx="2743200" cy="0"/>
          </a:xfrm>
          <a:prstGeom prst="straightConnector1">
            <a:avLst/>
          </a:prstGeom>
          <a:noFill/>
          <a:ln w="9525" cap="flat" cmpd="sng">
            <a:solidFill>
              <a:schemeClr val="dk1"/>
            </a:solidFill>
            <a:prstDash val="dash"/>
            <a:round/>
            <a:headEnd type="none" w="sm" len="sm"/>
            <a:tailEnd type="triangle" w="med" len="med"/>
          </a:ln>
        </p:spPr>
      </p:cxnSp>
      <p:cxnSp>
        <p:nvCxnSpPr>
          <p:cNvPr id="1015" name="Google Shape;1015;p42"/>
          <p:cNvCxnSpPr/>
          <p:nvPr/>
        </p:nvCxnSpPr>
        <p:spPr>
          <a:xfrm rot="10800000">
            <a:off x="3657600" y="3819525"/>
            <a:ext cx="2743200" cy="0"/>
          </a:xfrm>
          <a:prstGeom prst="straightConnector1">
            <a:avLst/>
          </a:prstGeom>
          <a:noFill/>
          <a:ln w="9525" cap="flat" cmpd="sng">
            <a:solidFill>
              <a:schemeClr val="dk1"/>
            </a:solidFill>
            <a:prstDash val="dash"/>
            <a:round/>
            <a:headEnd type="none" w="sm" len="sm"/>
            <a:tailEnd type="triangle" w="med" len="med"/>
          </a:ln>
        </p:spPr>
      </p:cxnSp>
      <p:sp>
        <p:nvSpPr>
          <p:cNvPr id="1016" name="Google Shape;1016;p42"/>
          <p:cNvSpPr txBox="1"/>
          <p:nvPr/>
        </p:nvSpPr>
        <p:spPr>
          <a:xfrm>
            <a:off x="4873625" y="3114675"/>
            <a:ext cx="1497013" cy="30797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Abgeflachte Fläche</a:t>
            </a:r>
            <a:endParaRPr/>
          </a:p>
        </p:txBody>
      </p:sp>
      <p:sp>
        <p:nvSpPr>
          <p:cNvPr id="1017" name="Google Shape;1017;p42"/>
          <p:cNvSpPr/>
          <p:nvPr/>
        </p:nvSpPr>
        <p:spPr>
          <a:xfrm>
            <a:off x="6494463" y="2665413"/>
            <a:ext cx="211137" cy="1154112"/>
          </a:xfrm>
          <a:prstGeom prst="rightBrace">
            <a:avLst>
              <a:gd name="adj1" fmla="val 8333"/>
              <a:gd name="adj2" fmla="val 50000"/>
            </a:avLst>
          </a:prstGeom>
          <a:noFill/>
          <a:ln w="9525" cap="flat" cmpd="sng">
            <a:solidFill>
              <a:srgbClr val="00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018" name="Google Shape;1018;p42"/>
          <p:cNvSpPr txBox="1"/>
          <p:nvPr/>
        </p:nvSpPr>
        <p:spPr>
          <a:xfrm>
            <a:off x="6688138" y="2998788"/>
            <a:ext cx="1084262" cy="450850"/>
          </a:xfrm>
          <a:prstGeom prst="rect">
            <a:avLst/>
          </a:prstGeom>
          <a:noFill/>
          <a:ln>
            <a:noFill/>
          </a:ln>
        </p:spPr>
        <p:txBody>
          <a:bodyPr spcFirstLastPara="1" wrap="square" lIns="25400" tIns="12700" rIns="25400" bIns="12700" anchor="t" anchorCtr="0">
            <a:spAutoFit/>
          </a:bodyPr>
          <a:lstStyle/>
          <a:p>
            <a:pPr marL="0" marR="0" lvl="0" indent="0" algn="ctr" rtl="0">
              <a:lnSpc>
                <a:spcPct val="116666"/>
              </a:lnSpc>
              <a:spcBef>
                <a:spcPts val="0"/>
              </a:spcBef>
              <a:spcAft>
                <a:spcPts val="0"/>
              </a:spcAft>
              <a:buNone/>
            </a:pPr>
            <a:r>
              <a:rPr lang="en-US" sz="1200">
                <a:solidFill>
                  <a:srgbClr val="0000FF"/>
                </a:solidFill>
                <a:latin typeface="Arial"/>
                <a:ea typeface="Arial"/>
                <a:cs typeface="Arial"/>
                <a:sym typeface="Arial"/>
              </a:rPr>
              <a:t>Durchmesser &gt; 3,06 mm</a:t>
            </a:r>
            <a:endParaRPr/>
          </a:p>
        </p:txBody>
      </p:sp>
      <p:cxnSp>
        <p:nvCxnSpPr>
          <p:cNvPr id="1019" name="Google Shape;1019;p42"/>
          <p:cNvCxnSpPr/>
          <p:nvPr/>
        </p:nvCxnSpPr>
        <p:spPr>
          <a:xfrm>
            <a:off x="3614738" y="2665413"/>
            <a:ext cx="22225" cy="1154112"/>
          </a:xfrm>
          <a:prstGeom prst="straightConnector1">
            <a:avLst/>
          </a:prstGeom>
          <a:noFill/>
          <a:ln w="22225" cap="flat" cmpd="sng">
            <a:solidFill>
              <a:schemeClr val="dk1"/>
            </a:solidFill>
            <a:prstDash val="solid"/>
            <a:round/>
            <a:headEnd type="none" w="sm" len="sm"/>
            <a:tailEnd type="none" w="sm" len="sm"/>
          </a:ln>
        </p:spPr>
      </p:cxnSp>
      <p:sp>
        <p:nvSpPr>
          <p:cNvPr id="1020" name="Google Shape;1020;p42"/>
          <p:cNvSpPr/>
          <p:nvPr/>
        </p:nvSpPr>
        <p:spPr>
          <a:xfrm>
            <a:off x="3497263" y="1801813"/>
            <a:ext cx="244475" cy="773112"/>
          </a:xfrm>
          <a:prstGeom prst="upArrow">
            <a:avLst>
              <a:gd name="adj1" fmla="val 50000"/>
              <a:gd name="adj2" fmla="val 50000"/>
            </a:avLst>
          </a:prstGeom>
          <a:solidFill>
            <a:srgbClr val="B2B2B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21" name="Google Shape;1021;p42"/>
          <p:cNvSpPr/>
          <p:nvPr/>
        </p:nvSpPr>
        <p:spPr>
          <a:xfrm>
            <a:off x="3148013" y="838200"/>
            <a:ext cx="950912" cy="914400"/>
          </a:xfrm>
          <a:prstGeom prst="donut">
            <a:avLst>
              <a:gd name="adj" fmla="val 13148"/>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022" name="Google Shape;1022;p42"/>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023" name="Google Shape;1023;p42"/>
          <p:cNvSpPr txBox="1"/>
          <p:nvPr/>
        </p:nvSpPr>
        <p:spPr>
          <a:xfrm>
            <a:off x="1108075" y="5635625"/>
            <a:ext cx="7086600" cy="5842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Wenn der Durchmesser der abgeflachten Fläche größer als 3,06 mm ist, ist die von der Spitze ausgeübte Kraft größer als der Augeninnendruck</a:t>
            </a:r>
            <a:endParaRPr/>
          </a:p>
        </p:txBody>
      </p:sp>
      <p:sp>
        <p:nvSpPr>
          <p:cNvPr id="1024" name="Google Shape;1024;p42"/>
          <p:cNvSpPr txBox="1"/>
          <p:nvPr/>
        </p:nvSpPr>
        <p:spPr>
          <a:xfrm>
            <a:off x="4256087" y="1170056"/>
            <a:ext cx="1839913" cy="271869"/>
          </a:xfrm>
          <a:prstGeom prst="rect">
            <a:avLst/>
          </a:prstGeom>
          <a:noFill/>
          <a:ln>
            <a:noFill/>
          </a:ln>
        </p:spPr>
        <p:txBody>
          <a:bodyPr spcFirstLastPara="1" wrap="square" lIns="25400" tIns="12700" rIns="25400" bIns="12700" anchor="t" anchorCtr="0">
            <a:spAutoFit/>
          </a:bodyPr>
          <a:lstStyle/>
          <a:p>
            <a:pPr marL="0" marR="0" lvl="0" indent="0" algn="l" rtl="0">
              <a:lnSpc>
                <a:spcPct val="116666"/>
              </a:lnSpc>
              <a:spcBef>
                <a:spcPts val="0"/>
              </a:spcBef>
              <a:spcAft>
                <a:spcPts val="0"/>
              </a:spcAft>
              <a:buNone/>
            </a:pPr>
            <a:r>
              <a:rPr lang="en-US" sz="1200">
                <a:solidFill>
                  <a:schemeClr val="dk1"/>
                </a:solidFill>
                <a:latin typeface="Arial"/>
                <a:ea typeface="Arial"/>
                <a:cs typeface="Arial"/>
                <a:sym typeface="Arial"/>
              </a:rPr>
              <a:t> 3,06 mm</a:t>
            </a:r>
            <a:endParaRPr/>
          </a:p>
        </p:txBody>
      </p:sp>
      <p:sp>
        <p:nvSpPr>
          <p:cNvPr id="1025" name="Google Shape;1025;p42"/>
          <p:cNvSpPr/>
          <p:nvPr/>
        </p:nvSpPr>
        <p:spPr>
          <a:xfrm>
            <a:off x="4202421" y="1058931"/>
            <a:ext cx="135423" cy="465069"/>
          </a:xfrm>
          <a:prstGeom prst="rightBrace">
            <a:avLst>
              <a:gd name="adj1" fmla="val 8333"/>
              <a:gd name="adj2" fmla="val 50000"/>
            </a:avLst>
          </a:prstGeom>
          <a:noFill/>
          <a:ln w="952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029"/>
        <p:cNvGrpSpPr/>
        <p:nvPr/>
      </p:nvGrpSpPr>
      <p:grpSpPr>
        <a:xfrm>
          <a:off x="0" y="0"/>
          <a:ext cx="0" cy="0"/>
          <a:chOff x="0" y="0"/>
          <a:chExt cx="0" cy="0"/>
        </a:xfrm>
      </p:grpSpPr>
      <p:sp>
        <p:nvSpPr>
          <p:cNvPr id="1030" name="Google Shape;1030;p43"/>
          <p:cNvSpPr/>
          <p:nvPr/>
        </p:nvSpPr>
        <p:spPr>
          <a:xfrm>
            <a:off x="2362200" y="4572000"/>
            <a:ext cx="6858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31" name="Google Shape;1031;p43"/>
          <p:cNvSpPr/>
          <p:nvPr/>
        </p:nvSpPr>
        <p:spPr>
          <a:xfrm>
            <a:off x="3733800" y="5257800"/>
            <a:ext cx="10668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32" name="Google Shape;1032;p43"/>
          <p:cNvSpPr/>
          <p:nvPr/>
        </p:nvSpPr>
        <p:spPr>
          <a:xfrm>
            <a:off x="5334000" y="3733800"/>
            <a:ext cx="1371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33" name="Google Shape;1033;p43"/>
          <p:cNvSpPr/>
          <p:nvPr/>
        </p:nvSpPr>
        <p:spPr>
          <a:xfrm>
            <a:off x="5715000" y="3352800"/>
            <a:ext cx="1371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34" name="Google Shape;1034;p43"/>
          <p:cNvSpPr/>
          <p:nvPr/>
        </p:nvSpPr>
        <p:spPr>
          <a:xfrm>
            <a:off x="3886200" y="2590800"/>
            <a:ext cx="19050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35" name="Google Shape;1035;p43"/>
          <p:cNvSpPr/>
          <p:nvPr/>
        </p:nvSpPr>
        <p:spPr>
          <a:xfrm>
            <a:off x="6553200" y="2590800"/>
            <a:ext cx="5334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036" name="Google Shape;1036;p43"/>
          <p:cNvSpPr/>
          <p:nvPr/>
        </p:nvSpPr>
        <p:spPr>
          <a:xfrm>
            <a:off x="5791200" y="1828800"/>
            <a:ext cx="24384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37" name="Google Shape;1037;p43"/>
          <p:cNvSpPr/>
          <p:nvPr/>
        </p:nvSpPr>
        <p:spPr>
          <a:xfrm>
            <a:off x="990600" y="2209800"/>
            <a:ext cx="25908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38" name="Google Shape;1038;p43"/>
          <p:cNvSpPr/>
          <p:nvPr/>
        </p:nvSpPr>
        <p:spPr>
          <a:xfrm>
            <a:off x="5715000" y="2209800"/>
            <a:ext cx="2514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39" name="Google Shape;1039;p43"/>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040" name="Google Shape;1040;p43"/>
          <p:cNvSpPr/>
          <p:nvPr/>
        </p:nvSpPr>
        <p:spPr>
          <a:xfrm>
            <a:off x="2971800" y="1295400"/>
            <a:ext cx="19812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41" name="Google Shape;1041;p43"/>
          <p:cNvSpPr/>
          <p:nvPr/>
        </p:nvSpPr>
        <p:spPr>
          <a:xfrm>
            <a:off x="7315200" y="1295400"/>
            <a:ext cx="2286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042" name="Google Shape;1042;p43"/>
          <p:cNvSpPr/>
          <p:nvPr/>
        </p:nvSpPr>
        <p:spPr>
          <a:xfrm>
            <a:off x="7848600" y="1295400"/>
            <a:ext cx="3048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043" name="Google Shape;1043;p43"/>
          <p:cNvSpPr txBox="1">
            <a:spLocks noGrp="1"/>
          </p:cNvSpPr>
          <p:nvPr>
            <p:ph type="body" idx="4294967295"/>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solidFill>
                  <a:srgbClr val="B2B2B2"/>
                </a:solidFill>
              </a:rPr>
              <a:t>Basierend auf dem </a:t>
            </a:r>
            <a:r>
              <a:rPr lang="en-US" sz="1200" i="1">
                <a:solidFill>
                  <a:srgbClr val="B2B2B2"/>
                </a:solidFill>
              </a:rPr>
              <a:t>Imbert-Fick-Prinzip</a:t>
            </a:r>
            <a:r>
              <a:rPr lang="en-US" sz="1200">
                <a:solidFill>
                  <a:srgbClr val="B2B2B2"/>
                </a:solidFill>
              </a:rPr>
              <a:t>: </a:t>
            </a:r>
            <a:r>
              <a:rPr lang="en-US" sz="1200" b="1">
                <a:solidFill>
                  <a:srgbClr val="B2B2B2"/>
                </a:solidFill>
              </a:rPr>
              <a:t>P = F / A</a:t>
            </a:r>
            <a:endParaRPr/>
          </a:p>
          <a:p>
            <a:pPr marL="692150" lvl="1" indent="-347663" algn="l" rtl="0">
              <a:lnSpc>
                <a:spcPct val="90000"/>
              </a:lnSpc>
              <a:spcBef>
                <a:spcPts val="240"/>
              </a:spcBef>
              <a:spcAft>
                <a:spcPts val="0"/>
              </a:spcAft>
              <a:buSzPts val="840"/>
              <a:buChar char="●"/>
            </a:pPr>
            <a:r>
              <a:rPr lang="en-US" sz="1200">
                <a:solidFill>
                  <a:srgbClr val="B2B2B2"/>
                </a:solidFill>
              </a:rPr>
              <a:t>Der Druck im Inneren einer Kugel entspricht der Kraft, die erforderlich ist, um ihre Oberfläche abzuflachen, geteilt durch die Fläche der Abflachung</a:t>
            </a:r>
            <a:endParaRPr/>
          </a:p>
          <a:p>
            <a:pPr marL="692150" lvl="1" indent="-347663" algn="l" rtl="0">
              <a:lnSpc>
                <a:spcPct val="90000"/>
              </a:lnSpc>
              <a:spcBef>
                <a:spcPts val="240"/>
              </a:spcBef>
              <a:spcAft>
                <a:spcPts val="0"/>
              </a:spcAft>
              <a:buSzPts val="840"/>
              <a:buChar char="●"/>
            </a:pPr>
            <a:r>
              <a:rPr lang="en-US" sz="1200">
                <a:solidFill>
                  <a:srgbClr val="B2B2B2"/>
                </a:solidFill>
              </a:rPr>
              <a:t>Es wird angenommen, dass die Oberfläche unendlich dünn und trocken ist (die Hornhaut ist offensichtlich beides nicht)</a:t>
            </a:r>
            <a:endParaRPr/>
          </a:p>
          <a:p>
            <a:pPr marL="987425" lvl="2" indent="-293688" algn="l" rtl="0">
              <a:lnSpc>
                <a:spcPct val="90000"/>
              </a:lnSpc>
              <a:spcBef>
                <a:spcPts val="240"/>
              </a:spcBef>
              <a:spcAft>
                <a:spcPts val="0"/>
              </a:spcAft>
              <a:buSzPts val="840"/>
              <a:buChar char="●"/>
            </a:pPr>
            <a:r>
              <a:rPr lang="en-US" sz="1200">
                <a:solidFill>
                  <a:srgbClr val="B2B2B2"/>
                </a:solidFill>
              </a:rPr>
              <a:t>K-Dicke  widersteht der Abflachung  </a:t>
            </a:r>
            <a:r>
              <a:rPr lang="en-US" sz="1200" i="1">
                <a:solidFill>
                  <a:srgbClr val="B2B2B2"/>
                </a:solidFill>
              </a:rPr>
              <a:t>erhöht </a:t>
            </a:r>
            <a:r>
              <a:rPr lang="en-US" sz="1200">
                <a:solidFill>
                  <a:srgbClr val="B2B2B2"/>
                </a:solidFill>
              </a:rPr>
              <a:t>den gemessenen Augeninnendruck</a:t>
            </a:r>
            <a:endParaRPr/>
          </a:p>
          <a:p>
            <a:pPr marL="987425" lvl="2" indent="-293688" algn="l" rtl="0">
              <a:lnSpc>
                <a:spcPct val="90000"/>
              </a:lnSpc>
              <a:spcBef>
                <a:spcPts val="240"/>
              </a:spcBef>
              <a:spcAft>
                <a:spcPts val="0"/>
              </a:spcAft>
              <a:buSzPts val="840"/>
              <a:buChar char="●"/>
            </a:pPr>
            <a:r>
              <a:rPr lang="en-US" sz="1200">
                <a:solidFill>
                  <a:srgbClr val="B2B2B2"/>
                </a:solidFill>
              </a:rPr>
              <a:t>Tränenfilm 🡪 Kapillarwirkung 🡪 </a:t>
            </a:r>
            <a:r>
              <a:rPr lang="en-US" sz="1200" i="1">
                <a:solidFill>
                  <a:srgbClr val="B2B2B2"/>
                </a:solidFill>
              </a:rPr>
              <a:t>senkt </a:t>
            </a:r>
            <a:r>
              <a:rPr lang="en-US" sz="1200">
                <a:solidFill>
                  <a:srgbClr val="B2B2B2"/>
                </a:solidFill>
              </a:rPr>
              <a:t>den gemessenen Augeninnendruck</a:t>
            </a:r>
            <a:endParaRPr>
              <a:solidFill>
                <a:srgbClr val="B2B2B2"/>
              </a:solidFill>
            </a:endParaRPr>
          </a:p>
          <a:p>
            <a:pPr marL="692150" lvl="1" indent="-347663" algn="l" rtl="0">
              <a:lnSpc>
                <a:spcPct val="90000"/>
              </a:lnSpc>
              <a:spcBef>
                <a:spcPts val="240"/>
              </a:spcBef>
              <a:spcAft>
                <a:spcPts val="0"/>
              </a:spcAft>
              <a:buSzPts val="840"/>
              <a:buChar char="●"/>
            </a:pPr>
            <a:r>
              <a:rPr lang="en-US" sz="1200">
                <a:solidFill>
                  <a:srgbClr val="B2B2B2"/>
                </a:solidFill>
              </a:rPr>
              <a:t>Goldmann erkannte, dass sich bei einer durch das Gerät abgeflachten Fläche von 3,06 mm</a:t>
            </a:r>
            <a:r>
              <a:rPr lang="en-US" sz="1200" baseline="30000">
                <a:solidFill>
                  <a:srgbClr val="B2B2B2"/>
                </a:solidFill>
              </a:rPr>
              <a:t>2</a:t>
            </a:r>
            <a:r>
              <a:rPr lang="en-US" sz="1200">
                <a:solidFill>
                  <a:srgbClr val="B2B2B2"/>
                </a:solidFill>
              </a:rPr>
              <a:t> , die Kapillarattraktion und die Hornhautdicke gegenseitig aufheben würden (unter der Annahme, dass die CCT 550 mm beträgt)</a:t>
            </a:r>
            <a:endParaRPr/>
          </a:p>
          <a:p>
            <a:pPr marL="987425" lvl="2" indent="-293688" algn="l" rtl="0">
              <a:lnSpc>
                <a:spcPct val="90000"/>
              </a:lnSpc>
              <a:spcBef>
                <a:spcPts val="240"/>
              </a:spcBef>
              <a:spcAft>
                <a:spcPts val="0"/>
              </a:spcAft>
              <a:buSzPts val="840"/>
              <a:buChar char="●"/>
            </a:pPr>
            <a:r>
              <a:rPr lang="en-US" sz="1200">
                <a:solidFill>
                  <a:srgbClr val="B2B2B2"/>
                </a:solidFill>
              </a:rPr>
              <a:t>Goldmann ging davon aus, dass die CCT bei etwa 520 liegt, mit geringen Schwankungen</a:t>
            </a:r>
            <a:endParaRPr/>
          </a:p>
          <a:p>
            <a:pPr marL="987425" lvl="2" indent="-293688" algn="l" rtl="0">
              <a:lnSpc>
                <a:spcPct val="90000"/>
              </a:lnSpc>
              <a:spcBef>
                <a:spcPts val="240"/>
              </a:spcBef>
              <a:spcAft>
                <a:spcPts val="0"/>
              </a:spcAft>
              <a:buSzPts val="840"/>
              <a:buChar char="●"/>
            </a:pPr>
            <a:r>
              <a:rPr lang="en-US" sz="1200" b="1">
                <a:solidFill>
                  <a:srgbClr val="0000FF"/>
                </a:solidFill>
              </a:rPr>
              <a:t>Wenn die Mires-Linien übereinstimmen, beträgt der Durchmesser des applanierten Bereichs 3,06 mm</a:t>
            </a:r>
            <a:endParaRPr b="1" baseline="30000">
              <a:solidFill>
                <a:srgbClr val="0000FF"/>
              </a:solidFill>
            </a:endParaRPr>
          </a:p>
        </p:txBody>
      </p:sp>
      <p:cxnSp>
        <p:nvCxnSpPr>
          <p:cNvPr id="1044" name="Google Shape;1044;p43"/>
          <p:cNvCxnSpPr/>
          <p:nvPr/>
        </p:nvCxnSpPr>
        <p:spPr>
          <a:xfrm rot="10800000" flipH="1">
            <a:off x="762000" y="2057400"/>
            <a:ext cx="228600" cy="304800"/>
          </a:xfrm>
          <a:prstGeom prst="straightConnector1">
            <a:avLst/>
          </a:prstGeom>
          <a:noFill/>
          <a:ln w="9525" cap="flat" cmpd="sng">
            <a:solidFill>
              <a:srgbClr val="B2B2B2"/>
            </a:solidFill>
            <a:prstDash val="solid"/>
            <a:round/>
            <a:headEnd type="none" w="med" len="med"/>
            <a:tailEnd type="triangle" w="med" len="med"/>
          </a:ln>
        </p:spPr>
      </p:cxnSp>
      <p:sp>
        <p:nvSpPr>
          <p:cNvPr id="1045" name="Google Shape;1045;p43"/>
          <p:cNvSpPr txBox="1"/>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43</a:t>
            </a:fld>
            <a:endParaRPr sz="1000">
              <a:solidFill>
                <a:schemeClr val="dk1"/>
              </a:solidFill>
              <a:latin typeface="Arial"/>
              <a:ea typeface="Arial"/>
              <a:cs typeface="Arial"/>
              <a:sym typeface="Arial"/>
            </a:endParaRPr>
          </a:p>
        </p:txBody>
      </p:sp>
      <p:sp>
        <p:nvSpPr>
          <p:cNvPr id="1046" name="Google Shape;1046;p43"/>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047" name="Google Shape;1047;p43"/>
          <p:cNvSpPr txBox="1"/>
          <p:nvPr/>
        </p:nvSpPr>
        <p:spPr>
          <a:xfrm>
            <a:off x="457200" y="122238"/>
            <a:ext cx="7543800" cy="6397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F</a:t>
            </a:r>
            <a:endParaRPr/>
          </a:p>
        </p:txBody>
      </p:sp>
      <p:sp>
        <p:nvSpPr>
          <p:cNvPr id="1048" name="Google Shape;1048;p43"/>
          <p:cNvSpPr txBox="1"/>
          <p:nvPr/>
        </p:nvSpPr>
        <p:spPr>
          <a:xfrm>
            <a:off x="114300" y="465138"/>
            <a:ext cx="8877300" cy="5228400"/>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chemeClr val="dk1"/>
                </a:solidFill>
                <a:latin typeface="Arial"/>
                <a:ea typeface="Arial"/>
                <a:cs typeface="Arial"/>
                <a:sym typeface="Arial"/>
              </a:rPr>
              <a:t>Was </a:t>
            </a:r>
            <a:r>
              <a:rPr lang="en-US" sz="1200" i="1" dirty="0" err="1">
                <a:solidFill>
                  <a:schemeClr val="dk1"/>
                </a:solidFill>
                <a:latin typeface="Arial"/>
                <a:ea typeface="Arial"/>
                <a:cs typeface="Arial"/>
                <a:sym typeface="Arial"/>
              </a:rPr>
              <a:t>geschieht</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bei</a:t>
            </a:r>
            <a:r>
              <a:rPr lang="en-US" sz="1200" i="1" dirty="0">
                <a:solidFill>
                  <a:schemeClr val="dk1"/>
                </a:solidFill>
                <a:latin typeface="Arial"/>
                <a:ea typeface="Arial"/>
                <a:cs typeface="Arial"/>
                <a:sym typeface="Arial"/>
              </a:rPr>
              <a:t> der </a:t>
            </a:r>
            <a:r>
              <a:rPr lang="en-US" sz="1200" i="1" dirty="0" err="1">
                <a:solidFill>
                  <a:schemeClr val="dk1"/>
                </a:solidFill>
                <a:latin typeface="Arial"/>
                <a:ea typeface="Arial"/>
                <a:cs typeface="Arial"/>
                <a:sym typeface="Arial"/>
              </a:rPr>
              <a:t>Applanationstonometrie</a:t>
            </a:r>
            <a:r>
              <a:rPr lang="en-US" sz="1200" i="1" dirty="0">
                <a:solidFill>
                  <a:schemeClr val="dk1"/>
                </a:solidFill>
                <a:latin typeface="Arial"/>
                <a:ea typeface="Arial"/>
                <a:cs typeface="Arial"/>
                <a:sym typeface="Arial"/>
              </a:rPr>
              <a:t> und </a:t>
            </a:r>
            <a:r>
              <a:rPr lang="en-US" sz="1200" i="1" dirty="0" err="1">
                <a:solidFill>
                  <a:schemeClr val="dk1"/>
                </a:solidFill>
                <a:latin typeface="Arial"/>
                <a:ea typeface="Arial"/>
                <a:cs typeface="Arial"/>
                <a:sym typeface="Arial"/>
              </a:rPr>
              <a:t>wie</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wird</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dabei</a:t>
            </a:r>
            <a:r>
              <a:rPr lang="en-US" sz="1200" i="1" dirty="0">
                <a:solidFill>
                  <a:schemeClr val="dk1"/>
                </a:solidFill>
                <a:latin typeface="Arial"/>
                <a:ea typeface="Arial"/>
                <a:cs typeface="Arial"/>
                <a:sym typeface="Arial"/>
              </a:rPr>
              <a:t> der </a:t>
            </a:r>
            <a:r>
              <a:rPr lang="en-US" sz="1200" i="1" dirty="0" err="1">
                <a:solidFill>
                  <a:schemeClr val="dk1"/>
                </a:solidFill>
                <a:latin typeface="Arial"/>
                <a:ea typeface="Arial"/>
                <a:cs typeface="Arial"/>
                <a:sym typeface="Arial"/>
              </a:rPr>
              <a:t>Augeninnendruck</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gemessen</a:t>
            </a:r>
            <a:r>
              <a:rPr lang="en-US" sz="1200" i="1" dirty="0">
                <a:solidFill>
                  <a:schemeClr val="dk1"/>
                </a:solidFill>
                <a:latin typeface="Arial"/>
                <a:ea typeface="Arial"/>
                <a:cs typeface="Arial"/>
                <a:sym typeface="Arial"/>
              </a:rPr>
              <a:t>?</a:t>
            </a:r>
            <a:endParaRPr dirty="0"/>
          </a:p>
          <a:p>
            <a:pPr marL="0" lvl="0" indent="0" algn="l" rtl="0">
              <a:spcBef>
                <a:spcPts val="0"/>
              </a:spcBef>
              <a:spcAft>
                <a:spcPts val="0"/>
              </a:spcAft>
              <a:buClr>
                <a:schemeClr val="dk1"/>
              </a:buClr>
              <a:buFont typeface="Arial"/>
              <a:buNone/>
            </a:pPr>
            <a:r>
              <a:rPr lang="en-US" sz="1200" dirty="0">
                <a:solidFill>
                  <a:srgbClr val="BFBFBF"/>
                </a:solidFill>
              </a:rPr>
              <a:t>Bei der </a:t>
            </a:r>
            <a:r>
              <a:rPr lang="en-US" sz="1200" dirty="0" err="1">
                <a:solidFill>
                  <a:srgbClr val="BFBFBF"/>
                </a:solidFill>
              </a:rPr>
              <a:t>Applanationstonometrie</a:t>
            </a:r>
            <a:r>
              <a:rPr lang="en-US" sz="1200" dirty="0">
                <a:solidFill>
                  <a:srgbClr val="BFBFBF"/>
                </a:solidFill>
              </a:rPr>
              <a:t> </a:t>
            </a:r>
            <a:r>
              <a:rPr lang="en-US" sz="1200" dirty="0" err="1">
                <a:solidFill>
                  <a:srgbClr val="BFBFBF"/>
                </a:solidFill>
              </a:rPr>
              <a:t>wird</a:t>
            </a:r>
            <a:r>
              <a:rPr lang="en-US" sz="1200" dirty="0">
                <a:solidFill>
                  <a:srgbClr val="BFBFBF"/>
                </a:solidFill>
              </a:rPr>
              <a:t> die </a:t>
            </a:r>
            <a:r>
              <a:rPr lang="en-US" sz="1200" dirty="0" err="1">
                <a:solidFill>
                  <a:srgbClr val="BFBFBF"/>
                </a:solidFill>
              </a:rPr>
              <a:t>Hornhaut</a:t>
            </a:r>
            <a:r>
              <a:rPr lang="en-US" sz="1200" dirty="0">
                <a:solidFill>
                  <a:srgbClr val="BFBFBF"/>
                </a:solidFill>
              </a:rPr>
              <a:t> </a:t>
            </a:r>
            <a:r>
              <a:rPr lang="en-US" sz="1200" dirty="0" err="1">
                <a:solidFill>
                  <a:srgbClr val="BFBFBF"/>
                </a:solidFill>
              </a:rPr>
              <a:t>durch</a:t>
            </a:r>
            <a:r>
              <a:rPr lang="en-US" sz="1200" dirty="0">
                <a:solidFill>
                  <a:srgbClr val="BFBFBF"/>
                </a:solidFill>
              </a:rPr>
              <a:t> die </a:t>
            </a:r>
            <a:r>
              <a:rPr lang="en-US" sz="1200" dirty="0" err="1">
                <a:solidFill>
                  <a:srgbClr val="BFBFBF"/>
                </a:solidFill>
              </a:rPr>
              <a:t>Spitze</a:t>
            </a:r>
            <a:r>
              <a:rPr lang="en-US" sz="1200" dirty="0">
                <a:solidFill>
                  <a:srgbClr val="BFBFBF"/>
                </a:solidFill>
              </a:rPr>
              <a:t> des Tonometers </a:t>
            </a:r>
            <a:r>
              <a:rPr lang="en-US" sz="1200" dirty="0" err="1">
                <a:solidFill>
                  <a:srgbClr val="BFBFBF"/>
                </a:solidFill>
              </a:rPr>
              <a:t>abgeflacht</a:t>
            </a:r>
            <a:r>
              <a:rPr lang="en-US" sz="1200" dirty="0">
                <a:solidFill>
                  <a:srgbClr val="BFBFBF"/>
                </a:solidFill>
              </a:rPr>
              <a:t>. </a:t>
            </a:r>
            <a:r>
              <a:rPr lang="en-US" sz="1200" dirty="0" err="1">
                <a:solidFill>
                  <a:srgbClr val="BFBFBF"/>
                </a:solidFill>
              </a:rPr>
              <a:t>Währenddessen</a:t>
            </a:r>
            <a:r>
              <a:rPr lang="en-US" sz="1200" dirty="0">
                <a:solidFill>
                  <a:srgbClr val="BFBFBF"/>
                </a:solidFill>
              </a:rPr>
              <a:t> </a:t>
            </a:r>
            <a:r>
              <a:rPr lang="en-US" sz="1200" dirty="0" err="1">
                <a:solidFill>
                  <a:srgbClr val="BFBFBF"/>
                </a:solidFill>
              </a:rPr>
              <a:t>gelangt</a:t>
            </a:r>
            <a:r>
              <a:rPr lang="en-US" sz="1200" dirty="0">
                <a:solidFill>
                  <a:srgbClr val="BFBFBF"/>
                </a:solidFill>
              </a:rPr>
              <a:t> der </a:t>
            </a:r>
            <a:r>
              <a:rPr lang="en-US" sz="1200" dirty="0" err="1">
                <a:solidFill>
                  <a:srgbClr val="BFBFBF"/>
                </a:solidFill>
              </a:rPr>
              <a:t>mit</a:t>
            </a:r>
            <a:r>
              <a:rPr lang="en-US" sz="1200" dirty="0">
                <a:solidFill>
                  <a:srgbClr val="BFBFBF"/>
                </a:solidFill>
              </a:rPr>
              <a:t> </a:t>
            </a:r>
            <a:r>
              <a:rPr lang="en-US" sz="1200" dirty="0" err="1">
                <a:solidFill>
                  <a:srgbClr val="BFBFBF"/>
                </a:solidFill>
              </a:rPr>
              <a:t>Fluoreszein</a:t>
            </a:r>
            <a:r>
              <a:rPr lang="en-US" sz="1200" dirty="0">
                <a:solidFill>
                  <a:srgbClr val="BFBFBF"/>
                </a:solidFill>
              </a:rPr>
              <a:t> </a:t>
            </a:r>
            <a:r>
              <a:rPr lang="en-US" sz="1200" dirty="0" err="1">
                <a:solidFill>
                  <a:srgbClr val="BFBFBF"/>
                </a:solidFill>
              </a:rPr>
              <a:t>angefärbte</a:t>
            </a:r>
            <a:r>
              <a:rPr lang="en-US" sz="1200" dirty="0">
                <a:solidFill>
                  <a:srgbClr val="BFBFBF"/>
                </a:solidFill>
              </a:rPr>
              <a:t> </a:t>
            </a:r>
            <a:r>
              <a:rPr lang="en-US" sz="1200" dirty="0" err="1">
                <a:solidFill>
                  <a:srgbClr val="BFBFBF"/>
                </a:solidFill>
              </a:rPr>
              <a:t>Tränenfilm</a:t>
            </a:r>
            <a:r>
              <a:rPr lang="en-US" sz="1200" dirty="0">
                <a:solidFill>
                  <a:srgbClr val="BFBFBF"/>
                </a:solidFill>
              </a:rPr>
              <a:t> in den </a:t>
            </a:r>
            <a:r>
              <a:rPr lang="en-US" sz="1200" dirty="0" err="1">
                <a:solidFill>
                  <a:srgbClr val="BFBFBF"/>
                </a:solidFill>
              </a:rPr>
              <a:t>schmalen</a:t>
            </a:r>
            <a:r>
              <a:rPr lang="en-US" sz="1200" dirty="0">
                <a:solidFill>
                  <a:srgbClr val="BFBFBF"/>
                </a:solidFill>
              </a:rPr>
              <a:t> Spalt </a:t>
            </a:r>
            <a:r>
              <a:rPr lang="en-US" sz="1200" dirty="0" err="1">
                <a:solidFill>
                  <a:srgbClr val="BFBFBF"/>
                </a:solidFill>
              </a:rPr>
              <a:t>zwischen</a:t>
            </a:r>
            <a:r>
              <a:rPr lang="en-US" sz="1200" dirty="0">
                <a:solidFill>
                  <a:srgbClr val="BFBFBF"/>
                </a:solidFill>
              </a:rPr>
              <a:t> </a:t>
            </a:r>
            <a:r>
              <a:rPr lang="en-US" sz="1200" dirty="0" err="1">
                <a:solidFill>
                  <a:srgbClr val="BFBFBF"/>
                </a:solidFill>
              </a:rPr>
              <a:t>Hornhaut</a:t>
            </a:r>
            <a:r>
              <a:rPr lang="en-US" sz="1200" dirty="0">
                <a:solidFill>
                  <a:srgbClr val="BFBFBF"/>
                </a:solidFill>
              </a:rPr>
              <a:t> und </a:t>
            </a:r>
            <a:r>
              <a:rPr lang="en-US" sz="1200" dirty="0" err="1">
                <a:solidFill>
                  <a:srgbClr val="BFBFBF"/>
                </a:solidFill>
              </a:rPr>
              <a:t>Tonometerspitze</a:t>
            </a:r>
            <a:r>
              <a:rPr lang="en-US" sz="1200" dirty="0">
                <a:solidFill>
                  <a:srgbClr val="BFBFBF"/>
                </a:solidFill>
              </a:rPr>
              <a:t> und </a:t>
            </a:r>
            <a:r>
              <a:rPr lang="en-US" sz="1200" dirty="0" err="1">
                <a:solidFill>
                  <a:srgbClr val="BFBFBF"/>
                </a:solidFill>
              </a:rPr>
              <a:t>bildet</a:t>
            </a:r>
            <a:r>
              <a:rPr lang="en-US" sz="1200" dirty="0">
                <a:solidFill>
                  <a:srgbClr val="BFBFBF"/>
                </a:solidFill>
              </a:rPr>
              <a:t> </a:t>
            </a:r>
            <a:r>
              <a:rPr lang="en-US" sz="1200" dirty="0" err="1">
                <a:solidFill>
                  <a:srgbClr val="BFBFBF"/>
                </a:solidFill>
              </a:rPr>
              <a:t>dort</a:t>
            </a:r>
            <a:r>
              <a:rPr lang="en-US" sz="1200" dirty="0">
                <a:solidFill>
                  <a:srgbClr val="BFBFBF"/>
                </a:solidFill>
              </a:rPr>
              <a:t> </a:t>
            </a:r>
            <a:r>
              <a:rPr lang="en-US" sz="1200" dirty="0" err="1">
                <a:solidFill>
                  <a:srgbClr val="BFBFBF"/>
                </a:solidFill>
              </a:rPr>
              <a:t>einen</a:t>
            </a:r>
            <a:r>
              <a:rPr lang="en-US" sz="1200" dirty="0">
                <a:solidFill>
                  <a:srgbClr val="BFBFBF"/>
                </a:solidFill>
              </a:rPr>
              <a:t> </a:t>
            </a:r>
            <a:r>
              <a:rPr lang="en-US" sz="1200" dirty="0" err="1">
                <a:solidFill>
                  <a:srgbClr val="BFBFBF"/>
                </a:solidFill>
              </a:rPr>
              <a:t>ringförmigen</a:t>
            </a:r>
            <a:r>
              <a:rPr lang="en-US" sz="1200" dirty="0">
                <a:solidFill>
                  <a:srgbClr val="BFBFBF"/>
                </a:solidFill>
              </a:rPr>
              <a:t> </a:t>
            </a:r>
            <a:r>
              <a:rPr lang="en-US" sz="1200" dirty="0" err="1">
                <a:solidFill>
                  <a:srgbClr val="BFBFBF"/>
                </a:solidFill>
              </a:rPr>
              <a:t>Meniskus</a:t>
            </a:r>
            <a:r>
              <a:rPr lang="en-US" sz="1200" dirty="0">
                <a:solidFill>
                  <a:srgbClr val="BFBFBF"/>
                </a:solidFill>
              </a:rPr>
              <a:t> („</a:t>
            </a:r>
            <a:r>
              <a:rPr lang="en-US" sz="1200" dirty="0" err="1">
                <a:solidFill>
                  <a:srgbClr val="BFBFBF"/>
                </a:solidFill>
              </a:rPr>
              <a:t>Meniskusring</a:t>
            </a:r>
            <a:r>
              <a:rPr lang="en-US" sz="1200" dirty="0">
                <a:solidFill>
                  <a:srgbClr val="BFBFBF"/>
                </a:solidFill>
              </a:rPr>
              <a:t>“). Die </a:t>
            </a:r>
            <a:r>
              <a:rPr lang="en-US" sz="1200" dirty="0" err="1">
                <a:solidFill>
                  <a:srgbClr val="BFBFBF"/>
                </a:solidFill>
              </a:rPr>
              <a:t>Größe</a:t>
            </a:r>
            <a:r>
              <a:rPr lang="en-US" sz="1200" dirty="0">
                <a:solidFill>
                  <a:srgbClr val="BFBFBF"/>
                </a:solidFill>
              </a:rPr>
              <a:t> dieses </a:t>
            </a:r>
            <a:r>
              <a:rPr lang="en-US" sz="1200" dirty="0" err="1">
                <a:solidFill>
                  <a:srgbClr val="BFBFBF"/>
                </a:solidFill>
              </a:rPr>
              <a:t>Meniskusrings</a:t>
            </a:r>
            <a:r>
              <a:rPr lang="en-US" sz="1200" dirty="0">
                <a:solidFill>
                  <a:srgbClr val="BFBFBF"/>
                </a:solidFill>
              </a:rPr>
              <a:t> </a:t>
            </a:r>
            <a:r>
              <a:rPr lang="en-US" sz="1200" dirty="0" err="1">
                <a:solidFill>
                  <a:srgbClr val="BFBFBF"/>
                </a:solidFill>
              </a:rPr>
              <a:t>hängt</a:t>
            </a:r>
            <a:r>
              <a:rPr lang="en-US" sz="1200" dirty="0">
                <a:solidFill>
                  <a:srgbClr val="BFBFBF"/>
                </a:solidFill>
              </a:rPr>
              <a:t> </a:t>
            </a:r>
            <a:r>
              <a:rPr lang="en-US" sz="1200" dirty="0" err="1">
                <a:solidFill>
                  <a:srgbClr val="BFBFBF"/>
                </a:solidFill>
              </a:rPr>
              <a:t>davon</a:t>
            </a:r>
            <a:r>
              <a:rPr lang="en-US" sz="1200" dirty="0">
                <a:solidFill>
                  <a:srgbClr val="BFBFBF"/>
                </a:solidFill>
              </a:rPr>
              <a:t> ab, </a:t>
            </a:r>
            <a:r>
              <a:rPr lang="en-US" sz="1200" dirty="0" err="1">
                <a:solidFill>
                  <a:srgbClr val="BFBFBF"/>
                </a:solidFill>
              </a:rPr>
              <a:t>wie</a:t>
            </a:r>
            <a:r>
              <a:rPr lang="en-US" sz="1200" dirty="0">
                <a:solidFill>
                  <a:srgbClr val="BFBFBF"/>
                </a:solidFill>
              </a:rPr>
              <a:t> stark die </a:t>
            </a:r>
            <a:r>
              <a:rPr lang="en-US" sz="1200" dirty="0" err="1">
                <a:solidFill>
                  <a:srgbClr val="BFBFBF"/>
                </a:solidFill>
              </a:rPr>
              <a:t>Hornhaut</a:t>
            </a:r>
            <a:r>
              <a:rPr lang="en-US" sz="1200" dirty="0">
                <a:solidFill>
                  <a:srgbClr val="BFBFBF"/>
                </a:solidFill>
              </a:rPr>
              <a:t> </a:t>
            </a:r>
            <a:r>
              <a:rPr lang="en-US" sz="1200" dirty="0" err="1">
                <a:solidFill>
                  <a:srgbClr val="BFBFBF"/>
                </a:solidFill>
              </a:rPr>
              <a:t>durch</a:t>
            </a:r>
            <a:r>
              <a:rPr lang="en-US" sz="1200" dirty="0">
                <a:solidFill>
                  <a:srgbClr val="BFBFBF"/>
                </a:solidFill>
              </a:rPr>
              <a:t> die </a:t>
            </a:r>
            <a:r>
              <a:rPr lang="en-US" sz="1200" dirty="0" err="1">
                <a:solidFill>
                  <a:srgbClr val="BFBFBF"/>
                </a:solidFill>
              </a:rPr>
              <a:t>Tonometerspitze</a:t>
            </a:r>
            <a:r>
              <a:rPr lang="en-US" sz="1200" dirty="0">
                <a:solidFill>
                  <a:srgbClr val="BFBFBF"/>
                </a:solidFill>
              </a:rPr>
              <a:t> </a:t>
            </a:r>
            <a:r>
              <a:rPr lang="en-US" sz="1200" dirty="0" err="1">
                <a:solidFill>
                  <a:srgbClr val="BFBFBF"/>
                </a:solidFill>
              </a:rPr>
              <a:t>abgeflacht</a:t>
            </a:r>
            <a:r>
              <a:rPr lang="en-US" sz="1200" dirty="0">
                <a:solidFill>
                  <a:srgbClr val="BFBFBF"/>
                </a:solidFill>
              </a:rPr>
              <a:t> </a:t>
            </a:r>
            <a:r>
              <a:rPr lang="en-US" sz="1200" dirty="0" err="1">
                <a:solidFill>
                  <a:srgbClr val="BFBFBF"/>
                </a:solidFill>
              </a:rPr>
              <a:t>wird</a:t>
            </a:r>
            <a:r>
              <a:rPr lang="en-US" sz="1200" dirty="0">
                <a:solidFill>
                  <a:srgbClr val="BFBFBF"/>
                </a:solidFill>
              </a:rPr>
              <a:t>. </a:t>
            </a:r>
            <a:r>
              <a:rPr lang="en-US" sz="1200" dirty="0" err="1">
                <a:solidFill>
                  <a:srgbClr val="BFBFBF"/>
                </a:solidFill>
              </a:rPr>
              <a:t>Wird</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dirty="0" err="1">
                <a:solidFill>
                  <a:srgbClr val="BFBFBF"/>
                </a:solidFill>
              </a:rPr>
              <a:t>große</a:t>
            </a:r>
            <a:r>
              <a:rPr lang="en-US" sz="1200" dirty="0">
                <a:solidFill>
                  <a:srgbClr val="BFBFBF"/>
                </a:solidFill>
              </a:rPr>
              <a:t> </a:t>
            </a:r>
            <a:r>
              <a:rPr lang="en-US" sz="1200" dirty="0" err="1">
                <a:solidFill>
                  <a:srgbClr val="BFBFBF"/>
                </a:solidFill>
              </a:rPr>
              <a:t>Fläche</a:t>
            </a:r>
            <a:r>
              <a:rPr lang="en-US" sz="1200" dirty="0">
                <a:solidFill>
                  <a:srgbClr val="BFBFBF"/>
                </a:solidFill>
              </a:rPr>
              <a:t> </a:t>
            </a:r>
            <a:r>
              <a:rPr lang="en-US" sz="1200" dirty="0" err="1">
                <a:solidFill>
                  <a:srgbClr val="BFBFBF"/>
                </a:solidFill>
              </a:rPr>
              <a:t>applaniert</a:t>
            </a:r>
            <a:r>
              <a:rPr lang="en-US" sz="1200" dirty="0">
                <a:solidFill>
                  <a:srgbClr val="BFBFBF"/>
                </a:solidFill>
              </a:rPr>
              <a:t>, </a:t>
            </a:r>
            <a:r>
              <a:rPr lang="en-US" sz="1200" dirty="0" err="1">
                <a:solidFill>
                  <a:srgbClr val="BFBFBF"/>
                </a:solidFill>
              </a:rPr>
              <a:t>ist</a:t>
            </a:r>
            <a:r>
              <a:rPr lang="en-US" sz="1200" dirty="0">
                <a:solidFill>
                  <a:srgbClr val="BFBFBF"/>
                </a:solidFill>
              </a:rPr>
              <a:t> der Ring </a:t>
            </a:r>
            <a:r>
              <a:rPr lang="en-US" sz="1200" dirty="0" err="1">
                <a:solidFill>
                  <a:srgbClr val="BFBFBF"/>
                </a:solidFill>
              </a:rPr>
              <a:t>groß</a:t>
            </a:r>
            <a:r>
              <a:rPr lang="en-US" sz="1200" dirty="0">
                <a:solidFill>
                  <a:srgbClr val="BFBFBF"/>
                </a:solidFill>
              </a:rPr>
              <a:t>; </a:t>
            </a:r>
            <a:r>
              <a:rPr lang="en-US" sz="1200" dirty="0" err="1">
                <a:solidFill>
                  <a:srgbClr val="BFBFBF"/>
                </a:solidFill>
              </a:rPr>
              <a:t>wird</a:t>
            </a:r>
            <a:r>
              <a:rPr lang="en-US" sz="1200" dirty="0">
                <a:solidFill>
                  <a:srgbClr val="BFBFBF"/>
                </a:solidFill>
              </a:rPr>
              <a:t> </a:t>
            </a:r>
            <a:r>
              <a:rPr lang="en-US" sz="1200" dirty="0" err="1">
                <a:solidFill>
                  <a:srgbClr val="BFBFBF"/>
                </a:solidFill>
              </a:rPr>
              <a:t>nur</a:t>
            </a:r>
            <a:r>
              <a:rPr lang="en-US" sz="1200" dirty="0">
                <a:solidFill>
                  <a:srgbClr val="BFBFBF"/>
                </a:solidFill>
              </a:rPr>
              <a:t> </a:t>
            </a:r>
            <a:r>
              <a:rPr lang="en-US" sz="1200" dirty="0" err="1">
                <a:solidFill>
                  <a:srgbClr val="BFBFBF"/>
                </a:solidFill>
              </a:rPr>
              <a:t>eine</a:t>
            </a:r>
            <a:r>
              <a:rPr lang="en-US" sz="1200" dirty="0">
                <a:solidFill>
                  <a:srgbClr val="BFBFBF"/>
                </a:solidFill>
              </a:rPr>
              <a:t> </a:t>
            </a:r>
            <a:r>
              <a:rPr lang="en-US" sz="1200" dirty="0" err="1">
                <a:solidFill>
                  <a:srgbClr val="BFBFBF"/>
                </a:solidFill>
              </a:rPr>
              <a:t>kleine</a:t>
            </a:r>
            <a:r>
              <a:rPr lang="en-US" sz="1200" dirty="0">
                <a:solidFill>
                  <a:srgbClr val="BFBFBF"/>
                </a:solidFill>
              </a:rPr>
              <a:t> </a:t>
            </a:r>
            <a:r>
              <a:rPr lang="en-US" sz="1200" dirty="0" err="1">
                <a:solidFill>
                  <a:srgbClr val="BFBFBF"/>
                </a:solidFill>
              </a:rPr>
              <a:t>Fläche</a:t>
            </a:r>
            <a:r>
              <a:rPr lang="en-US" sz="1200" dirty="0">
                <a:solidFill>
                  <a:srgbClr val="BFBFBF"/>
                </a:solidFill>
              </a:rPr>
              <a:t> </a:t>
            </a:r>
            <a:r>
              <a:rPr lang="en-US" sz="1200" dirty="0" err="1">
                <a:solidFill>
                  <a:srgbClr val="BFBFBF"/>
                </a:solidFill>
              </a:rPr>
              <a:t>applaniert</a:t>
            </a:r>
            <a:r>
              <a:rPr lang="en-US" sz="1200" dirty="0">
                <a:solidFill>
                  <a:srgbClr val="BFBFBF"/>
                </a:solidFill>
              </a:rPr>
              <a:t>, </a:t>
            </a:r>
            <a:r>
              <a:rPr lang="en-US" sz="1200" dirty="0" err="1">
                <a:solidFill>
                  <a:srgbClr val="BFBFBF"/>
                </a:solidFill>
              </a:rPr>
              <a:t>ist</a:t>
            </a:r>
            <a:r>
              <a:rPr lang="en-US" sz="1200" dirty="0">
                <a:solidFill>
                  <a:srgbClr val="BFBFBF"/>
                </a:solidFill>
              </a:rPr>
              <a:t> er </a:t>
            </a:r>
            <a:r>
              <a:rPr lang="en-US" sz="1200" dirty="0" err="1">
                <a:solidFill>
                  <a:srgbClr val="BFBFBF"/>
                </a:solidFill>
              </a:rPr>
              <a:t>entsprechend</a:t>
            </a:r>
            <a:r>
              <a:rPr lang="en-US" sz="1200" dirty="0">
                <a:solidFill>
                  <a:srgbClr val="BFBFBF"/>
                </a:solidFill>
              </a:rPr>
              <a:t> </a:t>
            </a:r>
            <a:r>
              <a:rPr lang="en-US" sz="1200" dirty="0" err="1">
                <a:solidFill>
                  <a:srgbClr val="BFBFBF"/>
                </a:solidFill>
              </a:rPr>
              <a:t>klein</a:t>
            </a:r>
            <a:r>
              <a:rPr lang="en-US" sz="1200" dirty="0">
                <a:solidFill>
                  <a:srgbClr val="BFBFBF"/>
                </a:solidFill>
              </a:rPr>
              <a:t>. Um den </a:t>
            </a:r>
            <a:r>
              <a:rPr lang="en-US" sz="1200" dirty="0" err="1">
                <a:solidFill>
                  <a:srgbClr val="BFBFBF"/>
                </a:solidFill>
              </a:rPr>
              <a:t>Augeninnendruck</a:t>
            </a:r>
            <a:r>
              <a:rPr lang="en-US" sz="1200" dirty="0">
                <a:solidFill>
                  <a:srgbClr val="BFBFBF"/>
                </a:solidFill>
              </a:rPr>
              <a:t> (IOD) </a:t>
            </a:r>
            <a:r>
              <a:rPr lang="en-US" sz="1200" dirty="0" err="1">
                <a:solidFill>
                  <a:srgbClr val="BFBFBF"/>
                </a:solidFill>
              </a:rPr>
              <a:t>zu</a:t>
            </a:r>
            <a:r>
              <a:rPr lang="en-US" sz="1200" dirty="0">
                <a:solidFill>
                  <a:srgbClr val="BFBFBF"/>
                </a:solidFill>
              </a:rPr>
              <a:t> </a:t>
            </a:r>
            <a:r>
              <a:rPr lang="en-US" sz="1200" dirty="0" err="1">
                <a:solidFill>
                  <a:srgbClr val="BFBFBF"/>
                </a:solidFill>
              </a:rPr>
              <a:t>messen</a:t>
            </a:r>
            <a:r>
              <a:rPr lang="en-US" sz="1200" dirty="0">
                <a:solidFill>
                  <a:srgbClr val="BFBFBF"/>
                </a:solidFill>
              </a:rPr>
              <a:t>, muss der </a:t>
            </a:r>
            <a:r>
              <a:rPr lang="en-US" sz="1200" dirty="0" err="1">
                <a:solidFill>
                  <a:srgbClr val="BFBFBF"/>
                </a:solidFill>
              </a:rPr>
              <a:t>vom</a:t>
            </a:r>
            <a:r>
              <a:rPr lang="en-US" sz="1200" dirty="0">
                <a:solidFill>
                  <a:srgbClr val="BFBFBF"/>
                </a:solidFill>
              </a:rPr>
              <a:t> </a:t>
            </a:r>
            <a:r>
              <a:rPr lang="en-US" sz="1200" dirty="0" err="1">
                <a:solidFill>
                  <a:srgbClr val="BFBFBF"/>
                </a:solidFill>
              </a:rPr>
              <a:t>Gerät</a:t>
            </a:r>
            <a:r>
              <a:rPr lang="en-US" sz="1200" dirty="0">
                <a:solidFill>
                  <a:srgbClr val="BFBFBF"/>
                </a:solidFill>
              </a:rPr>
              <a:t> </a:t>
            </a:r>
            <a:r>
              <a:rPr lang="en-US" sz="1200" dirty="0" err="1">
                <a:solidFill>
                  <a:srgbClr val="BFBFBF"/>
                </a:solidFill>
              </a:rPr>
              <a:t>ausgeübte</a:t>
            </a:r>
            <a:r>
              <a:rPr lang="en-US" sz="1200" dirty="0">
                <a:solidFill>
                  <a:srgbClr val="BFBFBF"/>
                </a:solidFill>
              </a:rPr>
              <a:t> Druck (d. h. </a:t>
            </a:r>
            <a:r>
              <a:rPr lang="en-US" sz="1200" dirty="0" err="1">
                <a:solidFill>
                  <a:srgbClr val="BFBFBF"/>
                </a:solidFill>
              </a:rPr>
              <a:t>durch</a:t>
            </a:r>
            <a:r>
              <a:rPr lang="en-US" sz="1200" dirty="0">
                <a:solidFill>
                  <a:srgbClr val="BFBFBF"/>
                </a:solidFill>
              </a:rPr>
              <a:t> </a:t>
            </a:r>
            <a:r>
              <a:rPr lang="en-US" sz="1200" dirty="0" err="1">
                <a:solidFill>
                  <a:srgbClr val="BFBFBF"/>
                </a:solidFill>
              </a:rPr>
              <a:t>Drehen</a:t>
            </a:r>
            <a:r>
              <a:rPr lang="en-US" sz="1200" dirty="0">
                <a:solidFill>
                  <a:srgbClr val="BFBFBF"/>
                </a:solidFill>
              </a:rPr>
              <a:t> des </a:t>
            </a:r>
            <a:r>
              <a:rPr lang="en-US" sz="1200" dirty="0" err="1">
                <a:solidFill>
                  <a:srgbClr val="BFBFBF"/>
                </a:solidFill>
              </a:rPr>
              <a:t>Einstellknopfes</a:t>
            </a:r>
            <a:r>
              <a:rPr lang="en-US" sz="1200" dirty="0">
                <a:solidFill>
                  <a:srgbClr val="BFBFBF"/>
                </a:solidFill>
              </a:rPr>
              <a:t>) so </a:t>
            </a:r>
            <a:r>
              <a:rPr lang="en-US" sz="1200" dirty="0" err="1">
                <a:solidFill>
                  <a:srgbClr val="BFBFBF"/>
                </a:solidFill>
              </a:rPr>
              <a:t>lange</a:t>
            </a:r>
            <a:r>
              <a:rPr lang="en-US" sz="1200" dirty="0">
                <a:solidFill>
                  <a:srgbClr val="BFBFBF"/>
                </a:solidFill>
              </a:rPr>
              <a:t> </a:t>
            </a:r>
            <a:r>
              <a:rPr lang="en-US" sz="1200" dirty="0" err="1">
                <a:solidFill>
                  <a:srgbClr val="BFBFBF"/>
                </a:solidFill>
              </a:rPr>
              <a:t>angepasst</a:t>
            </a:r>
            <a:r>
              <a:rPr lang="en-US" sz="1200" dirty="0">
                <a:solidFill>
                  <a:srgbClr val="BFBFBF"/>
                </a:solidFill>
              </a:rPr>
              <a:t> </a:t>
            </a:r>
            <a:r>
              <a:rPr lang="en-US" sz="1200" dirty="0" err="1">
                <a:solidFill>
                  <a:srgbClr val="BFBFBF"/>
                </a:solidFill>
              </a:rPr>
              <a:t>werden</a:t>
            </a:r>
            <a:r>
              <a:rPr lang="en-US" sz="1200" dirty="0">
                <a:solidFill>
                  <a:srgbClr val="BFBFBF"/>
                </a:solidFill>
              </a:rPr>
              <a:t>, bis der </a:t>
            </a:r>
            <a:r>
              <a:rPr lang="en-US" sz="1200" dirty="0" err="1">
                <a:solidFill>
                  <a:srgbClr val="BFBFBF"/>
                </a:solidFill>
              </a:rPr>
              <a:t>Durchmesser</a:t>
            </a:r>
            <a:r>
              <a:rPr lang="en-US" sz="1200" dirty="0">
                <a:solidFill>
                  <a:srgbClr val="BFBFBF"/>
                </a:solidFill>
              </a:rPr>
              <a:t> des </a:t>
            </a:r>
            <a:r>
              <a:rPr lang="en-US" sz="1200" dirty="0" err="1">
                <a:solidFill>
                  <a:srgbClr val="BFBFBF"/>
                </a:solidFill>
              </a:rPr>
              <a:t>Fluoreszeinrings</a:t>
            </a:r>
            <a:r>
              <a:rPr lang="en-US" sz="1200" dirty="0">
                <a:solidFill>
                  <a:srgbClr val="BFBFBF"/>
                </a:solidFill>
              </a:rPr>
              <a:t> </a:t>
            </a:r>
            <a:r>
              <a:rPr lang="en-US" sz="1200" dirty="0" err="1">
                <a:solidFill>
                  <a:srgbClr val="BFBFBF"/>
                </a:solidFill>
              </a:rPr>
              <a:t>genau</a:t>
            </a:r>
            <a:r>
              <a:rPr lang="en-US" sz="1200" dirty="0">
                <a:solidFill>
                  <a:srgbClr val="BFBFBF"/>
                </a:solidFill>
              </a:rPr>
              <a:t> 3,06 mm </a:t>
            </a:r>
            <a:r>
              <a:rPr lang="en-US" sz="1200" dirty="0" err="1">
                <a:solidFill>
                  <a:srgbClr val="BFBFBF"/>
                </a:solidFill>
              </a:rPr>
              <a:t>beträgt</a:t>
            </a:r>
            <a:r>
              <a:rPr lang="en-US" sz="1200" dirty="0">
                <a:solidFill>
                  <a:srgbClr val="BFBFBF"/>
                </a:solidFill>
              </a:rPr>
              <a:t>. </a:t>
            </a:r>
            <a:r>
              <a:rPr lang="en-US" sz="1200" dirty="0" err="1">
                <a:solidFill>
                  <a:srgbClr val="BFBFBF"/>
                </a:solidFill>
              </a:rPr>
              <a:t>Ist</a:t>
            </a:r>
            <a:r>
              <a:rPr lang="en-US" sz="1200" dirty="0">
                <a:solidFill>
                  <a:srgbClr val="BFBFBF"/>
                </a:solidFill>
              </a:rPr>
              <a:t> dies </a:t>
            </a:r>
            <a:r>
              <a:rPr lang="en-US" sz="1200" dirty="0" err="1">
                <a:solidFill>
                  <a:srgbClr val="BFBFBF"/>
                </a:solidFill>
              </a:rPr>
              <a:t>erreicht</a:t>
            </a:r>
            <a:r>
              <a:rPr lang="en-US" sz="1200" dirty="0">
                <a:solidFill>
                  <a:srgbClr val="BFBFBF"/>
                </a:solidFill>
              </a:rPr>
              <a:t>, </a:t>
            </a:r>
            <a:r>
              <a:rPr lang="en-US" sz="1200" dirty="0" err="1">
                <a:solidFill>
                  <a:srgbClr val="BFBFBF"/>
                </a:solidFill>
              </a:rPr>
              <a:t>entspricht</a:t>
            </a:r>
            <a:r>
              <a:rPr lang="en-US" sz="1200" dirty="0">
                <a:solidFill>
                  <a:srgbClr val="BFBFBF"/>
                </a:solidFill>
              </a:rPr>
              <a:t> die </a:t>
            </a:r>
            <a:r>
              <a:rPr lang="en-US" sz="1200" dirty="0" err="1">
                <a:solidFill>
                  <a:srgbClr val="BFBFBF"/>
                </a:solidFill>
              </a:rPr>
              <a:t>vom</a:t>
            </a:r>
            <a:r>
              <a:rPr lang="en-US" sz="1200" dirty="0">
                <a:solidFill>
                  <a:srgbClr val="BFBFBF"/>
                </a:solidFill>
              </a:rPr>
              <a:t> </a:t>
            </a:r>
            <a:r>
              <a:rPr lang="en-US" sz="1200" dirty="0" err="1">
                <a:solidFill>
                  <a:srgbClr val="BFBFBF"/>
                </a:solidFill>
              </a:rPr>
              <a:t>Applanationstonometer</a:t>
            </a:r>
            <a:r>
              <a:rPr lang="en-US" sz="1200" dirty="0">
                <a:solidFill>
                  <a:srgbClr val="BFBFBF"/>
                </a:solidFill>
              </a:rPr>
              <a:t> </a:t>
            </a:r>
            <a:r>
              <a:rPr lang="en-US" sz="1200" dirty="0" err="1">
                <a:solidFill>
                  <a:srgbClr val="BFBFBF"/>
                </a:solidFill>
              </a:rPr>
              <a:t>ausgeübte</a:t>
            </a:r>
            <a:r>
              <a:rPr lang="en-US" sz="1200" dirty="0">
                <a:solidFill>
                  <a:srgbClr val="BFBFBF"/>
                </a:solidFill>
              </a:rPr>
              <a:t> Kraft </a:t>
            </a:r>
            <a:r>
              <a:rPr lang="en-US" sz="1200" dirty="0" err="1">
                <a:solidFill>
                  <a:srgbClr val="BFBFBF"/>
                </a:solidFill>
              </a:rPr>
              <a:t>genau</a:t>
            </a:r>
            <a:r>
              <a:rPr lang="en-US" sz="1200" dirty="0">
                <a:solidFill>
                  <a:srgbClr val="BFBFBF"/>
                </a:solidFill>
              </a:rPr>
              <a:t> der Kraft, die der </a:t>
            </a:r>
            <a:r>
              <a:rPr lang="en-US" sz="1200" dirty="0" err="1">
                <a:solidFill>
                  <a:srgbClr val="BFBFBF"/>
                </a:solidFill>
              </a:rPr>
              <a:t>Augeninnendruck</a:t>
            </a:r>
            <a:r>
              <a:rPr lang="en-US" sz="1200" dirty="0">
                <a:solidFill>
                  <a:srgbClr val="BFBFBF"/>
                </a:solidFill>
              </a:rPr>
              <a:t> von </a:t>
            </a:r>
            <a:r>
              <a:rPr lang="en-US" sz="1200" dirty="0" err="1">
                <a:solidFill>
                  <a:srgbClr val="BFBFBF"/>
                </a:solidFill>
              </a:rPr>
              <a:t>innen</a:t>
            </a:r>
            <a:r>
              <a:rPr lang="en-US" sz="1200" dirty="0">
                <a:solidFill>
                  <a:srgbClr val="BFBFBF"/>
                </a:solidFill>
              </a:rPr>
              <a:t> auf die </a:t>
            </a:r>
            <a:r>
              <a:rPr lang="en-US" sz="1200" dirty="0" err="1">
                <a:solidFill>
                  <a:srgbClr val="BFBFBF"/>
                </a:solidFill>
              </a:rPr>
              <a:t>Hornhaut</a:t>
            </a:r>
            <a:r>
              <a:rPr lang="en-US" sz="1200" dirty="0">
                <a:solidFill>
                  <a:srgbClr val="BFBFBF"/>
                </a:solidFill>
              </a:rPr>
              <a:t> </a:t>
            </a:r>
            <a:r>
              <a:rPr lang="en-US" sz="1200" dirty="0" err="1">
                <a:solidFill>
                  <a:srgbClr val="BFBFBF"/>
                </a:solidFill>
              </a:rPr>
              <a:t>ausübt</a:t>
            </a:r>
            <a:r>
              <a:rPr lang="en-US" sz="1200" dirty="0">
                <a:solidFill>
                  <a:srgbClr val="BFBFBF"/>
                </a:solidFill>
              </a:rPr>
              <a:t> – also dem IOD. </a:t>
            </a:r>
            <a:r>
              <a:rPr lang="en-US" sz="1200" dirty="0" err="1">
                <a:solidFill>
                  <a:srgbClr val="BFBFBF"/>
                </a:solidFill>
              </a:rPr>
              <a:t>Ist</a:t>
            </a:r>
            <a:r>
              <a:rPr lang="en-US" sz="1200" dirty="0">
                <a:solidFill>
                  <a:srgbClr val="BFBFBF"/>
                </a:solidFill>
              </a:rPr>
              <a:t> die </a:t>
            </a:r>
            <a:r>
              <a:rPr lang="en-US" sz="1200" dirty="0" err="1">
                <a:solidFill>
                  <a:srgbClr val="BFBFBF"/>
                </a:solidFill>
              </a:rPr>
              <a:t>vom</a:t>
            </a:r>
            <a:r>
              <a:rPr lang="en-US" sz="1200" dirty="0">
                <a:solidFill>
                  <a:srgbClr val="BFBFBF"/>
                </a:solidFill>
              </a:rPr>
              <a:t> </a:t>
            </a:r>
            <a:r>
              <a:rPr lang="en-US" sz="1200" dirty="0" err="1">
                <a:solidFill>
                  <a:srgbClr val="BFBFBF"/>
                </a:solidFill>
              </a:rPr>
              <a:t>Applanationstonometer</a:t>
            </a:r>
            <a:r>
              <a:rPr lang="en-US" sz="1200" dirty="0">
                <a:solidFill>
                  <a:srgbClr val="BFBFBF"/>
                </a:solidFill>
              </a:rPr>
              <a:t> </a:t>
            </a:r>
            <a:r>
              <a:rPr lang="en-US" sz="1200" dirty="0" err="1">
                <a:solidFill>
                  <a:srgbClr val="BFBFBF"/>
                </a:solidFill>
              </a:rPr>
              <a:t>ausgeübte</a:t>
            </a:r>
            <a:r>
              <a:rPr lang="en-US" sz="1200" dirty="0">
                <a:solidFill>
                  <a:srgbClr val="BFBFBF"/>
                </a:solidFill>
              </a:rPr>
              <a:t> Kraft </a:t>
            </a:r>
            <a:r>
              <a:rPr lang="en-US" sz="1200" dirty="0" err="1">
                <a:solidFill>
                  <a:srgbClr val="BFBFBF"/>
                </a:solidFill>
              </a:rPr>
              <a:t>größer</a:t>
            </a:r>
            <a:r>
              <a:rPr lang="en-US" sz="1200" dirty="0">
                <a:solidFill>
                  <a:srgbClr val="BFBFBF"/>
                </a:solidFill>
              </a:rPr>
              <a:t> </a:t>
            </a:r>
            <a:r>
              <a:rPr lang="en-US" sz="1200" dirty="0" err="1">
                <a:solidFill>
                  <a:srgbClr val="BFBFBF"/>
                </a:solidFill>
              </a:rPr>
              <a:t>als</a:t>
            </a:r>
            <a:r>
              <a:rPr lang="en-US" sz="1200" dirty="0">
                <a:solidFill>
                  <a:srgbClr val="BFBFBF"/>
                </a:solidFill>
              </a:rPr>
              <a:t> der </a:t>
            </a:r>
            <a:r>
              <a:rPr lang="en-US" sz="1200" dirty="0" err="1">
                <a:solidFill>
                  <a:srgbClr val="BFBFBF"/>
                </a:solidFill>
              </a:rPr>
              <a:t>Augeninnendruck</a:t>
            </a:r>
            <a:r>
              <a:rPr lang="en-US" sz="1200" dirty="0">
                <a:solidFill>
                  <a:srgbClr val="BFBFBF"/>
                </a:solidFill>
              </a:rPr>
              <a:t>, </a:t>
            </a:r>
            <a:r>
              <a:rPr lang="en-US" sz="1200" dirty="0" err="1">
                <a:solidFill>
                  <a:srgbClr val="BFBFBF"/>
                </a:solidFill>
              </a:rPr>
              <a:t>wird</a:t>
            </a:r>
            <a:r>
              <a:rPr lang="en-US" sz="1200" dirty="0">
                <a:solidFill>
                  <a:srgbClr val="BFBFBF"/>
                </a:solidFill>
              </a:rPr>
              <a:t> die </a:t>
            </a:r>
            <a:r>
              <a:rPr lang="en-US" sz="1200" dirty="0" err="1">
                <a:solidFill>
                  <a:srgbClr val="BFBFBF"/>
                </a:solidFill>
              </a:rPr>
              <a:t>Hornhaut</a:t>
            </a:r>
            <a:r>
              <a:rPr lang="en-US" sz="1200" dirty="0">
                <a:solidFill>
                  <a:srgbClr val="BFBFBF"/>
                </a:solidFill>
              </a:rPr>
              <a:t> </a:t>
            </a:r>
            <a:r>
              <a:rPr lang="en-US" sz="1200" dirty="0" err="1">
                <a:solidFill>
                  <a:srgbClr val="BFBFBF"/>
                </a:solidFill>
              </a:rPr>
              <a:t>über</a:t>
            </a:r>
            <a:r>
              <a:rPr lang="en-US" sz="1200" dirty="0">
                <a:solidFill>
                  <a:srgbClr val="BFBFBF"/>
                </a:solidFill>
              </a:rPr>
              <a:t> das </a:t>
            </a:r>
            <a:r>
              <a:rPr lang="en-US" sz="1200" dirty="0" err="1">
                <a:solidFill>
                  <a:srgbClr val="BFBFBF"/>
                </a:solidFill>
              </a:rPr>
              <a:t>Sollmaß</a:t>
            </a:r>
            <a:r>
              <a:rPr lang="en-US" sz="1200" dirty="0">
                <a:solidFill>
                  <a:srgbClr val="BFBFBF"/>
                </a:solidFill>
              </a:rPr>
              <a:t> </a:t>
            </a:r>
            <a:r>
              <a:rPr lang="en-US" sz="1200" dirty="0" err="1">
                <a:solidFill>
                  <a:srgbClr val="BFBFBF"/>
                </a:solidFill>
              </a:rPr>
              <a:t>hinaus</a:t>
            </a:r>
            <a:r>
              <a:rPr lang="en-US" sz="1200" dirty="0">
                <a:solidFill>
                  <a:srgbClr val="BFBFBF"/>
                </a:solidFill>
              </a:rPr>
              <a:t> </a:t>
            </a:r>
            <a:r>
              <a:rPr lang="en-US" sz="1200" dirty="0" err="1">
                <a:solidFill>
                  <a:srgbClr val="BFBFBF"/>
                </a:solidFill>
              </a:rPr>
              <a:t>abgeflacht</a:t>
            </a:r>
            <a:r>
              <a:rPr lang="en-US" sz="1200" dirty="0">
                <a:solidFill>
                  <a:srgbClr val="BFBFBF"/>
                </a:solidFill>
              </a:rPr>
              <a:t>. </a:t>
            </a:r>
            <a:r>
              <a:rPr lang="en-US" sz="1200" dirty="0" err="1">
                <a:solidFill>
                  <a:srgbClr val="BFBFBF"/>
                </a:solidFill>
              </a:rPr>
              <a:t>Dadurch</a:t>
            </a:r>
            <a:r>
              <a:rPr lang="en-US" sz="1200" dirty="0">
                <a:solidFill>
                  <a:srgbClr val="BFBFBF"/>
                </a:solidFill>
              </a:rPr>
              <a:t> </a:t>
            </a:r>
            <a:r>
              <a:rPr lang="en-US" sz="1200" dirty="0" err="1">
                <a:solidFill>
                  <a:srgbClr val="BFBFBF"/>
                </a:solidFill>
              </a:rPr>
              <a:t>beträgt</a:t>
            </a:r>
            <a:r>
              <a:rPr lang="en-US" sz="1200" dirty="0">
                <a:solidFill>
                  <a:srgbClr val="BFBFBF"/>
                </a:solidFill>
              </a:rPr>
              <a:t> der </a:t>
            </a:r>
            <a:r>
              <a:rPr lang="en-US" sz="1200" dirty="0" err="1">
                <a:solidFill>
                  <a:srgbClr val="BFBFBF"/>
                </a:solidFill>
              </a:rPr>
              <a:t>Durchmesser</a:t>
            </a:r>
            <a:r>
              <a:rPr lang="en-US" sz="1200" dirty="0">
                <a:solidFill>
                  <a:srgbClr val="BFBFBF"/>
                </a:solidFill>
              </a:rPr>
              <a:t> der </a:t>
            </a:r>
            <a:r>
              <a:rPr lang="en-US" sz="1200" dirty="0" err="1">
                <a:solidFill>
                  <a:srgbClr val="BFBFBF"/>
                </a:solidFill>
              </a:rPr>
              <a:t>applanierten</a:t>
            </a:r>
            <a:r>
              <a:rPr lang="en-US" sz="1200" dirty="0">
                <a:solidFill>
                  <a:srgbClr val="BFBFBF"/>
                </a:solidFill>
              </a:rPr>
              <a:t> </a:t>
            </a:r>
            <a:r>
              <a:rPr lang="en-US" sz="1200" dirty="0" err="1">
                <a:solidFill>
                  <a:srgbClr val="BFBFBF"/>
                </a:solidFill>
              </a:rPr>
              <a:t>Fläche</a:t>
            </a:r>
            <a:r>
              <a:rPr lang="en-US" sz="1200" dirty="0">
                <a:solidFill>
                  <a:srgbClr val="BFBFBF"/>
                </a:solidFill>
              </a:rPr>
              <a:t> </a:t>
            </a:r>
            <a:r>
              <a:rPr lang="en-US" sz="1200" dirty="0" err="1">
                <a:solidFill>
                  <a:srgbClr val="BFBFBF"/>
                </a:solidFill>
              </a:rPr>
              <a:t>mehr</a:t>
            </a:r>
            <a:r>
              <a:rPr lang="en-US" sz="1200" dirty="0">
                <a:solidFill>
                  <a:srgbClr val="BFBFBF"/>
                </a:solidFill>
              </a:rPr>
              <a:t> </a:t>
            </a:r>
            <a:r>
              <a:rPr lang="en-US" sz="1200" dirty="0" err="1">
                <a:solidFill>
                  <a:srgbClr val="BFBFBF"/>
                </a:solidFill>
              </a:rPr>
              <a:t>als</a:t>
            </a:r>
            <a:r>
              <a:rPr lang="en-US" sz="1200" dirty="0">
                <a:solidFill>
                  <a:srgbClr val="BFBFBF"/>
                </a:solidFill>
              </a:rPr>
              <a:t> 3,06 mm, und </a:t>
            </a:r>
            <a:r>
              <a:rPr lang="en-US" sz="1200" dirty="0" err="1">
                <a:solidFill>
                  <a:srgbClr val="BFBFBF"/>
                </a:solidFill>
              </a:rPr>
              <a:t>auch</a:t>
            </a:r>
            <a:r>
              <a:rPr lang="en-US" sz="1200" dirty="0">
                <a:solidFill>
                  <a:srgbClr val="BFBFBF"/>
                </a:solidFill>
              </a:rPr>
              <a:t> der </a:t>
            </a:r>
            <a:r>
              <a:rPr lang="en-US" sz="1200" dirty="0" err="1">
                <a:solidFill>
                  <a:srgbClr val="BFBFBF"/>
                </a:solidFill>
              </a:rPr>
              <a:t>Fluoreszein-Meniskusring</a:t>
            </a:r>
            <a:r>
              <a:rPr lang="en-US" sz="1200" dirty="0">
                <a:solidFill>
                  <a:srgbClr val="BFBFBF"/>
                </a:solidFill>
              </a:rPr>
              <a:t> </a:t>
            </a:r>
            <a:r>
              <a:rPr lang="en-US" sz="1200" dirty="0" err="1">
                <a:solidFill>
                  <a:srgbClr val="BFBFBF"/>
                </a:solidFill>
              </a:rPr>
              <a:t>erscheint</a:t>
            </a:r>
            <a:r>
              <a:rPr lang="en-US" sz="1200" dirty="0">
                <a:solidFill>
                  <a:srgbClr val="BFBFBF"/>
                </a:solidFill>
              </a:rPr>
              <a:t> </a:t>
            </a:r>
            <a:r>
              <a:rPr lang="en-US" sz="1200" dirty="0" err="1">
                <a:solidFill>
                  <a:srgbClr val="BFBFBF"/>
                </a:solidFill>
              </a:rPr>
              <a:t>entsprechend</a:t>
            </a:r>
            <a:r>
              <a:rPr lang="en-US" sz="1200" dirty="0">
                <a:solidFill>
                  <a:srgbClr val="BFBFBF"/>
                </a:solidFill>
              </a:rPr>
              <a:t> </a:t>
            </a:r>
            <a:r>
              <a:rPr lang="en-US" sz="1200" dirty="0" err="1">
                <a:solidFill>
                  <a:srgbClr val="BFBFBF"/>
                </a:solidFill>
              </a:rPr>
              <a:t>größer</a:t>
            </a:r>
            <a:r>
              <a:rPr lang="en-US" sz="1200" dirty="0">
                <a:solidFill>
                  <a:srgbClr val="BFBFBF"/>
                </a:solidFill>
              </a:rPr>
              <a:t>. </a:t>
            </a:r>
            <a:r>
              <a:rPr lang="en-US" sz="1200" dirty="0">
                <a:solidFill>
                  <a:srgbClr val="0000FF"/>
                </a:solidFill>
              </a:rPr>
              <a:t>Wenn </a:t>
            </a:r>
            <a:r>
              <a:rPr lang="en-US" sz="1200" dirty="0" err="1">
                <a:solidFill>
                  <a:srgbClr val="0000FF"/>
                </a:solidFill>
              </a:rPr>
              <a:t>hingegen</a:t>
            </a:r>
            <a:r>
              <a:rPr lang="en-US" sz="1200" dirty="0">
                <a:solidFill>
                  <a:srgbClr val="0000FF"/>
                </a:solidFill>
              </a:rPr>
              <a:t> der </a:t>
            </a:r>
            <a:r>
              <a:rPr lang="en-US" sz="1200" dirty="0" err="1">
                <a:solidFill>
                  <a:srgbClr val="0000FF"/>
                </a:solidFill>
              </a:rPr>
              <a:t>Augeninnendruck</a:t>
            </a:r>
            <a:r>
              <a:rPr lang="en-US" sz="1200" dirty="0">
                <a:solidFill>
                  <a:srgbClr val="0000FF"/>
                </a:solidFill>
              </a:rPr>
              <a:t> </a:t>
            </a:r>
            <a:r>
              <a:rPr lang="en-US" sz="1200" dirty="0" err="1">
                <a:solidFill>
                  <a:srgbClr val="0000FF"/>
                </a:solidFill>
              </a:rPr>
              <a:t>geringer</a:t>
            </a:r>
            <a:r>
              <a:rPr lang="en-US" sz="1200" dirty="0">
                <a:solidFill>
                  <a:srgbClr val="0000FF"/>
                </a:solidFill>
              </a:rPr>
              <a:t> </a:t>
            </a:r>
            <a:r>
              <a:rPr lang="en-US" sz="1200" dirty="0" err="1">
                <a:solidFill>
                  <a:srgbClr val="0000FF"/>
                </a:solidFill>
              </a:rPr>
              <a:t>ist</a:t>
            </a:r>
            <a:r>
              <a:rPr lang="en-US" sz="1200" dirty="0">
                <a:solidFill>
                  <a:srgbClr val="0000FF"/>
                </a:solidFill>
              </a:rPr>
              <a:t> </a:t>
            </a:r>
            <a:r>
              <a:rPr lang="en-US" sz="1200" dirty="0" err="1">
                <a:solidFill>
                  <a:srgbClr val="0000FF"/>
                </a:solidFill>
              </a:rPr>
              <a:t>als</a:t>
            </a:r>
            <a:r>
              <a:rPr lang="en-US" sz="1200" dirty="0">
                <a:solidFill>
                  <a:srgbClr val="0000FF"/>
                </a:solidFill>
              </a:rPr>
              <a:t> die von der </a:t>
            </a:r>
            <a:r>
              <a:rPr lang="en-US" sz="1200" dirty="0" err="1">
                <a:solidFill>
                  <a:srgbClr val="0000FF"/>
                </a:solidFill>
              </a:rPr>
              <a:t>Applanatorspitze</a:t>
            </a:r>
            <a:r>
              <a:rPr lang="en-US" sz="1200" dirty="0">
                <a:solidFill>
                  <a:srgbClr val="0000FF"/>
                </a:solidFill>
              </a:rPr>
              <a:t> </a:t>
            </a:r>
            <a:r>
              <a:rPr lang="en-US" sz="1200" dirty="0" err="1">
                <a:solidFill>
                  <a:srgbClr val="0000FF"/>
                </a:solidFill>
              </a:rPr>
              <a:t>ausgeübte</a:t>
            </a:r>
            <a:r>
              <a:rPr lang="en-US" sz="1200" dirty="0">
                <a:solidFill>
                  <a:srgbClr val="0000FF"/>
                </a:solidFill>
              </a:rPr>
              <a:t> Kraft, </a:t>
            </a:r>
            <a:r>
              <a:rPr lang="en-US" sz="1200" dirty="0" err="1">
                <a:solidFill>
                  <a:srgbClr val="0000FF"/>
                </a:solidFill>
              </a:rPr>
              <a:t>wird</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größere</a:t>
            </a:r>
            <a:r>
              <a:rPr lang="en-US" sz="1200" dirty="0">
                <a:solidFill>
                  <a:srgbClr val="0000FF"/>
                </a:solidFill>
              </a:rPr>
              <a:t> </a:t>
            </a:r>
            <a:r>
              <a:rPr lang="en-US" sz="1200" dirty="0" err="1">
                <a:solidFill>
                  <a:srgbClr val="0000FF"/>
                </a:solidFill>
              </a:rPr>
              <a:t>Hornhautfläche</a:t>
            </a:r>
            <a:r>
              <a:rPr lang="en-US" sz="1200" dirty="0">
                <a:solidFill>
                  <a:srgbClr val="0000FF"/>
                </a:solidFill>
              </a:rPr>
              <a:t> </a:t>
            </a:r>
            <a:r>
              <a:rPr lang="en-US" sz="1200" dirty="0" err="1">
                <a:solidFill>
                  <a:srgbClr val="0000FF"/>
                </a:solidFill>
              </a:rPr>
              <a:t>abgeflacht</a:t>
            </a:r>
            <a:r>
              <a:rPr lang="en-US" sz="1200" dirty="0">
                <a:solidFill>
                  <a:srgbClr val="0000FF"/>
                </a:solidFill>
              </a:rPr>
              <a:t>. Der </a:t>
            </a:r>
            <a:r>
              <a:rPr lang="en-US" sz="1200" dirty="0" err="1">
                <a:solidFill>
                  <a:srgbClr val="0000FF"/>
                </a:solidFill>
              </a:rPr>
              <a:t>Durchmesser</a:t>
            </a:r>
            <a:r>
              <a:rPr lang="en-US" sz="1200" dirty="0">
                <a:solidFill>
                  <a:srgbClr val="0000FF"/>
                </a:solidFill>
              </a:rPr>
              <a:t> der </a:t>
            </a:r>
            <a:r>
              <a:rPr lang="en-US" sz="1200" dirty="0" err="1">
                <a:solidFill>
                  <a:srgbClr val="0000FF"/>
                </a:solidFill>
              </a:rPr>
              <a:t>abgeflachten</a:t>
            </a:r>
            <a:r>
              <a:rPr lang="en-US" sz="1200" dirty="0">
                <a:solidFill>
                  <a:srgbClr val="0000FF"/>
                </a:solidFill>
              </a:rPr>
              <a:t> </a:t>
            </a:r>
            <a:r>
              <a:rPr lang="en-US" sz="1200" dirty="0" err="1">
                <a:solidFill>
                  <a:srgbClr val="0000FF"/>
                </a:solidFill>
              </a:rPr>
              <a:t>Fläche</a:t>
            </a:r>
            <a:r>
              <a:rPr lang="en-US" sz="1200" dirty="0">
                <a:solidFill>
                  <a:srgbClr val="0000FF"/>
                </a:solidFill>
              </a:rPr>
              <a:t> </a:t>
            </a:r>
            <a:r>
              <a:rPr lang="en-US" sz="1200" dirty="0" err="1">
                <a:solidFill>
                  <a:srgbClr val="0000FF"/>
                </a:solidFill>
              </a:rPr>
              <a:t>beträgt</a:t>
            </a:r>
            <a:r>
              <a:rPr lang="en-US" sz="1200" dirty="0">
                <a:solidFill>
                  <a:srgbClr val="0000FF"/>
                </a:solidFill>
              </a:rPr>
              <a:t> </a:t>
            </a:r>
            <a:r>
              <a:rPr lang="en-US" sz="1200" dirty="0" err="1">
                <a:solidFill>
                  <a:srgbClr val="0000FF"/>
                </a:solidFill>
              </a:rPr>
              <a:t>dann</a:t>
            </a:r>
            <a:r>
              <a:rPr lang="en-US" sz="1200" dirty="0">
                <a:solidFill>
                  <a:srgbClr val="0000FF"/>
                </a:solidFill>
              </a:rPr>
              <a:t> </a:t>
            </a:r>
            <a:r>
              <a:rPr lang="en-US" sz="1200" dirty="0" err="1">
                <a:solidFill>
                  <a:srgbClr val="0000FF"/>
                </a:solidFill>
              </a:rPr>
              <a:t>mehr</a:t>
            </a:r>
            <a:r>
              <a:rPr lang="en-US" sz="1200" dirty="0">
                <a:solidFill>
                  <a:srgbClr val="0000FF"/>
                </a:solidFill>
              </a:rPr>
              <a:t> </a:t>
            </a:r>
            <a:r>
              <a:rPr lang="en-US" sz="1200" dirty="0" err="1">
                <a:solidFill>
                  <a:srgbClr val="0000FF"/>
                </a:solidFill>
              </a:rPr>
              <a:t>als</a:t>
            </a:r>
            <a:r>
              <a:rPr lang="en-US" sz="1200" dirty="0">
                <a:solidFill>
                  <a:srgbClr val="0000FF"/>
                </a:solidFill>
              </a:rPr>
              <a:t> 3,06 mm, und </a:t>
            </a:r>
            <a:r>
              <a:rPr lang="en-US" sz="1200" dirty="0" err="1">
                <a:solidFill>
                  <a:srgbClr val="0000FF"/>
                </a:solidFill>
              </a:rPr>
              <a:t>entsprechend</a:t>
            </a:r>
            <a:r>
              <a:rPr lang="en-US" sz="1200" dirty="0">
                <a:solidFill>
                  <a:srgbClr val="0000FF"/>
                </a:solidFill>
              </a:rPr>
              <a:t> </a:t>
            </a:r>
            <a:r>
              <a:rPr lang="en-US" sz="1200" dirty="0" err="1">
                <a:solidFill>
                  <a:srgbClr val="0000FF"/>
                </a:solidFill>
              </a:rPr>
              <a:t>ist</a:t>
            </a:r>
            <a:r>
              <a:rPr lang="en-US" sz="1200" dirty="0">
                <a:solidFill>
                  <a:srgbClr val="0000FF"/>
                </a:solidFill>
              </a:rPr>
              <a:t> </a:t>
            </a:r>
            <a:r>
              <a:rPr lang="en-US" sz="1200" dirty="0" err="1">
                <a:solidFill>
                  <a:srgbClr val="0000FF"/>
                </a:solidFill>
              </a:rPr>
              <a:t>auch</a:t>
            </a:r>
            <a:r>
              <a:rPr lang="en-US" sz="1200" dirty="0">
                <a:solidFill>
                  <a:srgbClr val="0000FF"/>
                </a:solidFill>
              </a:rPr>
              <a:t> der </a:t>
            </a:r>
            <a:r>
              <a:rPr lang="en-US" sz="1200" dirty="0" err="1">
                <a:solidFill>
                  <a:srgbClr val="0000FF"/>
                </a:solidFill>
              </a:rPr>
              <a:t>Fluoreszein-Meniskus</a:t>
            </a:r>
            <a:r>
              <a:rPr lang="en-US" sz="1200" dirty="0">
                <a:solidFill>
                  <a:srgbClr val="0000FF"/>
                </a:solidFill>
              </a:rPr>
              <a:t> </a:t>
            </a:r>
            <a:r>
              <a:rPr lang="en-US" sz="1200" dirty="0" err="1">
                <a:solidFill>
                  <a:srgbClr val="0000FF"/>
                </a:solidFill>
              </a:rPr>
              <a:t>größer</a:t>
            </a:r>
            <a:r>
              <a:rPr lang="en-US" sz="1200" dirty="0">
                <a:solidFill>
                  <a:srgbClr val="0000FF"/>
                </a:solidFill>
              </a:rPr>
              <a:t>.</a:t>
            </a:r>
            <a:endParaRPr dirty="0"/>
          </a:p>
          <a:p>
            <a:pPr marL="0" marR="0" lvl="0" indent="0" algn="l" rtl="0">
              <a:spcBef>
                <a:spcPts val="0"/>
              </a:spcBef>
              <a:spcAft>
                <a:spcPts val="0"/>
              </a:spcAft>
              <a:buNone/>
            </a:pPr>
            <a:endParaRPr sz="1400" i="1" dirty="0">
              <a:solidFill>
                <a:schemeClr val="dk1"/>
              </a:solidFill>
              <a:latin typeface="Arial"/>
              <a:ea typeface="Arial"/>
              <a:cs typeface="Arial"/>
              <a:sym typeface="Arial"/>
            </a:endParaRPr>
          </a:p>
          <a:p>
            <a:pPr marL="0" marR="0" lvl="0" indent="0" algn="l" rtl="0">
              <a:spcBef>
                <a:spcPts val="0"/>
              </a:spcBef>
              <a:spcAft>
                <a:spcPts val="0"/>
              </a:spcAft>
              <a:buNone/>
            </a:pPr>
            <a:r>
              <a:rPr lang="en-US" sz="1200" i="1" dirty="0">
                <a:solidFill>
                  <a:schemeClr val="dk1"/>
                </a:solidFill>
              </a:rPr>
              <a:t>Gut, </a:t>
            </a:r>
            <a:r>
              <a:rPr lang="en-US" sz="1200" i="1" dirty="0" err="1">
                <a:solidFill>
                  <a:schemeClr val="dk1"/>
                </a:solidFill>
              </a:rPr>
              <a:t>aber</a:t>
            </a:r>
            <a:r>
              <a:rPr lang="en-US" sz="1200" i="1" dirty="0">
                <a:solidFill>
                  <a:schemeClr val="dk1"/>
                </a:solidFill>
              </a:rPr>
              <a:t> </a:t>
            </a:r>
            <a:r>
              <a:rPr lang="en-US" sz="1200" i="1" dirty="0" err="1">
                <a:solidFill>
                  <a:schemeClr val="dk1"/>
                </a:solidFill>
              </a:rPr>
              <a:t>warum</a:t>
            </a:r>
            <a:r>
              <a:rPr lang="en-US" sz="1200" i="1" dirty="0">
                <a:solidFill>
                  <a:schemeClr val="dk1"/>
                </a:solidFill>
              </a:rPr>
              <a:t> </a:t>
            </a:r>
            <a:r>
              <a:rPr lang="en-US" sz="1200" i="1" dirty="0" err="1">
                <a:solidFill>
                  <a:schemeClr val="dk1"/>
                </a:solidFill>
              </a:rPr>
              <a:t>wird</a:t>
            </a:r>
            <a:r>
              <a:rPr lang="en-US" sz="1200" i="1" dirty="0">
                <a:solidFill>
                  <a:schemeClr val="dk1"/>
                </a:solidFill>
              </a:rPr>
              <a:t> </a:t>
            </a:r>
            <a:r>
              <a:rPr lang="en-US" sz="1200" i="1" dirty="0" err="1">
                <a:solidFill>
                  <a:schemeClr val="dk1"/>
                </a:solidFill>
              </a:rPr>
              <a:t>beim</a:t>
            </a:r>
            <a:r>
              <a:rPr lang="en-US" sz="1200" i="1" dirty="0">
                <a:solidFill>
                  <a:schemeClr val="dk1"/>
                </a:solidFill>
              </a:rPr>
              <a:t> </a:t>
            </a:r>
            <a:r>
              <a:rPr lang="en-US" sz="1200" i="1" dirty="0" err="1">
                <a:solidFill>
                  <a:schemeClr val="dk1"/>
                </a:solidFill>
              </a:rPr>
              <a:t>Applanationstonometer</a:t>
            </a:r>
            <a:r>
              <a:rPr lang="en-US" sz="1200" i="1" dirty="0">
                <a:solidFill>
                  <a:schemeClr val="dk1"/>
                </a:solidFill>
              </a:rPr>
              <a:t> </a:t>
            </a:r>
            <a:r>
              <a:rPr lang="en-US" sz="1200" i="1" dirty="0" err="1">
                <a:solidFill>
                  <a:schemeClr val="dk1"/>
                </a:solidFill>
              </a:rPr>
              <a:t>ein</a:t>
            </a:r>
            <a:r>
              <a:rPr lang="en-US" sz="1200" i="1" dirty="0">
                <a:solidFill>
                  <a:schemeClr val="dk1"/>
                </a:solidFill>
              </a:rPr>
              <a:t> Prisma </a:t>
            </a:r>
            <a:r>
              <a:rPr lang="en-US" sz="1200" i="1" dirty="0" err="1">
                <a:solidFill>
                  <a:schemeClr val="dk1"/>
                </a:solidFill>
              </a:rPr>
              <a:t>eingesetzt</a:t>
            </a:r>
            <a:r>
              <a:rPr lang="en-US" sz="1200" i="1" dirty="0">
                <a:solidFill>
                  <a:schemeClr val="dk1"/>
                </a:solidFill>
              </a:rPr>
              <a:t>, das den </a:t>
            </a:r>
            <a:r>
              <a:rPr lang="en-US" sz="1200" i="1" dirty="0" err="1">
                <a:solidFill>
                  <a:schemeClr val="dk1"/>
                </a:solidFill>
              </a:rPr>
              <a:t>fluoreszierenden</a:t>
            </a:r>
            <a:r>
              <a:rPr lang="en-US" sz="1200" i="1" dirty="0">
                <a:solidFill>
                  <a:schemeClr val="dk1"/>
                </a:solidFill>
              </a:rPr>
              <a:t> Kreis in </a:t>
            </a:r>
            <a:r>
              <a:rPr lang="en-US" sz="1200" i="1" dirty="0" err="1">
                <a:solidFill>
                  <a:schemeClr val="dk1"/>
                </a:solidFill>
              </a:rPr>
              <a:t>zwei</a:t>
            </a:r>
            <a:r>
              <a:rPr lang="en-US" sz="1200" i="1" dirty="0">
                <a:solidFill>
                  <a:schemeClr val="dk1"/>
                </a:solidFill>
              </a:rPr>
              <a:t> </a:t>
            </a:r>
            <a:r>
              <a:rPr lang="en-US" sz="1200" i="1" dirty="0" err="1">
                <a:solidFill>
                  <a:schemeClr val="dk1"/>
                </a:solidFill>
              </a:rPr>
              <a:t>Halbkreise</a:t>
            </a:r>
            <a:r>
              <a:rPr lang="en-US" sz="1200" i="1" dirty="0">
                <a:solidFill>
                  <a:schemeClr val="dk1"/>
                </a:solidFill>
              </a:rPr>
              <a:t> </a:t>
            </a:r>
            <a:r>
              <a:rPr lang="en-US" sz="1200" i="1" dirty="0" err="1">
                <a:solidFill>
                  <a:schemeClr val="dk1"/>
                </a:solidFill>
              </a:rPr>
              <a:t>aufspaltet</a:t>
            </a:r>
            <a:r>
              <a:rPr lang="en-US" sz="1200" i="1" dirty="0">
                <a:solidFill>
                  <a:schemeClr val="dk1"/>
                </a:solidFill>
              </a:rPr>
              <a:t>?</a:t>
            </a:r>
            <a:endParaRPr sz="1400" dirty="0">
              <a:solidFill>
                <a:srgbClr val="FEFF83"/>
              </a:solidFill>
              <a:latin typeface="Arial"/>
              <a:ea typeface="Arial"/>
              <a:cs typeface="Arial"/>
              <a:sym typeface="Arial"/>
            </a:endParaRPr>
          </a:p>
          <a:p>
            <a:pPr marL="0" marR="0" lvl="0" indent="0" algn="l" rtl="0">
              <a:spcBef>
                <a:spcPts val="0"/>
              </a:spcBef>
              <a:spcAft>
                <a:spcPts val="0"/>
              </a:spcAft>
              <a:buNone/>
            </a:pPr>
            <a:r>
              <a:rPr lang="en-US" sz="1200" dirty="0" err="1">
                <a:solidFill>
                  <a:srgbClr val="FEFF83"/>
                </a:solidFill>
                <a:latin typeface="Arial"/>
                <a:ea typeface="Arial"/>
                <a:cs typeface="Arial"/>
                <a:sym typeface="Arial"/>
              </a:rPr>
              <a:t>Stellen</a:t>
            </a:r>
            <a:r>
              <a:rPr lang="en-US" sz="1200" dirty="0">
                <a:solidFill>
                  <a:srgbClr val="FEFF83"/>
                </a:solidFill>
                <a:latin typeface="Arial"/>
                <a:ea typeface="Arial"/>
                <a:cs typeface="Arial"/>
                <a:sym typeface="Arial"/>
              </a:rPr>
              <a:t> Sie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vor</a:t>
            </a:r>
            <a:r>
              <a:rPr lang="en-US" sz="1200" dirty="0">
                <a:solidFill>
                  <a:srgbClr val="FEFF83"/>
                </a:solidFill>
                <a:latin typeface="Arial"/>
                <a:ea typeface="Arial"/>
                <a:cs typeface="Arial"/>
                <a:sym typeface="Arial"/>
              </a:rPr>
              <a:t>, der Applanator </a:t>
            </a:r>
            <a:r>
              <a:rPr lang="en-US" sz="1200" dirty="0" err="1">
                <a:solidFill>
                  <a:srgbClr val="FEFF83"/>
                </a:solidFill>
                <a:latin typeface="Arial"/>
                <a:ea typeface="Arial"/>
                <a:cs typeface="Arial"/>
                <a:sym typeface="Arial"/>
              </a:rPr>
              <a:t>hätte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kein</a:t>
            </a:r>
            <a:r>
              <a:rPr lang="en-US" sz="1200" dirty="0">
                <a:solidFill>
                  <a:srgbClr val="FEFF83"/>
                </a:solidFill>
                <a:latin typeface="Arial"/>
                <a:ea typeface="Arial"/>
                <a:cs typeface="Arial"/>
                <a:sym typeface="Arial"/>
              </a:rPr>
              <a:t> Prisma. Die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würde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gegen</a:t>
            </a:r>
            <a:r>
              <a:rPr lang="en-US" sz="1200" dirty="0">
                <a:solidFill>
                  <a:srgbClr val="FEFF83"/>
                </a:solidFill>
                <a:latin typeface="Arial"/>
                <a:ea typeface="Arial"/>
                <a:cs typeface="Arial"/>
                <a:sym typeface="Arial"/>
              </a:rPr>
              <a:t> die </a:t>
            </a:r>
            <a:r>
              <a:rPr lang="en-US" sz="1200" dirty="0" err="1">
                <a:solidFill>
                  <a:srgbClr val="FEFF83"/>
                </a:solidFill>
                <a:latin typeface="Arial"/>
                <a:ea typeface="Arial"/>
                <a:cs typeface="Arial"/>
                <a:sym typeface="Arial"/>
              </a:rPr>
              <a:t>Hornhaut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drücken</a:t>
            </a:r>
            <a:r>
              <a:rPr lang="en-US" sz="1200" dirty="0">
                <a:solidFill>
                  <a:srgbClr val="FEFF83"/>
                </a:solidFill>
                <a:latin typeface="Arial"/>
                <a:ea typeface="Arial"/>
                <a:cs typeface="Arial"/>
                <a:sym typeface="Arial"/>
              </a:rPr>
              <a:t>, und Sie </a:t>
            </a:r>
            <a:r>
              <a:rPr lang="en-US" sz="1200" dirty="0" err="1">
                <a:solidFill>
                  <a:srgbClr val="FEFF83"/>
                </a:solidFill>
                <a:latin typeface="Arial"/>
                <a:ea typeface="Arial"/>
                <a:cs typeface="Arial"/>
                <a:sym typeface="Arial"/>
              </a:rPr>
              <a:t>würden</a:t>
            </a:r>
            <a:r>
              <a:rPr lang="en-US" sz="1200" dirty="0">
                <a:solidFill>
                  <a:srgbClr val="FEFF83"/>
                </a:solidFill>
                <a:latin typeface="Arial"/>
                <a:ea typeface="Arial"/>
                <a:cs typeface="Arial"/>
                <a:sym typeface="Arial"/>
              </a:rPr>
              <a:t> den Knopf so </a:t>
            </a:r>
            <a:r>
              <a:rPr lang="en-US" sz="1200" dirty="0" err="1">
                <a:solidFill>
                  <a:srgbClr val="FEFF83"/>
                </a:solidFill>
                <a:latin typeface="Arial"/>
                <a:ea typeface="Arial"/>
                <a:cs typeface="Arial"/>
                <a:sym typeface="Arial"/>
              </a:rPr>
              <a:t>lange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verstellen</a:t>
            </a:r>
            <a:r>
              <a:rPr lang="en-US" sz="1200" dirty="0">
                <a:solidFill>
                  <a:srgbClr val="FEFF83"/>
                </a:solidFill>
                <a:latin typeface="Arial"/>
                <a:ea typeface="Arial"/>
                <a:cs typeface="Arial"/>
                <a:sym typeface="Arial"/>
              </a:rPr>
              <a:t>, bis der </a:t>
            </a:r>
            <a:r>
              <a:rPr lang="en-US" sz="1200" dirty="0" err="1">
                <a:solidFill>
                  <a:srgbClr val="FEFF83"/>
                </a:solidFill>
                <a:latin typeface="Arial"/>
                <a:ea typeface="Arial"/>
                <a:cs typeface="Arial"/>
                <a:sym typeface="Arial"/>
              </a:rPr>
              <a:t>Durchmesser</a:t>
            </a:r>
            <a:r>
              <a:rPr lang="en-US" sz="1200" dirty="0">
                <a:solidFill>
                  <a:srgbClr val="FEFF83"/>
                </a:solidFill>
                <a:latin typeface="Arial"/>
                <a:ea typeface="Arial"/>
                <a:cs typeface="Arial"/>
                <a:sym typeface="Arial"/>
              </a:rPr>
              <a:t> des </a:t>
            </a:r>
            <a:r>
              <a:rPr lang="en-US" sz="1200" dirty="0" err="1">
                <a:solidFill>
                  <a:srgbClr val="FEFF83"/>
                </a:solidFill>
                <a:latin typeface="Arial"/>
                <a:ea typeface="Arial"/>
                <a:cs typeface="Arial"/>
                <a:sym typeface="Arial"/>
              </a:rPr>
              <a:t>Kreises</a:t>
            </a:r>
            <a:r>
              <a:rPr lang="en-US" sz="1200" dirty="0">
                <a:solidFill>
                  <a:srgbClr val="FEFF83"/>
                </a:solidFill>
                <a:latin typeface="Arial"/>
                <a:ea typeface="Arial"/>
                <a:cs typeface="Arial"/>
                <a:sym typeface="Arial"/>
              </a:rPr>
              <a:t> 3,06 mm </a:t>
            </a:r>
            <a:r>
              <a:rPr lang="en-US" sz="1200" dirty="0" err="1">
                <a:solidFill>
                  <a:srgbClr val="FEFF83"/>
                </a:solidFill>
                <a:latin typeface="Arial"/>
                <a:ea typeface="Arial"/>
                <a:cs typeface="Arial"/>
                <a:sym typeface="Arial"/>
              </a:rPr>
              <a:t>beträgt</a:t>
            </a:r>
            <a:r>
              <a:rPr lang="en-US" sz="1200" dirty="0">
                <a:solidFill>
                  <a:srgbClr val="FEFF83"/>
                </a:solidFill>
                <a:latin typeface="Arial"/>
                <a:ea typeface="Arial"/>
                <a:cs typeface="Arial"/>
                <a:sym typeface="Arial"/>
              </a:rPr>
              <a:t>. Das </a:t>
            </a:r>
            <a:r>
              <a:rPr lang="en-US" sz="1200" dirty="0" err="1">
                <a:solidFill>
                  <a:srgbClr val="FEFF83"/>
                </a:solidFill>
                <a:latin typeface="Arial"/>
                <a:ea typeface="Arial"/>
                <a:cs typeface="Arial"/>
                <a:sym typeface="Arial"/>
              </a:rPr>
              <a:t>scheint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einfach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genug</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zu</a:t>
            </a:r>
            <a:r>
              <a:rPr lang="en-US" sz="1200" dirty="0">
                <a:solidFill>
                  <a:srgbClr val="FEFF83"/>
                </a:solidFill>
                <a:latin typeface="Arial"/>
                <a:ea typeface="Arial"/>
                <a:cs typeface="Arial"/>
                <a:sym typeface="Arial"/>
              </a:rPr>
              <a:t> sein, bis man </a:t>
            </a:r>
            <a:r>
              <a:rPr lang="en-US" sz="1200" dirty="0" err="1">
                <a:solidFill>
                  <a:srgbClr val="FEFF83"/>
                </a:solidFill>
                <a:latin typeface="Arial"/>
                <a:ea typeface="Arial"/>
                <a:cs typeface="Arial"/>
                <a:sym typeface="Arial"/>
              </a:rPr>
              <a:t>Folgendes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bedenkt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Woher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würden</a:t>
            </a:r>
            <a:r>
              <a:rPr lang="en-US" sz="1200" dirty="0">
                <a:solidFill>
                  <a:srgbClr val="FEFF83"/>
                </a:solidFill>
                <a:latin typeface="Arial"/>
                <a:ea typeface="Arial"/>
                <a:cs typeface="Arial"/>
                <a:sym typeface="Arial"/>
              </a:rPr>
              <a:t> Sie </a:t>
            </a:r>
            <a:r>
              <a:rPr lang="en-US" sz="1200" dirty="0" err="1">
                <a:solidFill>
                  <a:srgbClr val="FEFF83"/>
                </a:solidFill>
                <a:latin typeface="Arial"/>
                <a:ea typeface="Arial"/>
                <a:cs typeface="Arial"/>
                <a:sym typeface="Arial"/>
              </a:rPr>
              <a:t>wissen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wann</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Durchmesser</a:t>
            </a:r>
            <a:r>
              <a:rPr lang="en-US" sz="1200" dirty="0">
                <a:solidFill>
                  <a:srgbClr val="FEFF83"/>
                </a:solidFill>
                <a:latin typeface="Arial"/>
                <a:ea typeface="Arial"/>
                <a:cs typeface="Arial"/>
                <a:sym typeface="Arial"/>
              </a:rPr>
              <a:t> 3,06 mm </a:t>
            </a:r>
            <a:r>
              <a:rPr lang="en-US" sz="1200" dirty="0" err="1">
                <a:solidFill>
                  <a:srgbClr val="FEFF83"/>
                </a:solidFill>
                <a:latin typeface="Arial"/>
                <a:ea typeface="Arial"/>
                <a:cs typeface="Arial"/>
                <a:sym typeface="Arial"/>
              </a:rPr>
              <a:t>beträgt</a:t>
            </a:r>
            <a:r>
              <a:rPr lang="en-US" sz="1200" dirty="0">
                <a:solidFill>
                  <a:srgbClr val="FEFF83"/>
                </a:solidFill>
                <a:latin typeface="Arial"/>
                <a:ea typeface="Arial"/>
                <a:cs typeface="Arial"/>
                <a:sym typeface="Arial"/>
              </a:rPr>
              <a:t>? Eine </a:t>
            </a:r>
            <a:r>
              <a:rPr lang="en-US" sz="1200" dirty="0" err="1">
                <a:solidFill>
                  <a:srgbClr val="FEFF83"/>
                </a:solidFill>
                <a:latin typeface="Arial"/>
                <a:ea typeface="Arial"/>
                <a:cs typeface="Arial"/>
                <a:sym typeface="Arial"/>
              </a:rPr>
              <a:t>Möglichkeit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wäre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einfach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a:t>
            </a:r>
            <a:r>
              <a:rPr lang="en-US" sz="1200" dirty="0">
                <a:solidFill>
                  <a:srgbClr val="FEFF83"/>
                </a:solidFill>
                <a:latin typeface="Arial"/>
                <a:ea typeface="Arial"/>
                <a:cs typeface="Arial"/>
                <a:sym typeface="Arial"/>
              </a:rPr>
              <a:t> 3,06-mm-Linie in die Optik der </a:t>
            </a:r>
            <a:r>
              <a:rPr lang="en-US" sz="1200" dirty="0" err="1">
                <a:solidFill>
                  <a:srgbClr val="FEFF83"/>
                </a:solidFill>
                <a:latin typeface="Arial"/>
                <a:ea typeface="Arial"/>
                <a:cs typeface="Arial"/>
                <a:sym typeface="Arial"/>
              </a:rPr>
              <a:t>Spaltlampe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zu</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gravieren</a:t>
            </a:r>
            <a:r>
              <a:rPr lang="en-US" sz="1200" dirty="0">
                <a:solidFill>
                  <a:srgbClr val="FEFF83"/>
                </a:solidFill>
                <a:latin typeface="Arial"/>
                <a:ea typeface="Arial"/>
                <a:cs typeface="Arial"/>
                <a:sym typeface="Arial"/>
              </a:rPr>
              <a:t>. Dies </a:t>
            </a:r>
            <a:r>
              <a:rPr lang="en-US" sz="1200" dirty="0" err="1">
                <a:solidFill>
                  <a:srgbClr val="FEFF83"/>
                </a:solidFill>
                <a:latin typeface="Arial"/>
                <a:ea typeface="Arial"/>
                <a:cs typeface="Arial"/>
                <a:sym typeface="Arial"/>
              </a:rPr>
              <a:t>würde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benutzerfreundliches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Messinstrument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bieten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Andererseits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wäre</a:t>
            </a:r>
            <a:r>
              <a:rPr lang="en-US" sz="1200" dirty="0">
                <a:solidFill>
                  <a:srgbClr val="FEFF83"/>
                </a:solidFill>
                <a:latin typeface="Arial"/>
                <a:ea typeface="Arial"/>
                <a:cs typeface="Arial"/>
                <a:sym typeface="Arial"/>
              </a:rPr>
              <a:t> die Linie </a:t>
            </a:r>
            <a:r>
              <a:rPr lang="en-US" sz="1200" dirty="0" err="1">
                <a:solidFill>
                  <a:srgbClr val="FEFF83"/>
                </a:solidFill>
                <a:latin typeface="Arial"/>
                <a:ea typeface="Arial"/>
                <a:cs typeface="Arial"/>
                <a:sym typeface="Arial"/>
              </a:rPr>
              <a:t>während</a:t>
            </a:r>
            <a:r>
              <a:rPr lang="en-US" sz="1200" dirty="0">
                <a:solidFill>
                  <a:srgbClr val="FEFF83"/>
                </a:solidFill>
                <a:latin typeface="Arial"/>
                <a:ea typeface="Arial"/>
                <a:cs typeface="Arial"/>
                <a:sym typeface="Arial"/>
              </a:rPr>
              <a:t> des </a:t>
            </a:r>
            <a:r>
              <a:rPr lang="en-US" sz="1200" dirty="0" err="1">
                <a:solidFill>
                  <a:srgbClr val="FEFF83"/>
                </a:solidFill>
                <a:latin typeface="Arial"/>
                <a:ea typeface="Arial"/>
                <a:cs typeface="Arial"/>
                <a:sym typeface="Arial"/>
              </a:rPr>
              <a:t>restlichen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Untersuchungsvorgangs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sichtbar</a:t>
            </a:r>
            <a:r>
              <a:rPr lang="en-US" sz="1200" dirty="0">
                <a:solidFill>
                  <a:srgbClr val="FEFF83"/>
                </a:solidFill>
                <a:latin typeface="Arial"/>
                <a:ea typeface="Arial"/>
                <a:cs typeface="Arial"/>
                <a:sym typeface="Arial"/>
              </a:rPr>
              <a:t> – nicht gut. Was </a:t>
            </a:r>
            <a:r>
              <a:rPr lang="en-US" sz="1200" dirty="0" err="1">
                <a:solidFill>
                  <a:srgbClr val="FEFF83"/>
                </a:solidFill>
                <a:latin typeface="Arial"/>
                <a:ea typeface="Arial"/>
                <a:cs typeface="Arial"/>
                <a:sym typeface="Arial"/>
              </a:rPr>
              <a:t>gibt</a:t>
            </a:r>
            <a:r>
              <a:rPr lang="en-US" sz="1200" dirty="0">
                <a:solidFill>
                  <a:srgbClr val="FEFF83"/>
                </a:solidFill>
                <a:latin typeface="Arial"/>
                <a:ea typeface="Arial"/>
                <a:cs typeface="Arial"/>
                <a:sym typeface="Arial"/>
              </a:rPr>
              <a:t> es </a:t>
            </a:r>
            <a:r>
              <a:rPr lang="en-US" sz="1200" dirty="0" err="1">
                <a:solidFill>
                  <a:srgbClr val="FEFF83"/>
                </a:solidFill>
                <a:latin typeface="Arial"/>
                <a:ea typeface="Arial"/>
                <a:cs typeface="Arial"/>
                <a:sym typeface="Arial"/>
              </a:rPr>
              <a:t>sonst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noch</a:t>
            </a:r>
            <a:r>
              <a:rPr lang="en-US" sz="1200" dirty="0">
                <a:solidFill>
                  <a:srgbClr val="FEFF83"/>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FEFF83"/>
                </a:solidFill>
                <a:latin typeface="Arial"/>
                <a:ea typeface="Arial"/>
                <a:cs typeface="Arial"/>
                <a:sym typeface="Arial"/>
              </a:rPr>
              <a:t>Hier </a:t>
            </a:r>
            <a:r>
              <a:rPr lang="en-US" sz="1200" dirty="0" err="1">
                <a:solidFill>
                  <a:srgbClr val="FEFF83"/>
                </a:solidFill>
                <a:latin typeface="Arial"/>
                <a:ea typeface="Arial"/>
                <a:cs typeface="Arial"/>
                <a:sym typeface="Arial"/>
              </a:rPr>
              <a:t>kommt</a:t>
            </a:r>
            <a:r>
              <a:rPr lang="en-US" sz="1200" dirty="0">
                <a:solidFill>
                  <a:srgbClr val="FEFF83"/>
                </a:solidFill>
                <a:latin typeface="Arial"/>
                <a:ea typeface="Arial"/>
                <a:cs typeface="Arial"/>
                <a:sym typeface="Arial"/>
              </a:rPr>
              <a:t> das Prisma ins Spiel. Das Prisma </a:t>
            </a:r>
            <a:r>
              <a:rPr lang="en-US" sz="1200" dirty="0" err="1">
                <a:solidFill>
                  <a:srgbClr val="FEFF83"/>
                </a:solidFill>
                <a:latin typeface="Arial"/>
                <a:ea typeface="Arial"/>
                <a:cs typeface="Arial"/>
                <a:sym typeface="Arial"/>
              </a:rPr>
              <a:t>teilt</a:t>
            </a:r>
            <a:r>
              <a:rPr lang="en-US" sz="1200" dirty="0">
                <a:solidFill>
                  <a:srgbClr val="FEFF83"/>
                </a:solidFill>
                <a:latin typeface="Arial"/>
                <a:ea typeface="Arial"/>
                <a:cs typeface="Arial"/>
                <a:sym typeface="Arial"/>
              </a:rPr>
              <a:t> das Bild des </a:t>
            </a:r>
            <a:r>
              <a:rPr lang="en-US" sz="1200" dirty="0" err="1">
                <a:solidFill>
                  <a:srgbClr val="FEFF83"/>
                </a:solidFill>
                <a:latin typeface="Arial"/>
                <a:ea typeface="Arial"/>
                <a:cs typeface="Arial"/>
                <a:sym typeface="Arial"/>
              </a:rPr>
              <a:t>Kreises</a:t>
            </a:r>
            <a:r>
              <a:rPr lang="en-US" sz="1200" dirty="0">
                <a:solidFill>
                  <a:srgbClr val="FEFF83"/>
                </a:solidFill>
                <a:latin typeface="Arial"/>
                <a:ea typeface="Arial"/>
                <a:cs typeface="Arial"/>
                <a:sym typeface="Arial"/>
              </a:rPr>
              <a:t> in </a:t>
            </a:r>
            <a:r>
              <a:rPr lang="en-US" sz="1200" dirty="0" err="1">
                <a:solidFill>
                  <a:srgbClr val="FEFF83"/>
                </a:solidFill>
                <a:latin typeface="Arial"/>
                <a:ea typeface="Arial"/>
                <a:cs typeface="Arial"/>
                <a:sym typeface="Arial"/>
              </a:rPr>
              <a:t>zwei</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Hälften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jedoch</a:t>
            </a:r>
            <a:r>
              <a:rPr lang="en-US" sz="1200" dirty="0">
                <a:solidFill>
                  <a:srgbClr val="FEFF83"/>
                </a:solidFill>
                <a:latin typeface="Arial"/>
                <a:ea typeface="Arial"/>
                <a:cs typeface="Arial"/>
                <a:sym typeface="Arial"/>
              </a:rPr>
              <a:t> nicht </a:t>
            </a:r>
            <a:r>
              <a:rPr lang="en-US" sz="1200" dirty="0" err="1">
                <a:solidFill>
                  <a:srgbClr val="FEFF83"/>
                </a:solidFill>
                <a:latin typeface="Arial"/>
                <a:ea typeface="Arial"/>
                <a:cs typeface="Arial"/>
                <a:sym typeface="Arial"/>
              </a:rPr>
              <a:t>willkürlich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Vielmehr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das Prisma so </a:t>
            </a:r>
            <a:r>
              <a:rPr lang="en-US" sz="1200" dirty="0" err="1">
                <a:solidFill>
                  <a:srgbClr val="FEFF83"/>
                </a:solidFill>
                <a:latin typeface="Arial"/>
                <a:ea typeface="Arial"/>
                <a:cs typeface="Arial"/>
                <a:sym typeface="Arial"/>
              </a:rPr>
              <a:t>ausgelegt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dass</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sich</a:t>
            </a:r>
            <a:r>
              <a:rPr lang="en-US" sz="1200" i="1" dirty="0">
                <a:solidFill>
                  <a:srgbClr val="FEFF83"/>
                </a:solidFill>
                <a:latin typeface="Arial"/>
                <a:ea typeface="Arial"/>
                <a:cs typeface="Arial"/>
                <a:sym typeface="Arial"/>
              </a:rPr>
              <a:t> die </a:t>
            </a:r>
            <a:r>
              <a:rPr lang="en-US" sz="1200" i="1" dirty="0" err="1">
                <a:solidFill>
                  <a:srgbClr val="FEFF83"/>
                </a:solidFill>
                <a:latin typeface="Arial"/>
                <a:ea typeface="Arial"/>
                <a:cs typeface="Arial"/>
                <a:sym typeface="Arial"/>
              </a:rPr>
              <a:t>beiden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Halbkreise</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genau</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überlappen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wenn</a:t>
            </a:r>
            <a:r>
              <a:rPr lang="en-US" sz="1200" i="1" dirty="0">
                <a:solidFill>
                  <a:srgbClr val="FEFF83"/>
                </a:solidFill>
                <a:latin typeface="Arial"/>
                <a:ea typeface="Arial"/>
                <a:cs typeface="Arial"/>
                <a:sym typeface="Arial"/>
              </a:rPr>
              <a:t> der </a:t>
            </a:r>
            <a:r>
              <a:rPr lang="en-US" sz="1200" i="1" dirty="0" err="1">
                <a:solidFill>
                  <a:srgbClr val="FEFF83"/>
                </a:solidFill>
                <a:latin typeface="Arial"/>
                <a:ea typeface="Arial"/>
                <a:cs typeface="Arial"/>
                <a:sym typeface="Arial"/>
              </a:rPr>
              <a:t>Durchmesser</a:t>
            </a:r>
            <a:r>
              <a:rPr lang="en-US" sz="1200" i="1" dirty="0">
                <a:solidFill>
                  <a:srgbClr val="FEFF83"/>
                </a:solidFill>
                <a:latin typeface="Arial"/>
                <a:ea typeface="Arial"/>
                <a:cs typeface="Arial"/>
                <a:sym typeface="Arial"/>
              </a:rPr>
              <a:t> des </a:t>
            </a:r>
            <a:r>
              <a:rPr lang="en-US" sz="1200" i="1" dirty="0" err="1">
                <a:solidFill>
                  <a:srgbClr val="FEFF83"/>
                </a:solidFill>
                <a:latin typeface="Arial"/>
                <a:ea typeface="Arial"/>
                <a:cs typeface="Arial"/>
                <a:sym typeface="Arial"/>
              </a:rPr>
              <a:t>Kreises</a:t>
            </a:r>
            <a:r>
              <a:rPr lang="en-US" sz="1200" i="1" dirty="0">
                <a:solidFill>
                  <a:srgbClr val="FEFF83"/>
                </a:solidFill>
                <a:latin typeface="Arial"/>
                <a:ea typeface="Arial"/>
                <a:cs typeface="Arial"/>
                <a:sym typeface="Arial"/>
              </a:rPr>
              <a:t> 3,06 mm </a:t>
            </a:r>
            <a:r>
              <a:rPr lang="en-US" sz="1200" i="1" dirty="0" err="1">
                <a:solidFill>
                  <a:srgbClr val="FEFF83"/>
                </a:solidFill>
                <a:latin typeface="Arial"/>
                <a:ea typeface="Arial"/>
                <a:cs typeface="Arial"/>
                <a:sym typeface="Arial"/>
              </a:rPr>
              <a:t>beträgt</a:t>
            </a:r>
            <a:r>
              <a:rPr lang="en-US" sz="1200" i="1" dirty="0">
                <a:solidFill>
                  <a:srgbClr val="FEFF83"/>
                </a:solidFill>
                <a:latin typeface="Arial"/>
                <a:ea typeface="Arial"/>
                <a:cs typeface="Arial"/>
                <a:sym typeface="Arial"/>
              </a:rPr>
              <a:t>.</a:t>
            </a:r>
            <a:r>
              <a:rPr lang="en-US" sz="1200" i="1" baseline="30000" dirty="0">
                <a:solidFill>
                  <a:srgbClr val="FEFF83"/>
                </a:solidFill>
                <a:latin typeface="Arial"/>
                <a:ea typeface="Arial"/>
                <a:cs typeface="Arial"/>
                <a:sym typeface="Arial"/>
              </a:rPr>
              <a:t>.</a:t>
            </a:r>
            <a:r>
              <a:rPr lang="en-US" sz="1200" dirty="0">
                <a:solidFill>
                  <a:srgbClr val="FEFF83"/>
                </a:solidFill>
                <a:latin typeface="Arial"/>
                <a:ea typeface="Arial"/>
                <a:cs typeface="Arial"/>
                <a:sym typeface="Arial"/>
              </a:rPr>
              <a:t> Wenn also der von der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ausgeübte</a:t>
            </a:r>
            <a:r>
              <a:rPr lang="en-US" sz="1200" dirty="0">
                <a:solidFill>
                  <a:srgbClr val="FEFF83"/>
                </a:solidFill>
                <a:latin typeface="Arial"/>
                <a:ea typeface="Arial"/>
                <a:cs typeface="Arial"/>
                <a:sym typeface="Arial"/>
              </a:rPr>
              <a:t> Druck </a:t>
            </a:r>
            <a:r>
              <a:rPr lang="en-US" sz="1200" dirty="0" err="1">
                <a:solidFill>
                  <a:srgbClr val="FEFF83"/>
                </a:solidFill>
                <a:latin typeface="Arial"/>
                <a:ea typeface="Arial"/>
                <a:cs typeface="Arial"/>
                <a:sym typeface="Arial"/>
              </a:rPr>
              <a:t>verändert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wird</a:t>
            </a:r>
            <a:r>
              <a:rPr lang="en-US" sz="1200" dirty="0">
                <a:solidFill>
                  <a:srgbClr val="FEFF83"/>
                </a:solidFill>
                <a:latin typeface="Arial"/>
                <a:ea typeface="Arial"/>
                <a:cs typeface="Arial"/>
                <a:sym typeface="Arial"/>
              </a:rPr>
              <a:t> (d. h. </a:t>
            </a:r>
            <a:r>
              <a:rPr lang="en-US" sz="1200" dirty="0" err="1">
                <a:solidFill>
                  <a:srgbClr val="FEFF83"/>
                </a:solidFill>
                <a:latin typeface="Arial"/>
                <a:ea typeface="Arial"/>
                <a:cs typeface="Arial"/>
                <a:sym typeface="Arial"/>
              </a:rPr>
              <a:t>wenn</a:t>
            </a:r>
            <a:r>
              <a:rPr lang="en-US" sz="1200" dirty="0">
                <a:solidFill>
                  <a:srgbClr val="FEFF83"/>
                </a:solidFill>
                <a:latin typeface="Arial"/>
                <a:ea typeface="Arial"/>
                <a:cs typeface="Arial"/>
                <a:sym typeface="Arial"/>
              </a:rPr>
              <a:t> Sie den Knopf am Applanator </a:t>
            </a:r>
            <a:r>
              <a:rPr lang="en-US" sz="1200" dirty="0" err="1">
                <a:solidFill>
                  <a:srgbClr val="FEFF83"/>
                </a:solidFill>
                <a:latin typeface="Arial"/>
                <a:ea typeface="Arial"/>
                <a:cs typeface="Arial"/>
                <a:sym typeface="Arial"/>
              </a:rPr>
              <a:t>drehen</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sieht</a:t>
            </a:r>
            <a:r>
              <a:rPr lang="en-US" sz="1200" dirty="0">
                <a:solidFill>
                  <a:srgbClr val="FEFF83"/>
                </a:solidFill>
                <a:latin typeface="Arial"/>
                <a:ea typeface="Arial"/>
                <a:cs typeface="Arial"/>
                <a:sym typeface="Arial"/>
              </a:rPr>
              <a:t> es so </a:t>
            </a:r>
            <a:r>
              <a:rPr lang="en-US" sz="1200" dirty="0" err="1">
                <a:solidFill>
                  <a:srgbClr val="FEFF83"/>
                </a:solidFill>
                <a:latin typeface="Arial"/>
                <a:ea typeface="Arial"/>
                <a:cs typeface="Arial"/>
                <a:sym typeface="Arial"/>
              </a:rPr>
              <a:t>aus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als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würden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die Mires </a:t>
            </a:r>
            <a:r>
              <a:rPr lang="en-US" sz="1200" dirty="0" err="1">
                <a:solidFill>
                  <a:srgbClr val="FEFF83"/>
                </a:solidFill>
                <a:latin typeface="Arial"/>
                <a:ea typeface="Arial"/>
                <a:cs typeface="Arial"/>
                <a:sym typeface="Arial"/>
              </a:rPr>
              <a:t>aufeinander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zu</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oder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voneinander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weg</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bewegen</a:t>
            </a:r>
            <a:r>
              <a:rPr lang="en-US" sz="1200" dirty="0">
                <a:solidFill>
                  <a:srgbClr val="FEFF83"/>
                </a:solidFill>
                <a:latin typeface="Arial"/>
                <a:ea typeface="Arial"/>
                <a:cs typeface="Arial"/>
                <a:sym typeface="Arial"/>
              </a:rPr>
              <a:t> – </a:t>
            </a:r>
            <a:r>
              <a:rPr lang="en-US" sz="1200" i="1" dirty="0">
                <a:solidFill>
                  <a:srgbClr val="FEFF83"/>
                </a:solidFill>
                <a:latin typeface="Arial"/>
                <a:ea typeface="Arial"/>
                <a:cs typeface="Arial"/>
                <a:sym typeface="Arial"/>
              </a:rPr>
              <a:t>was </a:t>
            </a:r>
            <a:r>
              <a:rPr lang="en-US" sz="1200" i="1" dirty="0" err="1">
                <a:solidFill>
                  <a:srgbClr val="FEFF83"/>
                </a:solidFill>
                <a:latin typeface="Arial"/>
                <a:ea typeface="Arial"/>
                <a:cs typeface="Arial"/>
                <a:sym typeface="Arial"/>
              </a:rPr>
              <a:t>jedoch</a:t>
            </a:r>
            <a:r>
              <a:rPr lang="en-US" sz="1200" i="1" dirty="0">
                <a:solidFill>
                  <a:srgbClr val="FEFF83"/>
                </a:solidFill>
                <a:latin typeface="Arial"/>
                <a:ea typeface="Arial"/>
                <a:cs typeface="Arial"/>
                <a:sym typeface="Arial"/>
              </a:rPr>
              <a:t> nicht der Fall </a:t>
            </a:r>
            <a:r>
              <a:rPr lang="en-US" sz="1200" i="1"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Was </a:t>
            </a:r>
            <a:r>
              <a:rPr lang="en-US" sz="1200" b="1" dirty="0" err="1">
                <a:solidFill>
                  <a:srgbClr val="FEFF83"/>
                </a:solidFill>
                <a:latin typeface="Arial"/>
                <a:ea typeface="Arial"/>
                <a:cs typeface="Arial"/>
                <a:sym typeface="Arial"/>
              </a:rPr>
              <a:t>tatsächlich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geschieht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dass</a:t>
            </a:r>
            <a:r>
              <a:rPr lang="en-US" sz="1200" i="1" dirty="0">
                <a:solidFill>
                  <a:srgbClr val="FEFF83"/>
                </a:solidFill>
                <a:latin typeface="Arial"/>
                <a:ea typeface="Arial"/>
                <a:cs typeface="Arial"/>
                <a:sym typeface="Arial"/>
              </a:rPr>
              <a:t> der </a:t>
            </a:r>
            <a:r>
              <a:rPr lang="en-US" sz="1200" i="1" dirty="0" err="1">
                <a:solidFill>
                  <a:srgbClr val="FEFF83"/>
                </a:solidFill>
                <a:latin typeface="Arial"/>
                <a:ea typeface="Arial"/>
                <a:cs typeface="Arial"/>
                <a:sym typeface="Arial"/>
              </a:rPr>
              <a:t>Flureszein</a:t>
            </a:r>
            <a:r>
              <a:rPr lang="en-US" sz="1200" i="1" dirty="0">
                <a:solidFill>
                  <a:srgbClr val="FEFF83"/>
                </a:solidFill>
                <a:latin typeface="Arial"/>
                <a:ea typeface="Arial"/>
                <a:cs typeface="Arial"/>
                <a:sym typeface="Arial"/>
              </a:rPr>
              <a:t>-Kreis </a:t>
            </a:r>
            <a:r>
              <a:rPr lang="en-US" sz="1200" i="1" dirty="0" err="1">
                <a:solidFill>
                  <a:srgbClr val="FEFF83"/>
                </a:solidFill>
                <a:latin typeface="Arial"/>
                <a:ea typeface="Arial"/>
                <a:cs typeface="Arial"/>
                <a:sym typeface="Arial"/>
              </a:rPr>
              <a:t>größer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oder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kleiner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wird</a:t>
            </a:r>
            <a:r>
              <a:rPr lang="en-US" sz="1200" dirty="0">
                <a:solidFill>
                  <a:srgbClr val="FEFF83"/>
                </a:solidFill>
                <a:latin typeface="Arial"/>
                <a:ea typeface="Arial"/>
                <a:cs typeface="Arial"/>
                <a:sym typeface="Arial"/>
              </a:rPr>
              <a:t>. (Wenn Sie das </a:t>
            </a:r>
            <a:r>
              <a:rPr lang="en-US" sz="1200" dirty="0" err="1">
                <a:solidFill>
                  <a:srgbClr val="FEFF83"/>
                </a:solidFill>
                <a:latin typeface="Arial"/>
                <a:ea typeface="Arial"/>
                <a:cs typeface="Arial"/>
                <a:sym typeface="Arial"/>
              </a:rPr>
              <a:t>nächste</a:t>
            </a:r>
            <a:r>
              <a:rPr lang="en-US" sz="1200" dirty="0">
                <a:solidFill>
                  <a:srgbClr val="FEFF83"/>
                </a:solidFill>
                <a:latin typeface="Arial"/>
                <a:ea typeface="Arial"/>
                <a:cs typeface="Arial"/>
                <a:sym typeface="Arial"/>
              </a:rPr>
              <a:t> Mal </a:t>
            </a:r>
            <a:r>
              <a:rPr lang="en-US" sz="1200" dirty="0" err="1">
                <a:solidFill>
                  <a:srgbClr val="FEFF83"/>
                </a:solidFill>
                <a:latin typeface="Arial"/>
                <a:ea typeface="Arial"/>
                <a:cs typeface="Arial"/>
                <a:sym typeface="Arial"/>
              </a:rPr>
              <a:t>bei</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jemandem</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a:t>
            </a:r>
            <a:r>
              <a:rPr lang="en-US" sz="1200" dirty="0">
                <a:solidFill>
                  <a:srgbClr val="FEFF83"/>
                </a:solidFill>
                <a:latin typeface="Arial"/>
                <a:ea typeface="Arial"/>
                <a:cs typeface="Arial"/>
                <a:sym typeface="Arial"/>
              </a:rPr>
              <a:t> Applanation </a:t>
            </a:r>
            <a:r>
              <a:rPr lang="en-US" sz="1200" dirty="0" err="1">
                <a:solidFill>
                  <a:srgbClr val="FEFF83"/>
                </a:solidFill>
                <a:latin typeface="Arial"/>
                <a:ea typeface="Arial"/>
                <a:cs typeface="Arial"/>
                <a:sym typeface="Arial"/>
              </a:rPr>
              <a:t>durchführen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achten</a:t>
            </a:r>
            <a:r>
              <a:rPr lang="en-US" sz="1200" dirty="0">
                <a:solidFill>
                  <a:srgbClr val="FEFF83"/>
                </a:solidFill>
                <a:latin typeface="Arial"/>
                <a:ea typeface="Arial"/>
                <a:cs typeface="Arial"/>
                <a:sym typeface="Arial"/>
              </a:rPr>
              <a:t> Sie auf die </a:t>
            </a:r>
            <a:r>
              <a:rPr lang="en-US" sz="1200" b="1" dirty="0" err="1">
                <a:solidFill>
                  <a:srgbClr val="FEFF83"/>
                </a:solidFill>
                <a:latin typeface="Arial"/>
                <a:ea typeface="Arial"/>
                <a:cs typeface="Arial"/>
                <a:sym typeface="Arial"/>
              </a:rPr>
              <a:t>Höhe</a:t>
            </a:r>
            <a:r>
              <a:rPr lang="en-US" sz="1200" b="1" dirty="0">
                <a:solidFill>
                  <a:srgbClr val="FEFF83"/>
                </a:solidFill>
                <a:latin typeface="Arial"/>
                <a:ea typeface="Arial"/>
                <a:cs typeface="Arial"/>
                <a:sym typeface="Arial"/>
              </a:rPr>
              <a:t> </a:t>
            </a:r>
            <a:r>
              <a:rPr lang="en-US" sz="1200" dirty="0">
                <a:solidFill>
                  <a:srgbClr val="FEFF83"/>
                </a:solidFill>
                <a:latin typeface="Arial"/>
                <a:ea typeface="Arial"/>
                <a:cs typeface="Arial"/>
                <a:sym typeface="Arial"/>
              </a:rPr>
              <a:t>der Mires, </a:t>
            </a:r>
            <a:r>
              <a:rPr lang="en-US" sz="1200" dirty="0" err="1">
                <a:solidFill>
                  <a:srgbClr val="FEFF83"/>
                </a:solidFill>
                <a:latin typeface="Arial"/>
                <a:ea typeface="Arial"/>
                <a:cs typeface="Arial"/>
                <a:sym typeface="Arial"/>
              </a:rPr>
              <a:t>während</a:t>
            </a:r>
            <a:r>
              <a:rPr lang="en-US" sz="1200" dirty="0">
                <a:solidFill>
                  <a:srgbClr val="FEFF83"/>
                </a:solidFill>
                <a:latin typeface="Arial"/>
                <a:ea typeface="Arial"/>
                <a:cs typeface="Arial"/>
                <a:sym typeface="Arial"/>
              </a:rPr>
              <a:t> Sie den Knopf </a:t>
            </a:r>
            <a:r>
              <a:rPr lang="en-US" sz="1200" dirty="0" err="1">
                <a:solidFill>
                  <a:srgbClr val="FEFF83"/>
                </a:solidFill>
                <a:latin typeface="Arial"/>
                <a:ea typeface="Arial"/>
                <a:cs typeface="Arial"/>
                <a:sym typeface="Arial"/>
              </a:rPr>
              <a:t>einstellen</a:t>
            </a:r>
            <a:r>
              <a:rPr lang="en-US" sz="1200" dirty="0">
                <a:solidFill>
                  <a:srgbClr val="FEFF83"/>
                </a:solidFill>
                <a:latin typeface="Arial"/>
                <a:ea typeface="Arial"/>
                <a:cs typeface="Arial"/>
                <a:sym typeface="Arial"/>
              </a:rPr>
              <a:t>, und Sie </a:t>
            </a:r>
            <a:r>
              <a:rPr lang="en-US" sz="1200" dirty="0" err="1">
                <a:solidFill>
                  <a:srgbClr val="FEFF83"/>
                </a:solidFill>
                <a:latin typeface="Arial"/>
                <a:ea typeface="Arial"/>
                <a:cs typeface="Arial"/>
                <a:sym typeface="Arial"/>
              </a:rPr>
              <a:t>werden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besser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erkennen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können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dass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tatsächlich</a:t>
            </a:r>
            <a:r>
              <a:rPr lang="en-US" sz="1200" dirty="0">
                <a:solidFill>
                  <a:srgbClr val="FEFF83"/>
                </a:solidFill>
                <a:latin typeface="Arial"/>
                <a:ea typeface="Arial"/>
                <a:cs typeface="Arial"/>
                <a:sym typeface="Arial"/>
              </a:rPr>
              <a:t> die </a:t>
            </a:r>
            <a:r>
              <a:rPr lang="en-US" sz="1200" i="1" dirty="0" err="1">
                <a:solidFill>
                  <a:srgbClr val="FEFF83"/>
                </a:solidFill>
                <a:latin typeface="Arial"/>
                <a:ea typeface="Arial"/>
                <a:cs typeface="Arial"/>
                <a:sym typeface="Arial"/>
              </a:rPr>
              <a:t>Größe</a:t>
            </a:r>
            <a:r>
              <a:rPr lang="en-US" sz="1200" i="1" dirty="0">
                <a:solidFill>
                  <a:srgbClr val="FEFF83"/>
                </a:solidFill>
                <a:latin typeface="Arial"/>
                <a:ea typeface="Arial"/>
                <a:cs typeface="Arial"/>
                <a:sym typeface="Arial"/>
              </a:rPr>
              <a:t> </a:t>
            </a:r>
            <a:r>
              <a:rPr lang="en-US" sz="1200" dirty="0">
                <a:solidFill>
                  <a:srgbClr val="FEFF83"/>
                </a:solidFill>
                <a:latin typeface="Arial"/>
                <a:ea typeface="Arial"/>
                <a:cs typeface="Arial"/>
                <a:sym typeface="Arial"/>
              </a:rPr>
              <a:t>des </a:t>
            </a:r>
            <a:r>
              <a:rPr lang="en-US" sz="1200" dirty="0" err="1">
                <a:solidFill>
                  <a:srgbClr val="FEFF83"/>
                </a:solidFill>
                <a:latin typeface="Arial"/>
                <a:ea typeface="Arial"/>
                <a:cs typeface="Arial"/>
                <a:sym typeface="Arial"/>
              </a:rPr>
              <a:t>Kreises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ändert</a:t>
            </a:r>
            <a:r>
              <a:rPr lang="en-US" sz="1200" dirty="0">
                <a:solidFill>
                  <a:srgbClr val="FEFF83"/>
                </a:solidFill>
                <a:latin typeface="Arial"/>
                <a:ea typeface="Arial"/>
                <a:cs typeface="Arial"/>
                <a:sym typeface="Arial"/>
              </a:rPr>
              <a:t>, nicht der Abstand </a:t>
            </a:r>
            <a:r>
              <a:rPr lang="en-US" sz="1200" dirty="0" err="1">
                <a:solidFill>
                  <a:srgbClr val="FEFF83"/>
                </a:solidFill>
                <a:latin typeface="Arial"/>
                <a:ea typeface="Arial"/>
                <a:cs typeface="Arial"/>
                <a:sym typeface="Arial"/>
              </a:rPr>
              <a:t>zwischen</a:t>
            </a:r>
            <a:r>
              <a:rPr lang="en-US" sz="1200" dirty="0">
                <a:solidFill>
                  <a:srgbClr val="FEFF83"/>
                </a:solidFill>
                <a:latin typeface="Arial"/>
                <a:ea typeface="Arial"/>
                <a:cs typeface="Arial"/>
                <a:sym typeface="Arial"/>
              </a:rPr>
              <a:t> den </a:t>
            </a:r>
            <a:r>
              <a:rPr lang="en-US" sz="1200" dirty="0" err="1">
                <a:solidFill>
                  <a:srgbClr val="FEFF83"/>
                </a:solidFill>
                <a:latin typeface="Arial"/>
                <a:ea typeface="Arial"/>
                <a:cs typeface="Arial"/>
                <a:sym typeface="Arial"/>
              </a:rPr>
              <a:t>Segmenten</a:t>
            </a:r>
            <a:r>
              <a:rPr lang="en-US" sz="1200" dirty="0">
                <a:solidFill>
                  <a:srgbClr val="FEFF83"/>
                </a:solidFill>
                <a:latin typeface="Arial"/>
                <a:ea typeface="Arial"/>
                <a:cs typeface="Arial"/>
                <a:sym typeface="Arial"/>
              </a:rPr>
              <a:t>).</a:t>
            </a:r>
            <a:endParaRPr sz="1400" dirty="0">
              <a:solidFill>
                <a:srgbClr val="FEFF83"/>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52"/>
        <p:cNvGrpSpPr/>
        <p:nvPr/>
      </p:nvGrpSpPr>
      <p:grpSpPr>
        <a:xfrm>
          <a:off x="0" y="0"/>
          <a:ext cx="0" cy="0"/>
          <a:chOff x="0" y="0"/>
          <a:chExt cx="0" cy="0"/>
        </a:xfrm>
      </p:grpSpPr>
      <p:sp>
        <p:nvSpPr>
          <p:cNvPr id="1053" name="Google Shape;1053;p44"/>
          <p:cNvSpPr/>
          <p:nvPr/>
        </p:nvSpPr>
        <p:spPr>
          <a:xfrm>
            <a:off x="2362200" y="4572000"/>
            <a:ext cx="6858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54" name="Google Shape;1054;p44"/>
          <p:cNvSpPr/>
          <p:nvPr/>
        </p:nvSpPr>
        <p:spPr>
          <a:xfrm>
            <a:off x="3733800" y="5257800"/>
            <a:ext cx="10668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55" name="Google Shape;1055;p44"/>
          <p:cNvSpPr/>
          <p:nvPr/>
        </p:nvSpPr>
        <p:spPr>
          <a:xfrm>
            <a:off x="5334000" y="3733800"/>
            <a:ext cx="1371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56" name="Google Shape;1056;p44"/>
          <p:cNvSpPr/>
          <p:nvPr/>
        </p:nvSpPr>
        <p:spPr>
          <a:xfrm>
            <a:off x="5715000" y="3352800"/>
            <a:ext cx="1371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57" name="Google Shape;1057;p44"/>
          <p:cNvSpPr/>
          <p:nvPr/>
        </p:nvSpPr>
        <p:spPr>
          <a:xfrm>
            <a:off x="3886200" y="2590800"/>
            <a:ext cx="19050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58" name="Google Shape;1058;p44"/>
          <p:cNvSpPr/>
          <p:nvPr/>
        </p:nvSpPr>
        <p:spPr>
          <a:xfrm>
            <a:off x="6553200" y="2590800"/>
            <a:ext cx="5334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059" name="Google Shape;1059;p44"/>
          <p:cNvSpPr/>
          <p:nvPr/>
        </p:nvSpPr>
        <p:spPr>
          <a:xfrm>
            <a:off x="5791200" y="1828800"/>
            <a:ext cx="24384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60" name="Google Shape;1060;p44"/>
          <p:cNvSpPr/>
          <p:nvPr/>
        </p:nvSpPr>
        <p:spPr>
          <a:xfrm>
            <a:off x="990600" y="2209800"/>
            <a:ext cx="25908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61" name="Google Shape;1061;p44"/>
          <p:cNvSpPr/>
          <p:nvPr/>
        </p:nvSpPr>
        <p:spPr>
          <a:xfrm>
            <a:off x="5715000" y="2209800"/>
            <a:ext cx="2514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62" name="Google Shape;1062;p44"/>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063" name="Google Shape;1063;p44"/>
          <p:cNvSpPr/>
          <p:nvPr/>
        </p:nvSpPr>
        <p:spPr>
          <a:xfrm>
            <a:off x="2971800" y="1295400"/>
            <a:ext cx="19812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64" name="Google Shape;1064;p44"/>
          <p:cNvSpPr/>
          <p:nvPr/>
        </p:nvSpPr>
        <p:spPr>
          <a:xfrm>
            <a:off x="7315200" y="1295400"/>
            <a:ext cx="2286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065" name="Google Shape;1065;p44"/>
          <p:cNvSpPr/>
          <p:nvPr/>
        </p:nvSpPr>
        <p:spPr>
          <a:xfrm>
            <a:off x="7848600" y="1295400"/>
            <a:ext cx="3048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066" name="Google Shape;1066;p44"/>
          <p:cNvSpPr txBox="1">
            <a:spLocks noGrp="1"/>
          </p:cNvSpPr>
          <p:nvPr>
            <p:ph type="body" idx="4294967295"/>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solidFill>
                  <a:srgbClr val="B2B2B2"/>
                </a:solidFill>
              </a:rPr>
              <a:t>Basierend auf dem </a:t>
            </a:r>
            <a:r>
              <a:rPr lang="en-US" sz="1200" i="1">
                <a:solidFill>
                  <a:srgbClr val="B2B2B2"/>
                </a:solidFill>
              </a:rPr>
              <a:t>Imbert-Fick-Prinzip</a:t>
            </a:r>
            <a:r>
              <a:rPr lang="en-US" sz="1200">
                <a:solidFill>
                  <a:srgbClr val="B2B2B2"/>
                </a:solidFill>
              </a:rPr>
              <a:t>: </a:t>
            </a:r>
            <a:r>
              <a:rPr lang="en-US" sz="1200" b="1">
                <a:solidFill>
                  <a:srgbClr val="B2B2B2"/>
                </a:solidFill>
              </a:rPr>
              <a:t>P = F / A</a:t>
            </a:r>
            <a:endParaRPr/>
          </a:p>
          <a:p>
            <a:pPr marL="692150" lvl="1" indent="-347663" algn="l" rtl="0">
              <a:lnSpc>
                <a:spcPct val="90000"/>
              </a:lnSpc>
              <a:spcBef>
                <a:spcPts val="240"/>
              </a:spcBef>
              <a:spcAft>
                <a:spcPts val="0"/>
              </a:spcAft>
              <a:buSzPts val="840"/>
              <a:buChar char="●"/>
            </a:pPr>
            <a:r>
              <a:rPr lang="en-US" sz="1200">
                <a:solidFill>
                  <a:srgbClr val="B2B2B2"/>
                </a:solidFill>
              </a:rPr>
              <a:t>Der Druck im Inneren einer Kugel entspricht der Kraft, die erforderlich ist, um ihre Oberfläche abzuflachen, geteilt durch die Fläche der Abflachung</a:t>
            </a:r>
            <a:endParaRPr/>
          </a:p>
          <a:p>
            <a:pPr marL="692150" lvl="1" indent="-347663" algn="l" rtl="0">
              <a:lnSpc>
                <a:spcPct val="90000"/>
              </a:lnSpc>
              <a:spcBef>
                <a:spcPts val="240"/>
              </a:spcBef>
              <a:spcAft>
                <a:spcPts val="0"/>
              </a:spcAft>
              <a:buSzPts val="840"/>
              <a:buChar char="●"/>
            </a:pPr>
            <a:r>
              <a:rPr lang="en-US" sz="1200">
                <a:solidFill>
                  <a:srgbClr val="B2B2B2"/>
                </a:solidFill>
              </a:rPr>
              <a:t>Es wird angenommen, dass die Oberfläche unendlich dünn und trocken ist (die Hornhaut ist offensichtlich beides nicht)</a:t>
            </a:r>
            <a:endParaRPr/>
          </a:p>
          <a:p>
            <a:pPr marL="987425" lvl="2" indent="-293688" algn="l" rtl="0">
              <a:lnSpc>
                <a:spcPct val="90000"/>
              </a:lnSpc>
              <a:spcBef>
                <a:spcPts val="240"/>
              </a:spcBef>
              <a:spcAft>
                <a:spcPts val="0"/>
              </a:spcAft>
              <a:buSzPts val="840"/>
              <a:buChar char="●"/>
            </a:pPr>
            <a:r>
              <a:rPr lang="en-US" sz="1200">
                <a:solidFill>
                  <a:srgbClr val="B2B2B2"/>
                </a:solidFill>
              </a:rPr>
              <a:t>K-Dicke  widersteht der Abflachung  </a:t>
            </a:r>
            <a:r>
              <a:rPr lang="en-US" sz="1200" i="1">
                <a:solidFill>
                  <a:srgbClr val="B2B2B2"/>
                </a:solidFill>
              </a:rPr>
              <a:t>erhöht </a:t>
            </a:r>
            <a:r>
              <a:rPr lang="en-US" sz="1200">
                <a:solidFill>
                  <a:srgbClr val="B2B2B2"/>
                </a:solidFill>
              </a:rPr>
              <a:t>den gemessenen Augeninnendruck</a:t>
            </a:r>
            <a:endParaRPr/>
          </a:p>
          <a:p>
            <a:pPr marL="987425" lvl="2" indent="-293688" algn="l" rtl="0">
              <a:lnSpc>
                <a:spcPct val="90000"/>
              </a:lnSpc>
              <a:spcBef>
                <a:spcPts val="240"/>
              </a:spcBef>
              <a:spcAft>
                <a:spcPts val="0"/>
              </a:spcAft>
              <a:buSzPts val="840"/>
              <a:buChar char="●"/>
            </a:pPr>
            <a:r>
              <a:rPr lang="en-US" sz="1200">
                <a:solidFill>
                  <a:srgbClr val="B2B2B2"/>
                </a:solidFill>
              </a:rPr>
              <a:t>Tränenfilm 🡪 Kapillarwirkung 🡪 </a:t>
            </a:r>
            <a:r>
              <a:rPr lang="en-US" sz="1200" i="1">
                <a:solidFill>
                  <a:srgbClr val="B2B2B2"/>
                </a:solidFill>
              </a:rPr>
              <a:t>senkt </a:t>
            </a:r>
            <a:r>
              <a:rPr lang="en-US" sz="1200">
                <a:solidFill>
                  <a:srgbClr val="B2B2B2"/>
                </a:solidFill>
              </a:rPr>
              <a:t>den gemessenen Augeninnendruck</a:t>
            </a:r>
            <a:endParaRPr>
              <a:solidFill>
                <a:srgbClr val="B2B2B2"/>
              </a:solidFill>
            </a:endParaRPr>
          </a:p>
          <a:p>
            <a:pPr marL="692150" lvl="1" indent="-347663" algn="l" rtl="0">
              <a:lnSpc>
                <a:spcPct val="90000"/>
              </a:lnSpc>
              <a:spcBef>
                <a:spcPts val="240"/>
              </a:spcBef>
              <a:spcAft>
                <a:spcPts val="0"/>
              </a:spcAft>
              <a:buSzPts val="840"/>
              <a:buChar char="●"/>
            </a:pPr>
            <a:r>
              <a:rPr lang="en-US" sz="1200">
                <a:solidFill>
                  <a:srgbClr val="B2B2B2"/>
                </a:solidFill>
              </a:rPr>
              <a:t>Goldmann erkannte, dass sich bei einer durch das Gerät abgeflachten Fläche von 3,06 mm</a:t>
            </a:r>
            <a:r>
              <a:rPr lang="en-US" sz="1200" baseline="30000">
                <a:solidFill>
                  <a:srgbClr val="B2B2B2"/>
                </a:solidFill>
              </a:rPr>
              <a:t>2</a:t>
            </a:r>
            <a:r>
              <a:rPr lang="en-US" sz="1200">
                <a:solidFill>
                  <a:srgbClr val="B2B2B2"/>
                </a:solidFill>
              </a:rPr>
              <a:t> , die Kapillarattraktion und die Hornhautdicke gegenseitig aufheben würden (unter der Annahme, dass die CCT 550 mm beträgt)</a:t>
            </a:r>
            <a:endParaRPr/>
          </a:p>
          <a:p>
            <a:pPr marL="987425" lvl="2" indent="-293688" algn="l" rtl="0">
              <a:lnSpc>
                <a:spcPct val="90000"/>
              </a:lnSpc>
              <a:spcBef>
                <a:spcPts val="240"/>
              </a:spcBef>
              <a:spcAft>
                <a:spcPts val="0"/>
              </a:spcAft>
              <a:buSzPts val="840"/>
              <a:buChar char="●"/>
            </a:pPr>
            <a:r>
              <a:rPr lang="en-US" sz="1200">
                <a:solidFill>
                  <a:srgbClr val="B2B2B2"/>
                </a:solidFill>
              </a:rPr>
              <a:t>Goldmann ging davon aus, dass die CCT bei etwa 520 liegt, mit geringen Schwankungen</a:t>
            </a:r>
            <a:endParaRPr/>
          </a:p>
          <a:p>
            <a:pPr marL="987425" lvl="2" indent="-293688" algn="l" rtl="0">
              <a:lnSpc>
                <a:spcPct val="90000"/>
              </a:lnSpc>
              <a:spcBef>
                <a:spcPts val="240"/>
              </a:spcBef>
              <a:spcAft>
                <a:spcPts val="0"/>
              </a:spcAft>
              <a:buSzPts val="840"/>
              <a:buChar char="●"/>
            </a:pPr>
            <a:r>
              <a:rPr lang="en-US" sz="1200" b="1">
                <a:solidFill>
                  <a:srgbClr val="0000FF"/>
                </a:solidFill>
              </a:rPr>
              <a:t>Wenn die Mires-Linien übereinstimmen, beträgt der Durchmesser des applanierten Bereichs 3,06 mm</a:t>
            </a:r>
            <a:endParaRPr b="1" baseline="30000">
              <a:solidFill>
                <a:srgbClr val="0000FF"/>
              </a:solidFill>
            </a:endParaRPr>
          </a:p>
        </p:txBody>
      </p:sp>
      <p:cxnSp>
        <p:nvCxnSpPr>
          <p:cNvPr id="1067" name="Google Shape;1067;p44"/>
          <p:cNvCxnSpPr/>
          <p:nvPr/>
        </p:nvCxnSpPr>
        <p:spPr>
          <a:xfrm rot="10800000" flipH="1">
            <a:off x="762000" y="2057400"/>
            <a:ext cx="228600" cy="304800"/>
          </a:xfrm>
          <a:prstGeom prst="straightConnector1">
            <a:avLst/>
          </a:prstGeom>
          <a:noFill/>
          <a:ln w="9525" cap="flat" cmpd="sng">
            <a:solidFill>
              <a:srgbClr val="B2B2B2"/>
            </a:solidFill>
            <a:prstDash val="solid"/>
            <a:round/>
            <a:headEnd type="none" w="med" len="med"/>
            <a:tailEnd type="triangle" w="med" len="med"/>
          </a:ln>
        </p:spPr>
      </p:cxnSp>
      <p:sp>
        <p:nvSpPr>
          <p:cNvPr id="1068" name="Google Shape;1068;p44"/>
          <p:cNvSpPr txBox="1"/>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44</a:t>
            </a:fld>
            <a:endParaRPr sz="1000">
              <a:solidFill>
                <a:schemeClr val="dk1"/>
              </a:solidFill>
              <a:latin typeface="Arial"/>
              <a:ea typeface="Arial"/>
              <a:cs typeface="Arial"/>
              <a:sym typeface="Arial"/>
            </a:endParaRPr>
          </a:p>
        </p:txBody>
      </p:sp>
      <p:sp>
        <p:nvSpPr>
          <p:cNvPr id="1069" name="Google Shape;1069;p44"/>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070" name="Google Shape;1070;p44"/>
          <p:cNvSpPr txBox="1"/>
          <p:nvPr/>
        </p:nvSpPr>
        <p:spPr>
          <a:xfrm>
            <a:off x="457200" y="122238"/>
            <a:ext cx="7543800" cy="6397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A</a:t>
            </a:r>
            <a:endParaRPr/>
          </a:p>
        </p:txBody>
      </p:sp>
      <p:sp>
        <p:nvSpPr>
          <p:cNvPr id="1071" name="Google Shape;1071;p44"/>
          <p:cNvSpPr txBox="1"/>
          <p:nvPr/>
        </p:nvSpPr>
        <p:spPr>
          <a:xfrm>
            <a:off x="114300" y="465138"/>
            <a:ext cx="8877300" cy="54129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chemeClr val="dk1"/>
                </a:solidFill>
              </a:rPr>
              <a:t>Was </a:t>
            </a:r>
            <a:r>
              <a:rPr lang="en-US" sz="1200" i="1" dirty="0" err="1">
                <a:solidFill>
                  <a:schemeClr val="dk1"/>
                </a:solidFill>
              </a:rPr>
              <a:t>geschieht</a:t>
            </a:r>
            <a:r>
              <a:rPr lang="en-US" sz="1200" i="1" dirty="0">
                <a:solidFill>
                  <a:schemeClr val="dk1"/>
                </a:solidFill>
              </a:rPr>
              <a:t> </a:t>
            </a:r>
            <a:r>
              <a:rPr lang="en-US" sz="1200" i="1" dirty="0" err="1">
                <a:solidFill>
                  <a:schemeClr val="dk1"/>
                </a:solidFill>
              </a:rPr>
              <a:t>bei</a:t>
            </a:r>
            <a:r>
              <a:rPr lang="en-US" sz="1200" i="1" dirty="0">
                <a:solidFill>
                  <a:schemeClr val="dk1"/>
                </a:solidFill>
              </a:rPr>
              <a:t> der </a:t>
            </a:r>
            <a:r>
              <a:rPr lang="en-US" sz="1200" i="1" dirty="0" err="1">
                <a:solidFill>
                  <a:schemeClr val="dk1"/>
                </a:solidFill>
              </a:rPr>
              <a:t>Applanationstonometrie</a:t>
            </a:r>
            <a:r>
              <a:rPr lang="en-US" sz="1200" i="1" dirty="0">
                <a:solidFill>
                  <a:schemeClr val="dk1"/>
                </a:solidFill>
              </a:rPr>
              <a:t> und </a:t>
            </a:r>
            <a:r>
              <a:rPr lang="en-US" sz="1200" i="1" dirty="0" err="1">
                <a:solidFill>
                  <a:schemeClr val="dk1"/>
                </a:solidFill>
              </a:rPr>
              <a:t>wie</a:t>
            </a:r>
            <a:r>
              <a:rPr lang="en-US" sz="1200" i="1" dirty="0">
                <a:solidFill>
                  <a:schemeClr val="dk1"/>
                </a:solidFill>
              </a:rPr>
              <a:t> </a:t>
            </a:r>
            <a:r>
              <a:rPr lang="en-US" sz="1200" i="1" dirty="0" err="1">
                <a:solidFill>
                  <a:schemeClr val="dk1"/>
                </a:solidFill>
              </a:rPr>
              <a:t>wird</a:t>
            </a:r>
            <a:r>
              <a:rPr lang="en-US" sz="1200" i="1" dirty="0">
                <a:solidFill>
                  <a:schemeClr val="dk1"/>
                </a:solidFill>
              </a:rPr>
              <a:t> </a:t>
            </a:r>
            <a:r>
              <a:rPr lang="en-US" sz="1200" i="1" dirty="0" err="1">
                <a:solidFill>
                  <a:schemeClr val="dk1"/>
                </a:solidFill>
              </a:rPr>
              <a:t>dabei</a:t>
            </a:r>
            <a:r>
              <a:rPr lang="en-US" sz="1200" i="1" dirty="0">
                <a:solidFill>
                  <a:schemeClr val="dk1"/>
                </a:solidFill>
              </a:rPr>
              <a:t> der </a:t>
            </a:r>
            <a:r>
              <a:rPr lang="en-US" sz="1200" i="1" dirty="0" err="1">
                <a:solidFill>
                  <a:schemeClr val="dk1"/>
                </a:solidFill>
              </a:rPr>
              <a:t>Augeninnendruck</a:t>
            </a:r>
            <a:r>
              <a:rPr lang="en-US" sz="1200" i="1" dirty="0">
                <a:solidFill>
                  <a:schemeClr val="dk1"/>
                </a:solidFill>
              </a:rPr>
              <a:t> </a:t>
            </a:r>
            <a:r>
              <a:rPr lang="en-US" sz="1200" i="1" dirty="0" err="1">
                <a:solidFill>
                  <a:schemeClr val="dk1"/>
                </a:solidFill>
              </a:rPr>
              <a:t>gemessen</a:t>
            </a:r>
            <a:r>
              <a:rPr lang="en-US" sz="1200" i="1" dirty="0">
                <a:solidFill>
                  <a:schemeClr val="dk1"/>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chemeClr val="dk1"/>
                </a:solidFill>
              </a:rPr>
              <a:t>Bei der </a:t>
            </a:r>
            <a:r>
              <a:rPr lang="en-US" sz="1200" dirty="0" err="1">
                <a:solidFill>
                  <a:schemeClr val="dk1"/>
                </a:solidFill>
              </a:rPr>
              <a:t>Applanationstonometrie</a:t>
            </a:r>
            <a:r>
              <a:rPr lang="en-US" sz="1200" dirty="0">
                <a:solidFill>
                  <a:schemeClr val="dk1"/>
                </a:solidFill>
              </a:rPr>
              <a:t> </a:t>
            </a:r>
            <a:r>
              <a:rPr lang="en-US" sz="1200" dirty="0" err="1">
                <a:solidFill>
                  <a:schemeClr val="dk1"/>
                </a:solidFill>
              </a:rPr>
              <a:t>wird</a:t>
            </a:r>
            <a:r>
              <a:rPr lang="en-US" sz="1200" dirty="0">
                <a:solidFill>
                  <a:schemeClr val="dk1"/>
                </a:solidFill>
              </a:rPr>
              <a:t> die </a:t>
            </a:r>
            <a:r>
              <a:rPr lang="en-US" sz="1200" dirty="0" err="1">
                <a:solidFill>
                  <a:schemeClr val="dk1"/>
                </a:solidFill>
              </a:rPr>
              <a:t>Hornhaut</a:t>
            </a:r>
            <a:r>
              <a:rPr lang="en-US" sz="1200" dirty="0">
                <a:solidFill>
                  <a:schemeClr val="dk1"/>
                </a:solidFill>
              </a:rPr>
              <a:t> </a:t>
            </a:r>
            <a:r>
              <a:rPr lang="en-US" sz="1200" dirty="0" err="1">
                <a:solidFill>
                  <a:schemeClr val="dk1"/>
                </a:solidFill>
              </a:rPr>
              <a:t>durch</a:t>
            </a:r>
            <a:r>
              <a:rPr lang="en-US" sz="1200" dirty="0">
                <a:solidFill>
                  <a:schemeClr val="dk1"/>
                </a:solidFill>
              </a:rPr>
              <a:t> die </a:t>
            </a:r>
            <a:r>
              <a:rPr lang="en-US" sz="1200" dirty="0" err="1">
                <a:solidFill>
                  <a:schemeClr val="dk1"/>
                </a:solidFill>
              </a:rPr>
              <a:t>Spitze</a:t>
            </a:r>
            <a:r>
              <a:rPr lang="en-US" sz="1200" dirty="0">
                <a:solidFill>
                  <a:schemeClr val="dk1"/>
                </a:solidFill>
              </a:rPr>
              <a:t> des Tonometers </a:t>
            </a:r>
            <a:r>
              <a:rPr lang="en-US" sz="1200" dirty="0" err="1">
                <a:solidFill>
                  <a:schemeClr val="dk1"/>
                </a:solidFill>
              </a:rPr>
              <a:t>abgeflacht</a:t>
            </a:r>
            <a:r>
              <a:rPr lang="en-US" sz="1200" dirty="0">
                <a:solidFill>
                  <a:schemeClr val="dk1"/>
                </a:solidFill>
              </a:rPr>
              <a:t>. </a:t>
            </a:r>
            <a:r>
              <a:rPr lang="en-US" sz="1200" dirty="0" err="1">
                <a:solidFill>
                  <a:schemeClr val="dk1"/>
                </a:solidFill>
              </a:rPr>
              <a:t>Währenddessen</a:t>
            </a:r>
            <a:r>
              <a:rPr lang="en-US" sz="1200" dirty="0">
                <a:solidFill>
                  <a:schemeClr val="dk1"/>
                </a:solidFill>
              </a:rPr>
              <a:t> </a:t>
            </a:r>
            <a:r>
              <a:rPr lang="en-US" sz="1200" dirty="0" err="1">
                <a:solidFill>
                  <a:schemeClr val="dk1"/>
                </a:solidFill>
              </a:rPr>
              <a:t>gelangt</a:t>
            </a:r>
            <a:r>
              <a:rPr lang="en-US" sz="1200" dirty="0">
                <a:solidFill>
                  <a:schemeClr val="dk1"/>
                </a:solidFill>
              </a:rPr>
              <a:t> der </a:t>
            </a:r>
            <a:r>
              <a:rPr lang="en-US" sz="1200" dirty="0" err="1">
                <a:solidFill>
                  <a:schemeClr val="dk1"/>
                </a:solidFill>
              </a:rPr>
              <a:t>mit</a:t>
            </a:r>
            <a:r>
              <a:rPr lang="en-US" sz="1200" dirty="0">
                <a:solidFill>
                  <a:schemeClr val="dk1"/>
                </a:solidFill>
              </a:rPr>
              <a:t> </a:t>
            </a:r>
            <a:r>
              <a:rPr lang="en-US" sz="1200" dirty="0" err="1">
                <a:solidFill>
                  <a:schemeClr val="dk1"/>
                </a:solidFill>
              </a:rPr>
              <a:t>Fluoreszein</a:t>
            </a:r>
            <a:r>
              <a:rPr lang="en-US" sz="1200" dirty="0">
                <a:solidFill>
                  <a:schemeClr val="dk1"/>
                </a:solidFill>
              </a:rPr>
              <a:t> </a:t>
            </a:r>
            <a:r>
              <a:rPr lang="en-US" sz="1200" dirty="0" err="1">
                <a:solidFill>
                  <a:schemeClr val="dk1"/>
                </a:solidFill>
              </a:rPr>
              <a:t>angefärbte</a:t>
            </a:r>
            <a:r>
              <a:rPr lang="en-US" sz="1200" dirty="0">
                <a:solidFill>
                  <a:schemeClr val="dk1"/>
                </a:solidFill>
              </a:rPr>
              <a:t> </a:t>
            </a:r>
            <a:r>
              <a:rPr lang="en-US" sz="1200" dirty="0" err="1">
                <a:solidFill>
                  <a:schemeClr val="dk1"/>
                </a:solidFill>
              </a:rPr>
              <a:t>Tränenfilm</a:t>
            </a:r>
            <a:r>
              <a:rPr lang="en-US" sz="1200" dirty="0">
                <a:solidFill>
                  <a:schemeClr val="dk1"/>
                </a:solidFill>
              </a:rPr>
              <a:t> in den </a:t>
            </a:r>
            <a:r>
              <a:rPr lang="en-US" sz="1200" dirty="0" err="1">
                <a:solidFill>
                  <a:schemeClr val="dk1"/>
                </a:solidFill>
              </a:rPr>
              <a:t>schmalen</a:t>
            </a:r>
            <a:r>
              <a:rPr lang="en-US" sz="1200" dirty="0">
                <a:solidFill>
                  <a:schemeClr val="dk1"/>
                </a:solidFill>
              </a:rPr>
              <a:t> Spalt </a:t>
            </a:r>
            <a:r>
              <a:rPr lang="en-US" sz="1200" dirty="0" err="1">
                <a:solidFill>
                  <a:schemeClr val="dk1"/>
                </a:solidFill>
              </a:rPr>
              <a:t>zwischen</a:t>
            </a:r>
            <a:r>
              <a:rPr lang="en-US" sz="1200" dirty="0">
                <a:solidFill>
                  <a:schemeClr val="dk1"/>
                </a:solidFill>
              </a:rPr>
              <a:t> </a:t>
            </a:r>
            <a:r>
              <a:rPr lang="en-US" sz="1200" dirty="0" err="1">
                <a:solidFill>
                  <a:schemeClr val="dk1"/>
                </a:solidFill>
              </a:rPr>
              <a:t>Hornhaut</a:t>
            </a:r>
            <a:r>
              <a:rPr lang="en-US" sz="1200" dirty="0">
                <a:solidFill>
                  <a:schemeClr val="dk1"/>
                </a:solidFill>
              </a:rPr>
              <a:t> und </a:t>
            </a:r>
            <a:r>
              <a:rPr lang="en-US" sz="1200" dirty="0" err="1">
                <a:solidFill>
                  <a:schemeClr val="dk1"/>
                </a:solidFill>
              </a:rPr>
              <a:t>Tonometerspitze</a:t>
            </a:r>
            <a:r>
              <a:rPr lang="en-US" sz="1200" dirty="0">
                <a:solidFill>
                  <a:schemeClr val="dk1"/>
                </a:solidFill>
              </a:rPr>
              <a:t> und </a:t>
            </a:r>
            <a:r>
              <a:rPr lang="en-US" sz="1200" dirty="0" err="1">
                <a:solidFill>
                  <a:schemeClr val="dk1"/>
                </a:solidFill>
              </a:rPr>
              <a:t>bildet</a:t>
            </a:r>
            <a:r>
              <a:rPr lang="en-US" sz="1200" dirty="0">
                <a:solidFill>
                  <a:schemeClr val="dk1"/>
                </a:solidFill>
              </a:rPr>
              <a:t> </a:t>
            </a:r>
            <a:r>
              <a:rPr lang="en-US" sz="1200" dirty="0" err="1">
                <a:solidFill>
                  <a:schemeClr val="dk1"/>
                </a:solidFill>
              </a:rPr>
              <a:t>dort</a:t>
            </a:r>
            <a:r>
              <a:rPr lang="en-US" sz="1200" dirty="0">
                <a:solidFill>
                  <a:schemeClr val="dk1"/>
                </a:solidFill>
              </a:rPr>
              <a:t> </a:t>
            </a:r>
            <a:r>
              <a:rPr lang="en-US" sz="1200" dirty="0" err="1">
                <a:solidFill>
                  <a:schemeClr val="dk1"/>
                </a:solidFill>
              </a:rPr>
              <a:t>einen</a:t>
            </a:r>
            <a:r>
              <a:rPr lang="en-US" sz="1200" dirty="0">
                <a:solidFill>
                  <a:schemeClr val="dk1"/>
                </a:solidFill>
              </a:rPr>
              <a:t> </a:t>
            </a:r>
            <a:r>
              <a:rPr lang="en-US" sz="1200" dirty="0" err="1">
                <a:solidFill>
                  <a:schemeClr val="dk1"/>
                </a:solidFill>
              </a:rPr>
              <a:t>ringförmigen</a:t>
            </a:r>
            <a:r>
              <a:rPr lang="en-US" sz="1200" dirty="0">
                <a:solidFill>
                  <a:schemeClr val="dk1"/>
                </a:solidFill>
              </a:rPr>
              <a:t> </a:t>
            </a:r>
            <a:r>
              <a:rPr lang="en-US" sz="1200" dirty="0" err="1">
                <a:solidFill>
                  <a:schemeClr val="dk1"/>
                </a:solidFill>
              </a:rPr>
              <a:t>Meniskus</a:t>
            </a:r>
            <a:r>
              <a:rPr lang="en-US" sz="1200" dirty="0">
                <a:solidFill>
                  <a:schemeClr val="dk1"/>
                </a:solidFill>
              </a:rPr>
              <a:t> („</a:t>
            </a:r>
            <a:r>
              <a:rPr lang="en-US" sz="1200" dirty="0" err="1">
                <a:solidFill>
                  <a:schemeClr val="dk1"/>
                </a:solidFill>
              </a:rPr>
              <a:t>Meniskusring</a:t>
            </a:r>
            <a:r>
              <a:rPr lang="en-US" sz="1200" dirty="0">
                <a:solidFill>
                  <a:schemeClr val="dk1"/>
                </a:solidFill>
              </a:rPr>
              <a:t>“). </a:t>
            </a:r>
            <a:r>
              <a:rPr lang="en-US" sz="1200" dirty="0">
                <a:solidFill>
                  <a:srgbClr val="0000FF"/>
                </a:solidFill>
              </a:rPr>
              <a:t>Die </a:t>
            </a:r>
            <a:r>
              <a:rPr lang="en-US" sz="1200" dirty="0" err="1">
                <a:solidFill>
                  <a:srgbClr val="0000FF"/>
                </a:solidFill>
              </a:rPr>
              <a:t>Größe</a:t>
            </a:r>
            <a:r>
              <a:rPr lang="en-US" sz="1200" dirty="0">
                <a:solidFill>
                  <a:srgbClr val="0000FF"/>
                </a:solidFill>
              </a:rPr>
              <a:t> dieses </a:t>
            </a:r>
            <a:r>
              <a:rPr lang="en-US" sz="1200" dirty="0" err="1">
                <a:solidFill>
                  <a:srgbClr val="0000FF"/>
                </a:solidFill>
              </a:rPr>
              <a:t>Meniskusrings</a:t>
            </a:r>
            <a:r>
              <a:rPr lang="en-US" sz="1200" dirty="0">
                <a:solidFill>
                  <a:srgbClr val="0000FF"/>
                </a:solidFill>
              </a:rPr>
              <a:t> </a:t>
            </a:r>
            <a:r>
              <a:rPr lang="en-US" sz="1200" dirty="0" err="1">
                <a:solidFill>
                  <a:srgbClr val="0000FF"/>
                </a:solidFill>
              </a:rPr>
              <a:t>hängt</a:t>
            </a:r>
            <a:r>
              <a:rPr lang="en-US" sz="1200" dirty="0">
                <a:solidFill>
                  <a:srgbClr val="0000FF"/>
                </a:solidFill>
              </a:rPr>
              <a:t> </a:t>
            </a:r>
            <a:r>
              <a:rPr lang="en-US" sz="1200" dirty="0" err="1">
                <a:solidFill>
                  <a:srgbClr val="0000FF"/>
                </a:solidFill>
              </a:rPr>
              <a:t>davon</a:t>
            </a:r>
            <a:r>
              <a:rPr lang="en-US" sz="1200" dirty="0">
                <a:solidFill>
                  <a:srgbClr val="0000FF"/>
                </a:solidFill>
              </a:rPr>
              <a:t> ab, </a:t>
            </a:r>
            <a:r>
              <a:rPr lang="en-US" sz="1200" dirty="0" err="1">
                <a:solidFill>
                  <a:srgbClr val="0000FF"/>
                </a:solidFill>
              </a:rPr>
              <a:t>wie</a:t>
            </a:r>
            <a:r>
              <a:rPr lang="en-US" sz="1200" dirty="0">
                <a:solidFill>
                  <a:srgbClr val="0000FF"/>
                </a:solidFill>
              </a:rPr>
              <a:t> stark die </a:t>
            </a:r>
            <a:r>
              <a:rPr lang="en-US" sz="1200" dirty="0" err="1">
                <a:solidFill>
                  <a:srgbClr val="0000FF"/>
                </a:solidFill>
              </a:rPr>
              <a:t>Hornhaut</a:t>
            </a:r>
            <a:r>
              <a:rPr lang="en-US" sz="1200" dirty="0">
                <a:solidFill>
                  <a:srgbClr val="0000FF"/>
                </a:solidFill>
              </a:rPr>
              <a:t> </a:t>
            </a:r>
            <a:r>
              <a:rPr lang="en-US" sz="1200" dirty="0" err="1">
                <a:solidFill>
                  <a:srgbClr val="0000FF"/>
                </a:solidFill>
              </a:rPr>
              <a:t>durch</a:t>
            </a:r>
            <a:r>
              <a:rPr lang="en-US" sz="1200" dirty="0">
                <a:solidFill>
                  <a:srgbClr val="0000FF"/>
                </a:solidFill>
              </a:rPr>
              <a:t> die </a:t>
            </a:r>
            <a:r>
              <a:rPr lang="en-US" sz="1200" dirty="0" err="1">
                <a:solidFill>
                  <a:srgbClr val="0000FF"/>
                </a:solidFill>
              </a:rPr>
              <a:t>Tonometerspitze</a:t>
            </a:r>
            <a:r>
              <a:rPr lang="en-US" sz="1200" dirty="0">
                <a:solidFill>
                  <a:srgbClr val="0000FF"/>
                </a:solidFill>
              </a:rPr>
              <a:t> </a:t>
            </a:r>
            <a:r>
              <a:rPr lang="en-US" sz="1200" dirty="0" err="1">
                <a:solidFill>
                  <a:srgbClr val="0000FF"/>
                </a:solidFill>
              </a:rPr>
              <a:t>abgeflacht</a:t>
            </a:r>
            <a:r>
              <a:rPr lang="en-US" sz="1200" dirty="0">
                <a:solidFill>
                  <a:srgbClr val="0000FF"/>
                </a:solidFill>
              </a:rPr>
              <a:t> </a:t>
            </a:r>
            <a:r>
              <a:rPr lang="en-US" sz="1200" dirty="0" err="1">
                <a:solidFill>
                  <a:srgbClr val="0000FF"/>
                </a:solidFill>
              </a:rPr>
              <a:t>wird</a:t>
            </a:r>
            <a:r>
              <a:rPr lang="en-US" sz="1200" dirty="0">
                <a:solidFill>
                  <a:srgbClr val="0000FF"/>
                </a:solidFill>
              </a:rPr>
              <a:t>. </a:t>
            </a:r>
            <a:r>
              <a:rPr lang="en-US" sz="1200" dirty="0" err="1">
                <a:solidFill>
                  <a:srgbClr val="0000FF"/>
                </a:solidFill>
              </a:rPr>
              <a:t>Wird</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große</a:t>
            </a:r>
            <a:r>
              <a:rPr lang="en-US" sz="1200" dirty="0">
                <a:solidFill>
                  <a:srgbClr val="0000FF"/>
                </a:solidFill>
              </a:rPr>
              <a:t> </a:t>
            </a:r>
            <a:r>
              <a:rPr lang="en-US" sz="1200" dirty="0" err="1">
                <a:solidFill>
                  <a:srgbClr val="0000FF"/>
                </a:solidFill>
              </a:rPr>
              <a:t>Fläche</a:t>
            </a:r>
            <a:r>
              <a:rPr lang="en-US" sz="1200" dirty="0">
                <a:solidFill>
                  <a:srgbClr val="0000FF"/>
                </a:solidFill>
              </a:rPr>
              <a:t> </a:t>
            </a:r>
            <a:r>
              <a:rPr lang="en-US" sz="1200" dirty="0" err="1">
                <a:solidFill>
                  <a:srgbClr val="0000FF"/>
                </a:solidFill>
              </a:rPr>
              <a:t>applaniert</a:t>
            </a:r>
            <a:r>
              <a:rPr lang="en-US" sz="1200" dirty="0">
                <a:solidFill>
                  <a:srgbClr val="0000FF"/>
                </a:solidFill>
              </a:rPr>
              <a:t>, </a:t>
            </a:r>
            <a:r>
              <a:rPr lang="en-US" sz="1200" dirty="0" err="1">
                <a:solidFill>
                  <a:srgbClr val="0000FF"/>
                </a:solidFill>
              </a:rPr>
              <a:t>ist</a:t>
            </a:r>
            <a:r>
              <a:rPr lang="en-US" sz="1200" dirty="0">
                <a:solidFill>
                  <a:srgbClr val="0000FF"/>
                </a:solidFill>
              </a:rPr>
              <a:t> der Ring </a:t>
            </a:r>
            <a:r>
              <a:rPr lang="en-US" sz="1200" dirty="0" err="1">
                <a:solidFill>
                  <a:srgbClr val="0000FF"/>
                </a:solidFill>
              </a:rPr>
              <a:t>groß</a:t>
            </a:r>
            <a:r>
              <a:rPr lang="en-US" sz="1200" dirty="0">
                <a:solidFill>
                  <a:srgbClr val="0000FF"/>
                </a:solidFill>
              </a:rPr>
              <a:t>; </a:t>
            </a:r>
            <a:r>
              <a:rPr lang="en-US" sz="1200" dirty="0" err="1">
                <a:solidFill>
                  <a:srgbClr val="0000FF"/>
                </a:solidFill>
              </a:rPr>
              <a:t>wird</a:t>
            </a:r>
            <a:r>
              <a:rPr lang="en-US" sz="1200" dirty="0">
                <a:solidFill>
                  <a:srgbClr val="0000FF"/>
                </a:solidFill>
              </a:rPr>
              <a:t> </a:t>
            </a:r>
            <a:r>
              <a:rPr lang="en-US" sz="1200" dirty="0" err="1">
                <a:solidFill>
                  <a:srgbClr val="0000FF"/>
                </a:solidFill>
              </a:rPr>
              <a:t>nur</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kleine</a:t>
            </a:r>
            <a:r>
              <a:rPr lang="en-US" sz="1200" dirty="0">
                <a:solidFill>
                  <a:srgbClr val="0000FF"/>
                </a:solidFill>
              </a:rPr>
              <a:t> </a:t>
            </a:r>
            <a:r>
              <a:rPr lang="en-US" sz="1200" dirty="0" err="1">
                <a:solidFill>
                  <a:srgbClr val="0000FF"/>
                </a:solidFill>
              </a:rPr>
              <a:t>Fläche</a:t>
            </a:r>
            <a:r>
              <a:rPr lang="en-US" sz="1200" dirty="0">
                <a:solidFill>
                  <a:srgbClr val="0000FF"/>
                </a:solidFill>
              </a:rPr>
              <a:t> </a:t>
            </a:r>
            <a:r>
              <a:rPr lang="en-US" sz="1200" dirty="0" err="1">
                <a:solidFill>
                  <a:srgbClr val="0000FF"/>
                </a:solidFill>
              </a:rPr>
              <a:t>applaniert</a:t>
            </a:r>
            <a:r>
              <a:rPr lang="en-US" sz="1200" dirty="0">
                <a:solidFill>
                  <a:srgbClr val="0000FF"/>
                </a:solidFill>
              </a:rPr>
              <a:t>, </a:t>
            </a:r>
            <a:r>
              <a:rPr lang="en-US" sz="1200" dirty="0" err="1">
                <a:solidFill>
                  <a:srgbClr val="0000FF"/>
                </a:solidFill>
              </a:rPr>
              <a:t>ist</a:t>
            </a:r>
            <a:r>
              <a:rPr lang="en-US" sz="1200" dirty="0">
                <a:solidFill>
                  <a:srgbClr val="0000FF"/>
                </a:solidFill>
              </a:rPr>
              <a:t> er </a:t>
            </a:r>
            <a:r>
              <a:rPr lang="en-US" sz="1200" dirty="0" err="1">
                <a:solidFill>
                  <a:srgbClr val="0000FF"/>
                </a:solidFill>
              </a:rPr>
              <a:t>entsprechend</a:t>
            </a:r>
            <a:r>
              <a:rPr lang="en-US" sz="1200" dirty="0">
                <a:solidFill>
                  <a:srgbClr val="0000FF"/>
                </a:solidFill>
              </a:rPr>
              <a:t> </a:t>
            </a:r>
            <a:r>
              <a:rPr lang="en-US" sz="1200" dirty="0" err="1">
                <a:solidFill>
                  <a:srgbClr val="0000FF"/>
                </a:solidFill>
              </a:rPr>
              <a:t>klein</a:t>
            </a:r>
            <a:r>
              <a:rPr lang="en-US" sz="1200" dirty="0">
                <a:solidFill>
                  <a:srgbClr val="0000FF"/>
                </a:solidFill>
              </a:rPr>
              <a:t>. Um den </a:t>
            </a:r>
            <a:r>
              <a:rPr lang="en-US" sz="1200" dirty="0" err="1">
                <a:solidFill>
                  <a:srgbClr val="0000FF"/>
                </a:solidFill>
              </a:rPr>
              <a:t>Augeninnendruck</a:t>
            </a:r>
            <a:r>
              <a:rPr lang="en-US" sz="1200" dirty="0">
                <a:solidFill>
                  <a:srgbClr val="0000FF"/>
                </a:solidFill>
              </a:rPr>
              <a:t> (IOD) </a:t>
            </a:r>
            <a:r>
              <a:rPr lang="en-US" sz="1200" dirty="0" err="1">
                <a:solidFill>
                  <a:srgbClr val="0000FF"/>
                </a:solidFill>
              </a:rPr>
              <a:t>zu</a:t>
            </a:r>
            <a:r>
              <a:rPr lang="en-US" sz="1200" dirty="0">
                <a:solidFill>
                  <a:srgbClr val="0000FF"/>
                </a:solidFill>
              </a:rPr>
              <a:t> </a:t>
            </a:r>
            <a:r>
              <a:rPr lang="en-US" sz="1200" dirty="0" err="1">
                <a:solidFill>
                  <a:srgbClr val="0000FF"/>
                </a:solidFill>
              </a:rPr>
              <a:t>messen</a:t>
            </a:r>
            <a:r>
              <a:rPr lang="en-US" sz="1200" dirty="0">
                <a:solidFill>
                  <a:srgbClr val="0000FF"/>
                </a:solidFill>
              </a:rPr>
              <a:t>, muss der </a:t>
            </a:r>
            <a:r>
              <a:rPr lang="en-US" sz="1200" dirty="0" err="1">
                <a:solidFill>
                  <a:srgbClr val="0000FF"/>
                </a:solidFill>
              </a:rPr>
              <a:t>vom</a:t>
            </a:r>
            <a:r>
              <a:rPr lang="en-US" sz="1200" dirty="0">
                <a:solidFill>
                  <a:srgbClr val="0000FF"/>
                </a:solidFill>
              </a:rPr>
              <a:t> </a:t>
            </a:r>
            <a:r>
              <a:rPr lang="en-US" sz="1200" dirty="0" err="1">
                <a:solidFill>
                  <a:srgbClr val="0000FF"/>
                </a:solidFill>
              </a:rPr>
              <a:t>Gerät</a:t>
            </a:r>
            <a:r>
              <a:rPr lang="en-US" sz="1200" dirty="0">
                <a:solidFill>
                  <a:srgbClr val="0000FF"/>
                </a:solidFill>
              </a:rPr>
              <a:t> </a:t>
            </a:r>
            <a:r>
              <a:rPr lang="en-US" sz="1200" dirty="0" err="1">
                <a:solidFill>
                  <a:srgbClr val="0000FF"/>
                </a:solidFill>
              </a:rPr>
              <a:t>ausgeübte</a:t>
            </a:r>
            <a:r>
              <a:rPr lang="en-US" sz="1200" dirty="0">
                <a:solidFill>
                  <a:srgbClr val="0000FF"/>
                </a:solidFill>
              </a:rPr>
              <a:t> Druck (d. h. </a:t>
            </a:r>
            <a:r>
              <a:rPr lang="en-US" sz="1200" dirty="0" err="1">
                <a:solidFill>
                  <a:srgbClr val="0000FF"/>
                </a:solidFill>
              </a:rPr>
              <a:t>durch</a:t>
            </a:r>
            <a:r>
              <a:rPr lang="en-US" sz="1200" dirty="0">
                <a:solidFill>
                  <a:srgbClr val="0000FF"/>
                </a:solidFill>
              </a:rPr>
              <a:t> </a:t>
            </a:r>
            <a:r>
              <a:rPr lang="en-US" sz="1200" dirty="0" err="1">
                <a:solidFill>
                  <a:srgbClr val="0000FF"/>
                </a:solidFill>
              </a:rPr>
              <a:t>Drehen</a:t>
            </a:r>
            <a:r>
              <a:rPr lang="en-US" sz="1200" dirty="0">
                <a:solidFill>
                  <a:srgbClr val="0000FF"/>
                </a:solidFill>
              </a:rPr>
              <a:t> des </a:t>
            </a:r>
            <a:r>
              <a:rPr lang="en-US" sz="1200" dirty="0" err="1">
                <a:solidFill>
                  <a:srgbClr val="0000FF"/>
                </a:solidFill>
              </a:rPr>
              <a:t>Einstellknopfes</a:t>
            </a:r>
            <a:r>
              <a:rPr lang="en-US" sz="1200" dirty="0">
                <a:solidFill>
                  <a:srgbClr val="0000FF"/>
                </a:solidFill>
              </a:rPr>
              <a:t>) so </a:t>
            </a:r>
            <a:r>
              <a:rPr lang="en-US" sz="1200" dirty="0" err="1">
                <a:solidFill>
                  <a:srgbClr val="0000FF"/>
                </a:solidFill>
              </a:rPr>
              <a:t>lange</a:t>
            </a:r>
            <a:r>
              <a:rPr lang="en-US" sz="1200" dirty="0">
                <a:solidFill>
                  <a:srgbClr val="0000FF"/>
                </a:solidFill>
              </a:rPr>
              <a:t> </a:t>
            </a:r>
            <a:r>
              <a:rPr lang="en-US" sz="1200" dirty="0" err="1">
                <a:solidFill>
                  <a:srgbClr val="0000FF"/>
                </a:solidFill>
              </a:rPr>
              <a:t>angepasst</a:t>
            </a:r>
            <a:r>
              <a:rPr lang="en-US" sz="1200" dirty="0">
                <a:solidFill>
                  <a:srgbClr val="0000FF"/>
                </a:solidFill>
              </a:rPr>
              <a:t> </a:t>
            </a:r>
            <a:r>
              <a:rPr lang="en-US" sz="1200" dirty="0" err="1">
                <a:solidFill>
                  <a:srgbClr val="0000FF"/>
                </a:solidFill>
              </a:rPr>
              <a:t>werden</a:t>
            </a:r>
            <a:r>
              <a:rPr lang="en-US" sz="1200" dirty="0">
                <a:solidFill>
                  <a:srgbClr val="0000FF"/>
                </a:solidFill>
              </a:rPr>
              <a:t>, bis der </a:t>
            </a:r>
            <a:r>
              <a:rPr lang="en-US" sz="1200" dirty="0" err="1">
                <a:solidFill>
                  <a:srgbClr val="0000FF"/>
                </a:solidFill>
              </a:rPr>
              <a:t>Durchmesser</a:t>
            </a:r>
            <a:r>
              <a:rPr lang="en-US" sz="1200" dirty="0">
                <a:solidFill>
                  <a:srgbClr val="0000FF"/>
                </a:solidFill>
              </a:rPr>
              <a:t> des </a:t>
            </a:r>
            <a:r>
              <a:rPr lang="en-US" sz="1200" dirty="0" err="1">
                <a:solidFill>
                  <a:srgbClr val="0000FF"/>
                </a:solidFill>
              </a:rPr>
              <a:t>Fluoreszeinrings</a:t>
            </a:r>
            <a:r>
              <a:rPr lang="en-US" sz="1200" dirty="0">
                <a:solidFill>
                  <a:srgbClr val="0000FF"/>
                </a:solidFill>
              </a:rPr>
              <a:t> </a:t>
            </a:r>
            <a:r>
              <a:rPr lang="en-US" sz="1200" dirty="0" err="1">
                <a:solidFill>
                  <a:srgbClr val="0000FF"/>
                </a:solidFill>
              </a:rPr>
              <a:t>genau</a:t>
            </a:r>
            <a:r>
              <a:rPr lang="en-US" sz="1200" dirty="0">
                <a:solidFill>
                  <a:srgbClr val="0000FF"/>
                </a:solidFill>
              </a:rPr>
              <a:t> 3,06 mm </a:t>
            </a:r>
            <a:r>
              <a:rPr lang="en-US" sz="1200" dirty="0" err="1">
                <a:solidFill>
                  <a:srgbClr val="0000FF"/>
                </a:solidFill>
              </a:rPr>
              <a:t>beträgt</a:t>
            </a:r>
            <a:r>
              <a:rPr lang="en-US" sz="1200" dirty="0">
                <a:solidFill>
                  <a:srgbClr val="0000FF"/>
                </a:solidFill>
              </a:rPr>
              <a:t>. </a:t>
            </a:r>
            <a:r>
              <a:rPr lang="en-US" sz="1200" dirty="0" err="1">
                <a:solidFill>
                  <a:srgbClr val="0000FF"/>
                </a:solidFill>
              </a:rPr>
              <a:t>Ist</a:t>
            </a:r>
            <a:r>
              <a:rPr lang="en-US" sz="1200" dirty="0">
                <a:solidFill>
                  <a:srgbClr val="0000FF"/>
                </a:solidFill>
              </a:rPr>
              <a:t> dies </a:t>
            </a:r>
            <a:r>
              <a:rPr lang="en-US" sz="1200" dirty="0" err="1">
                <a:solidFill>
                  <a:srgbClr val="0000FF"/>
                </a:solidFill>
              </a:rPr>
              <a:t>erreicht</a:t>
            </a:r>
            <a:r>
              <a:rPr lang="en-US" sz="1200" dirty="0">
                <a:solidFill>
                  <a:srgbClr val="0000FF"/>
                </a:solidFill>
              </a:rPr>
              <a:t>, </a:t>
            </a:r>
            <a:r>
              <a:rPr lang="en-US" sz="1200" dirty="0" err="1">
                <a:solidFill>
                  <a:srgbClr val="0000FF"/>
                </a:solidFill>
              </a:rPr>
              <a:t>entspricht</a:t>
            </a:r>
            <a:r>
              <a:rPr lang="en-US" sz="1200" dirty="0">
                <a:solidFill>
                  <a:srgbClr val="0000FF"/>
                </a:solidFill>
              </a:rPr>
              <a:t> die </a:t>
            </a:r>
            <a:r>
              <a:rPr lang="en-US" sz="1200" dirty="0" err="1">
                <a:solidFill>
                  <a:srgbClr val="0000FF"/>
                </a:solidFill>
              </a:rPr>
              <a:t>vom</a:t>
            </a:r>
            <a:r>
              <a:rPr lang="en-US" sz="1200" dirty="0">
                <a:solidFill>
                  <a:srgbClr val="0000FF"/>
                </a:solidFill>
              </a:rPr>
              <a:t> </a:t>
            </a:r>
            <a:r>
              <a:rPr lang="en-US" sz="1200" dirty="0" err="1">
                <a:solidFill>
                  <a:srgbClr val="0000FF"/>
                </a:solidFill>
              </a:rPr>
              <a:t>Applanationstonometer</a:t>
            </a:r>
            <a:r>
              <a:rPr lang="en-US" sz="1200" dirty="0">
                <a:solidFill>
                  <a:srgbClr val="0000FF"/>
                </a:solidFill>
              </a:rPr>
              <a:t> </a:t>
            </a:r>
            <a:r>
              <a:rPr lang="en-US" sz="1200" dirty="0" err="1">
                <a:solidFill>
                  <a:srgbClr val="0000FF"/>
                </a:solidFill>
              </a:rPr>
              <a:t>ausgeübte</a:t>
            </a:r>
            <a:r>
              <a:rPr lang="en-US" sz="1200" dirty="0">
                <a:solidFill>
                  <a:srgbClr val="0000FF"/>
                </a:solidFill>
              </a:rPr>
              <a:t> Kraft </a:t>
            </a:r>
            <a:r>
              <a:rPr lang="en-US" sz="1200" dirty="0" err="1">
                <a:solidFill>
                  <a:srgbClr val="0000FF"/>
                </a:solidFill>
              </a:rPr>
              <a:t>genau</a:t>
            </a:r>
            <a:r>
              <a:rPr lang="en-US" sz="1200" dirty="0">
                <a:solidFill>
                  <a:srgbClr val="0000FF"/>
                </a:solidFill>
              </a:rPr>
              <a:t> der Kraft, die der </a:t>
            </a:r>
            <a:r>
              <a:rPr lang="en-US" sz="1200" dirty="0" err="1">
                <a:solidFill>
                  <a:srgbClr val="0000FF"/>
                </a:solidFill>
              </a:rPr>
              <a:t>Augeninnendruck</a:t>
            </a:r>
            <a:r>
              <a:rPr lang="en-US" sz="1200" dirty="0">
                <a:solidFill>
                  <a:srgbClr val="0000FF"/>
                </a:solidFill>
              </a:rPr>
              <a:t> von </a:t>
            </a:r>
            <a:r>
              <a:rPr lang="en-US" sz="1200" dirty="0" err="1">
                <a:solidFill>
                  <a:srgbClr val="0000FF"/>
                </a:solidFill>
              </a:rPr>
              <a:t>innen</a:t>
            </a:r>
            <a:r>
              <a:rPr lang="en-US" sz="1200" dirty="0">
                <a:solidFill>
                  <a:srgbClr val="0000FF"/>
                </a:solidFill>
              </a:rPr>
              <a:t> auf die </a:t>
            </a:r>
            <a:r>
              <a:rPr lang="en-US" sz="1200" dirty="0" err="1">
                <a:solidFill>
                  <a:srgbClr val="0000FF"/>
                </a:solidFill>
              </a:rPr>
              <a:t>Hornhaut</a:t>
            </a:r>
            <a:r>
              <a:rPr lang="en-US" sz="1200" dirty="0">
                <a:solidFill>
                  <a:srgbClr val="0000FF"/>
                </a:solidFill>
              </a:rPr>
              <a:t> </a:t>
            </a:r>
            <a:r>
              <a:rPr lang="en-US" sz="1200" dirty="0" err="1">
                <a:solidFill>
                  <a:srgbClr val="0000FF"/>
                </a:solidFill>
              </a:rPr>
              <a:t>ausübt</a:t>
            </a:r>
            <a:r>
              <a:rPr lang="en-US" sz="1200" dirty="0">
                <a:solidFill>
                  <a:srgbClr val="0000FF"/>
                </a:solidFill>
              </a:rPr>
              <a:t> – also dem IOD. </a:t>
            </a:r>
            <a:r>
              <a:rPr lang="en-US" sz="1200" dirty="0" err="1">
                <a:solidFill>
                  <a:schemeClr val="dk1"/>
                </a:solidFill>
              </a:rPr>
              <a:t>Ist</a:t>
            </a:r>
            <a:r>
              <a:rPr lang="en-US" sz="1200" dirty="0">
                <a:solidFill>
                  <a:schemeClr val="dk1"/>
                </a:solidFill>
              </a:rPr>
              <a:t> die </a:t>
            </a:r>
            <a:r>
              <a:rPr lang="en-US" sz="1200" dirty="0" err="1">
                <a:solidFill>
                  <a:schemeClr val="dk1"/>
                </a:solidFill>
              </a:rPr>
              <a:t>vom</a:t>
            </a:r>
            <a:r>
              <a:rPr lang="en-US" sz="1200" dirty="0">
                <a:solidFill>
                  <a:schemeClr val="dk1"/>
                </a:solidFill>
              </a:rPr>
              <a:t> </a:t>
            </a:r>
            <a:r>
              <a:rPr lang="en-US" sz="1200" dirty="0" err="1">
                <a:solidFill>
                  <a:schemeClr val="dk1"/>
                </a:solidFill>
              </a:rPr>
              <a:t>Applanationstonometer</a:t>
            </a:r>
            <a:r>
              <a:rPr lang="en-US" sz="1200" dirty="0">
                <a:solidFill>
                  <a:schemeClr val="dk1"/>
                </a:solidFill>
              </a:rPr>
              <a:t> </a:t>
            </a:r>
            <a:r>
              <a:rPr lang="en-US" sz="1200" dirty="0" err="1">
                <a:solidFill>
                  <a:schemeClr val="dk1"/>
                </a:solidFill>
              </a:rPr>
              <a:t>ausgeübte</a:t>
            </a:r>
            <a:r>
              <a:rPr lang="en-US" sz="1200" dirty="0">
                <a:solidFill>
                  <a:schemeClr val="dk1"/>
                </a:solidFill>
              </a:rPr>
              <a:t> Kraft </a:t>
            </a:r>
            <a:r>
              <a:rPr lang="en-US" sz="1200" dirty="0" err="1">
                <a:solidFill>
                  <a:schemeClr val="dk1"/>
                </a:solidFill>
              </a:rPr>
              <a:t>größer</a:t>
            </a:r>
            <a:r>
              <a:rPr lang="en-US" sz="1200" dirty="0">
                <a:solidFill>
                  <a:schemeClr val="dk1"/>
                </a:solidFill>
              </a:rPr>
              <a:t> </a:t>
            </a:r>
            <a:r>
              <a:rPr lang="en-US" sz="1200" dirty="0" err="1">
                <a:solidFill>
                  <a:schemeClr val="dk1"/>
                </a:solidFill>
              </a:rPr>
              <a:t>als</a:t>
            </a:r>
            <a:r>
              <a:rPr lang="en-US" sz="1200" dirty="0">
                <a:solidFill>
                  <a:schemeClr val="dk1"/>
                </a:solidFill>
              </a:rPr>
              <a:t> der </a:t>
            </a:r>
            <a:r>
              <a:rPr lang="en-US" sz="1200" dirty="0" err="1">
                <a:solidFill>
                  <a:schemeClr val="dk1"/>
                </a:solidFill>
              </a:rPr>
              <a:t>Augeninnendruck</a:t>
            </a:r>
            <a:r>
              <a:rPr lang="en-US" sz="1200" dirty="0">
                <a:solidFill>
                  <a:schemeClr val="dk1"/>
                </a:solidFill>
              </a:rPr>
              <a:t>, </a:t>
            </a:r>
            <a:r>
              <a:rPr lang="en-US" sz="1200" dirty="0" err="1">
                <a:solidFill>
                  <a:schemeClr val="dk1"/>
                </a:solidFill>
              </a:rPr>
              <a:t>wird</a:t>
            </a:r>
            <a:r>
              <a:rPr lang="en-US" sz="1200" dirty="0">
                <a:solidFill>
                  <a:schemeClr val="dk1"/>
                </a:solidFill>
              </a:rPr>
              <a:t> die </a:t>
            </a:r>
            <a:r>
              <a:rPr lang="en-US" sz="1200" dirty="0" err="1">
                <a:solidFill>
                  <a:schemeClr val="dk1"/>
                </a:solidFill>
              </a:rPr>
              <a:t>Hornhaut</a:t>
            </a:r>
            <a:r>
              <a:rPr lang="en-US" sz="1200" dirty="0">
                <a:solidFill>
                  <a:schemeClr val="dk1"/>
                </a:solidFill>
              </a:rPr>
              <a:t> </a:t>
            </a:r>
            <a:r>
              <a:rPr lang="en-US" sz="1200" dirty="0" err="1">
                <a:solidFill>
                  <a:schemeClr val="dk1"/>
                </a:solidFill>
              </a:rPr>
              <a:t>über</a:t>
            </a:r>
            <a:r>
              <a:rPr lang="en-US" sz="1200" dirty="0">
                <a:solidFill>
                  <a:schemeClr val="dk1"/>
                </a:solidFill>
              </a:rPr>
              <a:t> das </a:t>
            </a:r>
            <a:r>
              <a:rPr lang="en-US" sz="1200" dirty="0" err="1">
                <a:solidFill>
                  <a:schemeClr val="dk1"/>
                </a:solidFill>
              </a:rPr>
              <a:t>Sollmaß</a:t>
            </a:r>
            <a:r>
              <a:rPr lang="en-US" sz="1200" dirty="0">
                <a:solidFill>
                  <a:schemeClr val="dk1"/>
                </a:solidFill>
              </a:rPr>
              <a:t> </a:t>
            </a:r>
            <a:r>
              <a:rPr lang="en-US" sz="1200" dirty="0" err="1">
                <a:solidFill>
                  <a:schemeClr val="dk1"/>
                </a:solidFill>
              </a:rPr>
              <a:t>hinaus</a:t>
            </a:r>
            <a:r>
              <a:rPr lang="en-US" sz="1200" dirty="0">
                <a:solidFill>
                  <a:schemeClr val="dk1"/>
                </a:solidFill>
              </a:rPr>
              <a:t> </a:t>
            </a:r>
            <a:r>
              <a:rPr lang="en-US" sz="1200" dirty="0" err="1">
                <a:solidFill>
                  <a:schemeClr val="dk1"/>
                </a:solidFill>
              </a:rPr>
              <a:t>abgeflacht</a:t>
            </a:r>
            <a:r>
              <a:rPr lang="en-US" sz="1200" dirty="0">
                <a:solidFill>
                  <a:schemeClr val="dk1"/>
                </a:solidFill>
              </a:rPr>
              <a:t>. </a:t>
            </a:r>
            <a:r>
              <a:rPr lang="en-US" sz="1200" dirty="0" err="1">
                <a:solidFill>
                  <a:schemeClr val="dk1"/>
                </a:solidFill>
              </a:rPr>
              <a:t>Dadurch</a:t>
            </a:r>
            <a:r>
              <a:rPr lang="en-US" sz="1200" dirty="0">
                <a:solidFill>
                  <a:schemeClr val="dk1"/>
                </a:solidFill>
              </a:rPr>
              <a:t> </a:t>
            </a:r>
            <a:r>
              <a:rPr lang="en-US" sz="1200" dirty="0" err="1">
                <a:solidFill>
                  <a:schemeClr val="dk1"/>
                </a:solidFill>
              </a:rPr>
              <a:t>beträgt</a:t>
            </a:r>
            <a:r>
              <a:rPr lang="en-US" sz="1200" dirty="0">
                <a:solidFill>
                  <a:schemeClr val="dk1"/>
                </a:solidFill>
              </a:rPr>
              <a:t> der </a:t>
            </a:r>
            <a:r>
              <a:rPr lang="en-US" sz="1200" dirty="0" err="1">
                <a:solidFill>
                  <a:schemeClr val="dk1"/>
                </a:solidFill>
              </a:rPr>
              <a:t>Durchmesser</a:t>
            </a:r>
            <a:r>
              <a:rPr lang="en-US" sz="1200" dirty="0">
                <a:solidFill>
                  <a:schemeClr val="dk1"/>
                </a:solidFill>
              </a:rPr>
              <a:t> der </a:t>
            </a:r>
            <a:r>
              <a:rPr lang="en-US" sz="1200" dirty="0" err="1">
                <a:solidFill>
                  <a:schemeClr val="dk1"/>
                </a:solidFill>
              </a:rPr>
              <a:t>applanierten</a:t>
            </a:r>
            <a:r>
              <a:rPr lang="en-US" sz="1200" dirty="0">
                <a:solidFill>
                  <a:schemeClr val="dk1"/>
                </a:solidFill>
              </a:rPr>
              <a:t> </a:t>
            </a:r>
            <a:r>
              <a:rPr lang="en-US" sz="1200" dirty="0" err="1">
                <a:solidFill>
                  <a:schemeClr val="dk1"/>
                </a:solidFill>
              </a:rPr>
              <a:t>Fläche</a:t>
            </a:r>
            <a:r>
              <a:rPr lang="en-US" sz="1200" dirty="0">
                <a:solidFill>
                  <a:schemeClr val="dk1"/>
                </a:solidFill>
              </a:rPr>
              <a:t> </a:t>
            </a:r>
            <a:r>
              <a:rPr lang="en-US" sz="1200" dirty="0" err="1">
                <a:solidFill>
                  <a:schemeClr val="dk1"/>
                </a:solidFill>
              </a:rPr>
              <a:t>mehr</a:t>
            </a:r>
            <a:r>
              <a:rPr lang="en-US" sz="1200" dirty="0">
                <a:solidFill>
                  <a:schemeClr val="dk1"/>
                </a:solidFill>
              </a:rPr>
              <a:t> </a:t>
            </a:r>
            <a:r>
              <a:rPr lang="en-US" sz="1200" dirty="0" err="1">
                <a:solidFill>
                  <a:schemeClr val="dk1"/>
                </a:solidFill>
              </a:rPr>
              <a:t>als</a:t>
            </a:r>
            <a:r>
              <a:rPr lang="en-US" sz="1200" dirty="0">
                <a:solidFill>
                  <a:schemeClr val="dk1"/>
                </a:solidFill>
              </a:rPr>
              <a:t> 3,06 mm, und </a:t>
            </a:r>
            <a:r>
              <a:rPr lang="en-US" sz="1200" dirty="0" err="1">
                <a:solidFill>
                  <a:schemeClr val="dk1"/>
                </a:solidFill>
              </a:rPr>
              <a:t>auch</a:t>
            </a:r>
            <a:r>
              <a:rPr lang="en-US" sz="1200" dirty="0">
                <a:solidFill>
                  <a:schemeClr val="dk1"/>
                </a:solidFill>
              </a:rPr>
              <a:t> der </a:t>
            </a:r>
            <a:r>
              <a:rPr lang="en-US" sz="1200" dirty="0" err="1">
                <a:solidFill>
                  <a:schemeClr val="dk1"/>
                </a:solidFill>
              </a:rPr>
              <a:t>Fluoreszein-Meniskusring</a:t>
            </a:r>
            <a:r>
              <a:rPr lang="en-US" sz="1200" dirty="0">
                <a:solidFill>
                  <a:schemeClr val="dk1"/>
                </a:solidFill>
              </a:rPr>
              <a:t> </a:t>
            </a:r>
            <a:r>
              <a:rPr lang="en-US" sz="1200" dirty="0" err="1">
                <a:solidFill>
                  <a:schemeClr val="dk1"/>
                </a:solidFill>
              </a:rPr>
              <a:t>erscheint</a:t>
            </a:r>
            <a:r>
              <a:rPr lang="en-US" sz="1200" dirty="0">
                <a:solidFill>
                  <a:schemeClr val="dk1"/>
                </a:solidFill>
              </a:rPr>
              <a:t> </a:t>
            </a:r>
            <a:r>
              <a:rPr lang="en-US" sz="1200" dirty="0" err="1">
                <a:solidFill>
                  <a:schemeClr val="dk1"/>
                </a:solidFill>
              </a:rPr>
              <a:t>entsprechend</a:t>
            </a:r>
            <a:r>
              <a:rPr lang="en-US" sz="1200" dirty="0">
                <a:solidFill>
                  <a:schemeClr val="dk1"/>
                </a:solidFill>
              </a:rPr>
              <a:t> </a:t>
            </a:r>
            <a:r>
              <a:rPr lang="en-US" sz="1200" dirty="0" err="1">
                <a:solidFill>
                  <a:schemeClr val="dk1"/>
                </a:solidFill>
              </a:rPr>
              <a:t>größer</a:t>
            </a:r>
            <a:r>
              <a:rPr lang="en-US" sz="1200" dirty="0">
                <a:solidFill>
                  <a:schemeClr val="dk1"/>
                </a:solidFill>
              </a:rPr>
              <a:t>. </a:t>
            </a:r>
            <a:r>
              <a:rPr lang="en-US" sz="1200" dirty="0">
                <a:solidFill>
                  <a:srgbClr val="0000FF"/>
                </a:solidFill>
              </a:rPr>
              <a:t>Wenn </a:t>
            </a:r>
            <a:r>
              <a:rPr lang="en-US" sz="1200" dirty="0" err="1">
                <a:solidFill>
                  <a:srgbClr val="0000FF"/>
                </a:solidFill>
              </a:rPr>
              <a:t>hingegen</a:t>
            </a:r>
            <a:r>
              <a:rPr lang="en-US" sz="1200" dirty="0">
                <a:solidFill>
                  <a:srgbClr val="0000FF"/>
                </a:solidFill>
              </a:rPr>
              <a:t> der </a:t>
            </a:r>
            <a:r>
              <a:rPr lang="en-US" sz="1200" dirty="0" err="1">
                <a:solidFill>
                  <a:srgbClr val="0000FF"/>
                </a:solidFill>
              </a:rPr>
              <a:t>Augeninnendruck</a:t>
            </a:r>
            <a:r>
              <a:rPr lang="en-US" sz="1200" dirty="0">
                <a:solidFill>
                  <a:srgbClr val="0000FF"/>
                </a:solidFill>
              </a:rPr>
              <a:t> </a:t>
            </a:r>
            <a:r>
              <a:rPr lang="en-US" sz="1200" dirty="0" err="1">
                <a:solidFill>
                  <a:srgbClr val="0000FF"/>
                </a:solidFill>
              </a:rPr>
              <a:t>geringer</a:t>
            </a:r>
            <a:r>
              <a:rPr lang="en-US" sz="1200" dirty="0">
                <a:solidFill>
                  <a:srgbClr val="0000FF"/>
                </a:solidFill>
              </a:rPr>
              <a:t> </a:t>
            </a:r>
            <a:r>
              <a:rPr lang="en-US" sz="1200" dirty="0" err="1">
                <a:solidFill>
                  <a:srgbClr val="0000FF"/>
                </a:solidFill>
              </a:rPr>
              <a:t>ist</a:t>
            </a:r>
            <a:r>
              <a:rPr lang="en-US" sz="1200" dirty="0">
                <a:solidFill>
                  <a:srgbClr val="0000FF"/>
                </a:solidFill>
              </a:rPr>
              <a:t> </a:t>
            </a:r>
            <a:r>
              <a:rPr lang="en-US" sz="1200" dirty="0" err="1">
                <a:solidFill>
                  <a:srgbClr val="0000FF"/>
                </a:solidFill>
              </a:rPr>
              <a:t>als</a:t>
            </a:r>
            <a:r>
              <a:rPr lang="en-US" sz="1200" dirty="0">
                <a:solidFill>
                  <a:srgbClr val="0000FF"/>
                </a:solidFill>
              </a:rPr>
              <a:t> die von der </a:t>
            </a:r>
            <a:r>
              <a:rPr lang="en-US" sz="1200" dirty="0" err="1">
                <a:solidFill>
                  <a:srgbClr val="0000FF"/>
                </a:solidFill>
              </a:rPr>
              <a:t>Applanatorspitze</a:t>
            </a:r>
            <a:r>
              <a:rPr lang="en-US" sz="1200" dirty="0">
                <a:solidFill>
                  <a:srgbClr val="0000FF"/>
                </a:solidFill>
              </a:rPr>
              <a:t> </a:t>
            </a:r>
            <a:r>
              <a:rPr lang="en-US" sz="1200" dirty="0" err="1">
                <a:solidFill>
                  <a:srgbClr val="0000FF"/>
                </a:solidFill>
              </a:rPr>
              <a:t>ausgeübte</a:t>
            </a:r>
            <a:r>
              <a:rPr lang="en-US" sz="1200" dirty="0">
                <a:solidFill>
                  <a:srgbClr val="0000FF"/>
                </a:solidFill>
              </a:rPr>
              <a:t> Kraft, </a:t>
            </a:r>
            <a:r>
              <a:rPr lang="en-US" sz="1200" dirty="0" err="1">
                <a:solidFill>
                  <a:srgbClr val="0000FF"/>
                </a:solidFill>
              </a:rPr>
              <a:t>wird</a:t>
            </a:r>
            <a:r>
              <a:rPr lang="en-US" sz="1200" dirty="0">
                <a:solidFill>
                  <a:srgbClr val="0000FF"/>
                </a:solidFill>
              </a:rPr>
              <a:t> </a:t>
            </a:r>
            <a:r>
              <a:rPr lang="en-US" sz="1200" dirty="0" err="1">
                <a:solidFill>
                  <a:srgbClr val="0000FF"/>
                </a:solidFill>
              </a:rPr>
              <a:t>eine</a:t>
            </a:r>
            <a:r>
              <a:rPr lang="en-US" sz="1200" dirty="0">
                <a:solidFill>
                  <a:srgbClr val="0000FF"/>
                </a:solidFill>
              </a:rPr>
              <a:t> </a:t>
            </a:r>
            <a:r>
              <a:rPr lang="en-US" sz="1200" dirty="0" err="1">
                <a:solidFill>
                  <a:srgbClr val="0000FF"/>
                </a:solidFill>
              </a:rPr>
              <a:t>größere</a:t>
            </a:r>
            <a:r>
              <a:rPr lang="en-US" sz="1200" dirty="0">
                <a:solidFill>
                  <a:srgbClr val="0000FF"/>
                </a:solidFill>
              </a:rPr>
              <a:t> </a:t>
            </a:r>
            <a:r>
              <a:rPr lang="en-US" sz="1200" dirty="0" err="1">
                <a:solidFill>
                  <a:srgbClr val="0000FF"/>
                </a:solidFill>
              </a:rPr>
              <a:t>Hornhautfläche</a:t>
            </a:r>
            <a:r>
              <a:rPr lang="en-US" sz="1200" dirty="0">
                <a:solidFill>
                  <a:srgbClr val="0000FF"/>
                </a:solidFill>
              </a:rPr>
              <a:t> </a:t>
            </a:r>
            <a:r>
              <a:rPr lang="en-US" sz="1200" dirty="0" err="1">
                <a:solidFill>
                  <a:srgbClr val="0000FF"/>
                </a:solidFill>
              </a:rPr>
              <a:t>abgeflacht</a:t>
            </a:r>
            <a:r>
              <a:rPr lang="en-US" sz="1200" dirty="0">
                <a:solidFill>
                  <a:srgbClr val="0000FF"/>
                </a:solidFill>
              </a:rPr>
              <a:t>. Der </a:t>
            </a:r>
            <a:r>
              <a:rPr lang="en-US" sz="1200" dirty="0" err="1">
                <a:solidFill>
                  <a:srgbClr val="0000FF"/>
                </a:solidFill>
              </a:rPr>
              <a:t>Durchmesser</a:t>
            </a:r>
            <a:r>
              <a:rPr lang="en-US" sz="1200" dirty="0">
                <a:solidFill>
                  <a:srgbClr val="0000FF"/>
                </a:solidFill>
              </a:rPr>
              <a:t> der </a:t>
            </a:r>
            <a:r>
              <a:rPr lang="en-US" sz="1200" dirty="0" err="1">
                <a:solidFill>
                  <a:srgbClr val="0000FF"/>
                </a:solidFill>
              </a:rPr>
              <a:t>abgeflachten</a:t>
            </a:r>
            <a:r>
              <a:rPr lang="en-US" sz="1200" dirty="0">
                <a:solidFill>
                  <a:srgbClr val="0000FF"/>
                </a:solidFill>
              </a:rPr>
              <a:t> </a:t>
            </a:r>
            <a:r>
              <a:rPr lang="en-US" sz="1200" dirty="0" err="1">
                <a:solidFill>
                  <a:srgbClr val="0000FF"/>
                </a:solidFill>
              </a:rPr>
              <a:t>Fläche</a:t>
            </a:r>
            <a:r>
              <a:rPr lang="en-US" sz="1200" dirty="0">
                <a:solidFill>
                  <a:srgbClr val="0000FF"/>
                </a:solidFill>
              </a:rPr>
              <a:t> </a:t>
            </a:r>
            <a:r>
              <a:rPr lang="en-US" sz="1200" dirty="0" err="1">
                <a:solidFill>
                  <a:srgbClr val="0000FF"/>
                </a:solidFill>
              </a:rPr>
              <a:t>beträgt</a:t>
            </a:r>
            <a:r>
              <a:rPr lang="en-US" sz="1200" dirty="0">
                <a:solidFill>
                  <a:srgbClr val="0000FF"/>
                </a:solidFill>
              </a:rPr>
              <a:t> </a:t>
            </a:r>
            <a:r>
              <a:rPr lang="en-US" sz="1200" dirty="0" err="1">
                <a:solidFill>
                  <a:srgbClr val="0000FF"/>
                </a:solidFill>
              </a:rPr>
              <a:t>dann</a:t>
            </a:r>
            <a:r>
              <a:rPr lang="en-US" sz="1200" dirty="0">
                <a:solidFill>
                  <a:srgbClr val="0000FF"/>
                </a:solidFill>
              </a:rPr>
              <a:t> </a:t>
            </a:r>
            <a:r>
              <a:rPr lang="en-US" sz="1200" dirty="0" err="1">
                <a:solidFill>
                  <a:srgbClr val="0000FF"/>
                </a:solidFill>
              </a:rPr>
              <a:t>mehr</a:t>
            </a:r>
            <a:r>
              <a:rPr lang="en-US" sz="1200" dirty="0">
                <a:solidFill>
                  <a:srgbClr val="0000FF"/>
                </a:solidFill>
              </a:rPr>
              <a:t> </a:t>
            </a:r>
            <a:r>
              <a:rPr lang="en-US" sz="1200" dirty="0" err="1">
                <a:solidFill>
                  <a:srgbClr val="0000FF"/>
                </a:solidFill>
              </a:rPr>
              <a:t>als</a:t>
            </a:r>
            <a:r>
              <a:rPr lang="en-US" sz="1200" dirty="0">
                <a:solidFill>
                  <a:srgbClr val="0000FF"/>
                </a:solidFill>
              </a:rPr>
              <a:t> 3,06 mm, und </a:t>
            </a:r>
            <a:r>
              <a:rPr lang="en-US" sz="1200" dirty="0" err="1">
                <a:solidFill>
                  <a:srgbClr val="0000FF"/>
                </a:solidFill>
              </a:rPr>
              <a:t>entsprechend</a:t>
            </a:r>
            <a:r>
              <a:rPr lang="en-US" sz="1200" dirty="0">
                <a:solidFill>
                  <a:srgbClr val="0000FF"/>
                </a:solidFill>
              </a:rPr>
              <a:t> </a:t>
            </a:r>
            <a:r>
              <a:rPr lang="en-US" sz="1200" dirty="0" err="1">
                <a:solidFill>
                  <a:srgbClr val="0000FF"/>
                </a:solidFill>
              </a:rPr>
              <a:t>ist</a:t>
            </a:r>
            <a:r>
              <a:rPr lang="en-US" sz="1200" dirty="0">
                <a:solidFill>
                  <a:srgbClr val="0000FF"/>
                </a:solidFill>
              </a:rPr>
              <a:t> </a:t>
            </a:r>
            <a:r>
              <a:rPr lang="en-US" sz="1200" dirty="0" err="1">
                <a:solidFill>
                  <a:srgbClr val="0000FF"/>
                </a:solidFill>
              </a:rPr>
              <a:t>auch</a:t>
            </a:r>
            <a:r>
              <a:rPr lang="en-US" sz="1200" dirty="0">
                <a:solidFill>
                  <a:srgbClr val="0000FF"/>
                </a:solidFill>
              </a:rPr>
              <a:t> der </a:t>
            </a:r>
            <a:r>
              <a:rPr lang="en-US" sz="1200" dirty="0" err="1">
                <a:solidFill>
                  <a:srgbClr val="0000FF"/>
                </a:solidFill>
              </a:rPr>
              <a:t>Fluoreszein-Meniskus</a:t>
            </a:r>
            <a:r>
              <a:rPr lang="en-US" sz="1200" dirty="0">
                <a:solidFill>
                  <a:srgbClr val="0000FF"/>
                </a:solidFill>
              </a:rPr>
              <a:t> </a:t>
            </a:r>
            <a:r>
              <a:rPr lang="en-US" sz="1200" dirty="0" err="1">
                <a:solidFill>
                  <a:srgbClr val="0000FF"/>
                </a:solidFill>
              </a:rPr>
              <a:t>größer</a:t>
            </a:r>
            <a:r>
              <a:rPr lang="en-US" sz="1200" dirty="0">
                <a:solidFill>
                  <a:srgbClr val="0000FF"/>
                </a:solidFill>
              </a:rPr>
              <a:t>.</a:t>
            </a:r>
            <a:endParaRPr dirty="0">
              <a:solidFill>
                <a:schemeClr val="dk1"/>
              </a:solidFill>
            </a:endParaRPr>
          </a:p>
          <a:p>
            <a:pPr marL="0" lvl="0" indent="0" algn="l" rtl="0">
              <a:spcBef>
                <a:spcPts val="0"/>
              </a:spcBef>
              <a:spcAft>
                <a:spcPts val="0"/>
              </a:spcAft>
              <a:buClr>
                <a:schemeClr val="dk1"/>
              </a:buClr>
              <a:buFont typeface="Arial"/>
              <a:buNone/>
            </a:pPr>
            <a:endParaRPr i="1" dirty="0">
              <a:solidFill>
                <a:schemeClr val="dk1"/>
              </a:solidFill>
            </a:endParaRPr>
          </a:p>
          <a:p>
            <a:pPr marL="0" lvl="0" indent="0" algn="l" rtl="0">
              <a:spcBef>
                <a:spcPts val="0"/>
              </a:spcBef>
              <a:spcAft>
                <a:spcPts val="0"/>
              </a:spcAft>
              <a:buClr>
                <a:schemeClr val="dk1"/>
              </a:buClr>
              <a:buFont typeface="Arial"/>
              <a:buNone/>
            </a:pPr>
            <a:r>
              <a:rPr lang="en-US" sz="1200" i="1" dirty="0">
                <a:solidFill>
                  <a:schemeClr val="dk1"/>
                </a:solidFill>
              </a:rPr>
              <a:t>Gut, </a:t>
            </a:r>
            <a:r>
              <a:rPr lang="en-US" sz="1200" i="1" dirty="0" err="1">
                <a:solidFill>
                  <a:schemeClr val="dk1"/>
                </a:solidFill>
              </a:rPr>
              <a:t>aber</a:t>
            </a:r>
            <a:r>
              <a:rPr lang="en-US" sz="1200" i="1" dirty="0">
                <a:solidFill>
                  <a:schemeClr val="dk1"/>
                </a:solidFill>
              </a:rPr>
              <a:t> </a:t>
            </a:r>
            <a:r>
              <a:rPr lang="en-US" sz="1200" i="1" dirty="0" err="1">
                <a:solidFill>
                  <a:schemeClr val="dk1"/>
                </a:solidFill>
              </a:rPr>
              <a:t>warum</a:t>
            </a:r>
            <a:r>
              <a:rPr lang="en-US" sz="1200" i="1" dirty="0">
                <a:solidFill>
                  <a:schemeClr val="dk1"/>
                </a:solidFill>
              </a:rPr>
              <a:t> </a:t>
            </a:r>
            <a:r>
              <a:rPr lang="en-US" sz="1200" i="1" dirty="0" err="1">
                <a:solidFill>
                  <a:schemeClr val="dk1"/>
                </a:solidFill>
              </a:rPr>
              <a:t>wird</a:t>
            </a:r>
            <a:r>
              <a:rPr lang="en-US" sz="1200" i="1" dirty="0">
                <a:solidFill>
                  <a:schemeClr val="dk1"/>
                </a:solidFill>
              </a:rPr>
              <a:t> </a:t>
            </a:r>
            <a:r>
              <a:rPr lang="en-US" sz="1200" i="1" dirty="0" err="1">
                <a:solidFill>
                  <a:schemeClr val="dk1"/>
                </a:solidFill>
              </a:rPr>
              <a:t>beim</a:t>
            </a:r>
            <a:r>
              <a:rPr lang="en-US" sz="1200" i="1" dirty="0">
                <a:solidFill>
                  <a:schemeClr val="dk1"/>
                </a:solidFill>
              </a:rPr>
              <a:t> </a:t>
            </a:r>
            <a:r>
              <a:rPr lang="en-US" sz="1200" i="1" dirty="0" err="1">
                <a:solidFill>
                  <a:schemeClr val="dk1"/>
                </a:solidFill>
              </a:rPr>
              <a:t>Applanationstonometer</a:t>
            </a:r>
            <a:r>
              <a:rPr lang="en-US" sz="1200" i="1" dirty="0">
                <a:solidFill>
                  <a:schemeClr val="dk1"/>
                </a:solidFill>
              </a:rPr>
              <a:t> </a:t>
            </a:r>
            <a:r>
              <a:rPr lang="en-US" sz="1200" i="1" dirty="0" err="1">
                <a:solidFill>
                  <a:schemeClr val="dk1"/>
                </a:solidFill>
              </a:rPr>
              <a:t>ein</a:t>
            </a:r>
            <a:r>
              <a:rPr lang="en-US" sz="1200" i="1" dirty="0">
                <a:solidFill>
                  <a:schemeClr val="dk1"/>
                </a:solidFill>
              </a:rPr>
              <a:t> Prisma </a:t>
            </a:r>
            <a:r>
              <a:rPr lang="en-US" sz="1200" i="1" dirty="0" err="1">
                <a:solidFill>
                  <a:schemeClr val="dk1"/>
                </a:solidFill>
              </a:rPr>
              <a:t>eingesetzt</a:t>
            </a:r>
            <a:r>
              <a:rPr lang="en-US" sz="1200" i="1" dirty="0">
                <a:solidFill>
                  <a:schemeClr val="dk1"/>
                </a:solidFill>
              </a:rPr>
              <a:t>, das den </a:t>
            </a:r>
            <a:r>
              <a:rPr lang="en-US" sz="1200" i="1" dirty="0" err="1">
                <a:solidFill>
                  <a:schemeClr val="dk1"/>
                </a:solidFill>
              </a:rPr>
              <a:t>fluoreszierenden</a:t>
            </a:r>
            <a:r>
              <a:rPr lang="en-US" sz="1200" i="1" dirty="0">
                <a:solidFill>
                  <a:schemeClr val="dk1"/>
                </a:solidFill>
              </a:rPr>
              <a:t> Kreis in </a:t>
            </a:r>
            <a:r>
              <a:rPr lang="en-US" sz="1200" i="1" dirty="0" err="1">
                <a:solidFill>
                  <a:schemeClr val="dk1"/>
                </a:solidFill>
              </a:rPr>
              <a:t>zwei</a:t>
            </a:r>
            <a:r>
              <a:rPr lang="en-US" sz="1200" i="1" dirty="0">
                <a:solidFill>
                  <a:schemeClr val="dk1"/>
                </a:solidFill>
              </a:rPr>
              <a:t> </a:t>
            </a:r>
            <a:r>
              <a:rPr lang="en-US" sz="1200" i="1" dirty="0" err="1">
                <a:solidFill>
                  <a:schemeClr val="dk1"/>
                </a:solidFill>
              </a:rPr>
              <a:t>Halbkreise</a:t>
            </a:r>
            <a:r>
              <a:rPr lang="en-US" sz="1200" i="1" dirty="0">
                <a:solidFill>
                  <a:schemeClr val="dk1"/>
                </a:solidFill>
              </a:rPr>
              <a:t> </a:t>
            </a:r>
            <a:r>
              <a:rPr lang="en-US" sz="1200" i="1" dirty="0" err="1">
                <a:solidFill>
                  <a:schemeClr val="dk1"/>
                </a:solidFill>
              </a:rPr>
              <a:t>aufspaltet</a:t>
            </a:r>
            <a:r>
              <a:rPr lang="en-US" sz="1200" i="1" dirty="0">
                <a:solidFill>
                  <a:schemeClr val="dk1"/>
                </a:solidFill>
              </a:rPr>
              <a:t>?</a:t>
            </a:r>
            <a:endParaRPr sz="1200" i="1" dirty="0">
              <a:solidFill>
                <a:schemeClr val="dk1"/>
              </a:solidFill>
            </a:endParaRPr>
          </a:p>
          <a:p>
            <a:pPr marL="0" marR="0" lvl="0" indent="0" algn="l" rtl="0">
              <a:spcBef>
                <a:spcPts val="0"/>
              </a:spcBef>
              <a:spcAft>
                <a:spcPts val="0"/>
              </a:spcAft>
              <a:buNone/>
            </a:pPr>
            <a:r>
              <a:rPr lang="en-US" sz="1200" dirty="0" err="1">
                <a:solidFill>
                  <a:schemeClr val="dk1"/>
                </a:solidFill>
              </a:rPr>
              <a:t>Stellen</a:t>
            </a:r>
            <a:r>
              <a:rPr lang="en-US" sz="1200" dirty="0">
                <a:solidFill>
                  <a:schemeClr val="dk1"/>
                </a:solidFill>
              </a:rPr>
              <a:t> </a:t>
            </a:r>
            <a:r>
              <a:rPr lang="en-US" sz="1200" dirty="0" err="1">
                <a:solidFill>
                  <a:schemeClr val="dk1"/>
                </a:solidFill>
              </a:rPr>
              <a:t>wir</a:t>
            </a:r>
            <a:r>
              <a:rPr lang="en-US" sz="1200" dirty="0">
                <a:solidFill>
                  <a:schemeClr val="dk1"/>
                </a:solidFill>
              </a:rPr>
              <a:t> </a:t>
            </a:r>
            <a:r>
              <a:rPr lang="en-US" sz="1200" dirty="0" err="1">
                <a:solidFill>
                  <a:schemeClr val="dk1"/>
                </a:solidFill>
              </a:rPr>
              <a:t>uns</a:t>
            </a:r>
            <a:r>
              <a:rPr lang="en-US" sz="1200" dirty="0">
                <a:solidFill>
                  <a:schemeClr val="dk1"/>
                </a:solidFill>
              </a:rPr>
              <a:t> </a:t>
            </a:r>
            <a:r>
              <a:rPr lang="en-US" sz="1200" dirty="0" err="1">
                <a:solidFill>
                  <a:schemeClr val="dk1"/>
                </a:solidFill>
              </a:rPr>
              <a:t>vor</a:t>
            </a:r>
            <a:r>
              <a:rPr lang="en-US" sz="1200" dirty="0">
                <a:solidFill>
                  <a:schemeClr val="dk1"/>
                </a:solidFill>
              </a:rPr>
              <a:t>, das </a:t>
            </a:r>
            <a:r>
              <a:rPr lang="en-US" sz="1200" dirty="0" err="1">
                <a:solidFill>
                  <a:schemeClr val="dk1"/>
                </a:solidFill>
              </a:rPr>
              <a:t>Applanationstonometer</a:t>
            </a:r>
            <a:r>
              <a:rPr lang="en-US" sz="1200" dirty="0">
                <a:solidFill>
                  <a:schemeClr val="dk1"/>
                </a:solidFill>
              </a:rPr>
              <a:t> </a:t>
            </a:r>
            <a:r>
              <a:rPr lang="en-US" sz="1200" dirty="0" err="1">
                <a:solidFill>
                  <a:schemeClr val="dk1"/>
                </a:solidFill>
              </a:rPr>
              <a:t>enthielte</a:t>
            </a:r>
            <a:r>
              <a:rPr lang="en-US" sz="1200" dirty="0">
                <a:solidFill>
                  <a:schemeClr val="dk1"/>
                </a:solidFill>
              </a:rPr>
              <a:t> </a:t>
            </a:r>
            <a:r>
              <a:rPr lang="en-US" sz="1200" dirty="0" err="1">
                <a:solidFill>
                  <a:schemeClr val="dk1"/>
                </a:solidFill>
              </a:rPr>
              <a:t>kein</a:t>
            </a:r>
            <a:r>
              <a:rPr lang="en-US" sz="1200" dirty="0">
                <a:solidFill>
                  <a:schemeClr val="dk1"/>
                </a:solidFill>
              </a:rPr>
              <a:t> Prisma. Die </a:t>
            </a:r>
            <a:r>
              <a:rPr lang="en-US" sz="1200" dirty="0" err="1">
                <a:solidFill>
                  <a:schemeClr val="dk1"/>
                </a:solidFill>
              </a:rPr>
              <a:t>Tonometerspitze</a:t>
            </a:r>
            <a:r>
              <a:rPr lang="en-US" sz="1200" dirty="0">
                <a:solidFill>
                  <a:schemeClr val="dk1"/>
                </a:solidFill>
              </a:rPr>
              <a:t> </a:t>
            </a:r>
            <a:r>
              <a:rPr lang="en-US" sz="1200" dirty="0" err="1">
                <a:solidFill>
                  <a:schemeClr val="dk1"/>
                </a:solidFill>
              </a:rPr>
              <a:t>würde</a:t>
            </a:r>
            <a:r>
              <a:rPr lang="en-US" sz="1200" dirty="0">
                <a:solidFill>
                  <a:schemeClr val="dk1"/>
                </a:solidFill>
              </a:rPr>
              <a:t> </a:t>
            </a:r>
            <a:r>
              <a:rPr lang="en-US" sz="1200" dirty="0" err="1">
                <a:solidFill>
                  <a:schemeClr val="dk1"/>
                </a:solidFill>
              </a:rPr>
              <a:t>gegen</a:t>
            </a:r>
            <a:r>
              <a:rPr lang="en-US" sz="1200" dirty="0">
                <a:solidFill>
                  <a:schemeClr val="dk1"/>
                </a:solidFill>
              </a:rPr>
              <a:t> die </a:t>
            </a:r>
            <a:r>
              <a:rPr lang="en-US" sz="1200" dirty="0" err="1">
                <a:solidFill>
                  <a:schemeClr val="dk1"/>
                </a:solidFill>
              </a:rPr>
              <a:t>Hornhaut</a:t>
            </a:r>
            <a:r>
              <a:rPr lang="en-US" sz="1200" dirty="0">
                <a:solidFill>
                  <a:schemeClr val="dk1"/>
                </a:solidFill>
              </a:rPr>
              <a:t> </a:t>
            </a:r>
            <a:r>
              <a:rPr lang="en-US" sz="1200" dirty="0" err="1">
                <a:solidFill>
                  <a:schemeClr val="dk1"/>
                </a:solidFill>
              </a:rPr>
              <a:t>drücken</a:t>
            </a:r>
            <a:r>
              <a:rPr lang="en-US" sz="1200" dirty="0">
                <a:solidFill>
                  <a:schemeClr val="dk1"/>
                </a:solidFill>
              </a:rPr>
              <a:t>, und man </a:t>
            </a:r>
            <a:r>
              <a:rPr lang="en-US" sz="1200" dirty="0" err="1">
                <a:solidFill>
                  <a:schemeClr val="dk1"/>
                </a:solidFill>
              </a:rPr>
              <a:t>würde</a:t>
            </a:r>
            <a:r>
              <a:rPr lang="en-US" sz="1200" dirty="0">
                <a:solidFill>
                  <a:schemeClr val="dk1"/>
                </a:solidFill>
              </a:rPr>
              <a:t> den </a:t>
            </a:r>
            <a:r>
              <a:rPr lang="en-US" sz="1200" dirty="0" err="1">
                <a:solidFill>
                  <a:schemeClr val="dk1"/>
                </a:solidFill>
              </a:rPr>
              <a:t>Einstellknopf</a:t>
            </a:r>
            <a:r>
              <a:rPr lang="en-US" sz="1200" dirty="0">
                <a:solidFill>
                  <a:schemeClr val="dk1"/>
                </a:solidFill>
              </a:rPr>
              <a:t> so </a:t>
            </a:r>
            <a:r>
              <a:rPr lang="en-US" sz="1200" dirty="0" err="1">
                <a:solidFill>
                  <a:schemeClr val="dk1"/>
                </a:solidFill>
              </a:rPr>
              <a:t>lange</a:t>
            </a:r>
            <a:r>
              <a:rPr lang="en-US" sz="1200" dirty="0">
                <a:solidFill>
                  <a:schemeClr val="dk1"/>
                </a:solidFill>
              </a:rPr>
              <a:t> </a:t>
            </a:r>
            <a:r>
              <a:rPr lang="en-US" sz="1200" dirty="0" err="1">
                <a:solidFill>
                  <a:schemeClr val="dk1"/>
                </a:solidFill>
              </a:rPr>
              <a:t>drehen</a:t>
            </a:r>
            <a:r>
              <a:rPr lang="en-US" sz="1200" dirty="0">
                <a:solidFill>
                  <a:schemeClr val="dk1"/>
                </a:solidFill>
              </a:rPr>
              <a:t>, bis der </a:t>
            </a:r>
            <a:r>
              <a:rPr lang="en-US" sz="1200" dirty="0" err="1">
                <a:solidFill>
                  <a:schemeClr val="dk1"/>
                </a:solidFill>
              </a:rPr>
              <a:t>Durchmesser</a:t>
            </a:r>
            <a:r>
              <a:rPr lang="en-US" sz="1200" dirty="0">
                <a:solidFill>
                  <a:schemeClr val="dk1"/>
                </a:solidFill>
              </a:rPr>
              <a:t> des </a:t>
            </a:r>
            <a:r>
              <a:rPr lang="en-US" sz="1200" dirty="0" err="1">
                <a:solidFill>
                  <a:schemeClr val="dk1"/>
                </a:solidFill>
              </a:rPr>
              <a:t>fluoreszierenden</a:t>
            </a:r>
            <a:r>
              <a:rPr lang="en-US" sz="1200" dirty="0">
                <a:solidFill>
                  <a:schemeClr val="dk1"/>
                </a:solidFill>
              </a:rPr>
              <a:t> </a:t>
            </a:r>
            <a:r>
              <a:rPr lang="en-US" sz="1200" dirty="0" err="1">
                <a:solidFill>
                  <a:schemeClr val="dk1"/>
                </a:solidFill>
              </a:rPr>
              <a:t>Kreises</a:t>
            </a:r>
            <a:r>
              <a:rPr lang="en-US" sz="1200" dirty="0">
                <a:solidFill>
                  <a:schemeClr val="dk1"/>
                </a:solidFill>
              </a:rPr>
              <a:t> 3,06 mm </a:t>
            </a:r>
            <a:r>
              <a:rPr lang="en-US" sz="1200" dirty="0" err="1">
                <a:solidFill>
                  <a:schemeClr val="dk1"/>
                </a:solidFill>
              </a:rPr>
              <a:t>beträgt</a:t>
            </a:r>
            <a:r>
              <a:rPr lang="en-US" sz="1200" dirty="0">
                <a:solidFill>
                  <a:schemeClr val="dk1"/>
                </a:solidFill>
              </a:rPr>
              <a:t>. Das </a:t>
            </a:r>
            <a:r>
              <a:rPr lang="en-US" sz="1200" dirty="0" err="1">
                <a:solidFill>
                  <a:schemeClr val="dk1"/>
                </a:solidFill>
              </a:rPr>
              <a:t>klingt</a:t>
            </a:r>
            <a:r>
              <a:rPr lang="en-US" sz="1200" dirty="0">
                <a:solidFill>
                  <a:schemeClr val="dk1"/>
                </a:solidFill>
              </a:rPr>
              <a:t> </a:t>
            </a:r>
            <a:r>
              <a:rPr lang="en-US" sz="1200" dirty="0" err="1">
                <a:solidFill>
                  <a:schemeClr val="dk1"/>
                </a:solidFill>
              </a:rPr>
              <a:t>zunächst</a:t>
            </a:r>
            <a:r>
              <a:rPr lang="en-US" sz="1200" dirty="0">
                <a:solidFill>
                  <a:schemeClr val="dk1"/>
                </a:solidFill>
              </a:rPr>
              <a:t> </a:t>
            </a:r>
            <a:r>
              <a:rPr lang="en-US" sz="1200" dirty="0" err="1">
                <a:solidFill>
                  <a:schemeClr val="dk1"/>
                </a:solidFill>
              </a:rPr>
              <a:t>ganz</a:t>
            </a:r>
            <a:r>
              <a:rPr lang="en-US" sz="1200" dirty="0">
                <a:solidFill>
                  <a:schemeClr val="dk1"/>
                </a:solidFill>
              </a:rPr>
              <a:t> </a:t>
            </a:r>
            <a:r>
              <a:rPr lang="en-US" sz="1200" dirty="0" err="1">
                <a:solidFill>
                  <a:schemeClr val="dk1"/>
                </a:solidFill>
              </a:rPr>
              <a:t>einfach</a:t>
            </a:r>
            <a:r>
              <a:rPr lang="en-US" sz="1200" dirty="0">
                <a:solidFill>
                  <a:schemeClr val="dk1"/>
                </a:solidFill>
              </a:rPr>
              <a:t>. </a:t>
            </a:r>
            <a:r>
              <a:rPr lang="en-US" sz="1200" dirty="0" err="1">
                <a:solidFill>
                  <a:schemeClr val="dk1"/>
                </a:solidFill>
              </a:rPr>
              <a:t>Doch</a:t>
            </a:r>
            <a:r>
              <a:rPr lang="en-US" sz="1200" dirty="0">
                <a:solidFill>
                  <a:schemeClr val="dk1"/>
                </a:solidFill>
              </a:rPr>
              <a:t> </a:t>
            </a:r>
            <a:r>
              <a:rPr lang="en-US" sz="1200" dirty="0" err="1">
                <a:solidFill>
                  <a:schemeClr val="dk1"/>
                </a:solidFill>
              </a:rPr>
              <a:t>dann</a:t>
            </a:r>
            <a:r>
              <a:rPr lang="en-US" sz="1200" dirty="0">
                <a:solidFill>
                  <a:schemeClr val="dk1"/>
                </a:solidFill>
              </a:rPr>
              <a:t> </a:t>
            </a:r>
            <a:r>
              <a:rPr lang="en-US" sz="1200" dirty="0" err="1">
                <a:solidFill>
                  <a:schemeClr val="dk1"/>
                </a:solidFill>
              </a:rPr>
              <a:t>stellt</a:t>
            </a:r>
            <a:r>
              <a:rPr lang="en-US" sz="1200" dirty="0">
                <a:solidFill>
                  <a:schemeClr val="dk1"/>
                </a:solidFill>
              </a:rPr>
              <a:t> </a:t>
            </a:r>
            <a:r>
              <a:rPr lang="en-US" sz="1200" dirty="0" err="1">
                <a:solidFill>
                  <a:schemeClr val="dk1"/>
                </a:solidFill>
              </a:rPr>
              <a:t>sich</a:t>
            </a:r>
            <a:r>
              <a:rPr lang="en-US" sz="1200" dirty="0">
                <a:solidFill>
                  <a:schemeClr val="dk1"/>
                </a:solidFill>
              </a:rPr>
              <a:t> die Frage: </a:t>
            </a:r>
            <a:r>
              <a:rPr lang="en-US" sz="1200" dirty="0" err="1">
                <a:solidFill>
                  <a:schemeClr val="dk1"/>
                </a:solidFill>
              </a:rPr>
              <a:t>Woher</a:t>
            </a:r>
            <a:r>
              <a:rPr lang="en-US" sz="1200" dirty="0">
                <a:solidFill>
                  <a:schemeClr val="dk1"/>
                </a:solidFill>
              </a:rPr>
              <a:t> </a:t>
            </a:r>
            <a:r>
              <a:rPr lang="en-US" sz="1200" dirty="0" err="1">
                <a:solidFill>
                  <a:schemeClr val="dk1"/>
                </a:solidFill>
              </a:rPr>
              <a:t>weiß</a:t>
            </a:r>
            <a:r>
              <a:rPr lang="en-US" sz="1200" dirty="0">
                <a:solidFill>
                  <a:schemeClr val="dk1"/>
                </a:solidFill>
              </a:rPr>
              <a:t> man, </a:t>
            </a:r>
            <a:r>
              <a:rPr lang="en-US" sz="1200" dirty="0" err="1">
                <a:solidFill>
                  <a:schemeClr val="dk1"/>
                </a:solidFill>
              </a:rPr>
              <a:t>wann</a:t>
            </a:r>
            <a:r>
              <a:rPr lang="en-US" sz="1200" dirty="0">
                <a:solidFill>
                  <a:schemeClr val="dk1"/>
                </a:solidFill>
              </a:rPr>
              <a:t> der </a:t>
            </a:r>
            <a:r>
              <a:rPr lang="en-US" sz="1200" dirty="0" err="1">
                <a:solidFill>
                  <a:schemeClr val="dk1"/>
                </a:solidFill>
              </a:rPr>
              <a:t>Durchmesser</a:t>
            </a:r>
            <a:r>
              <a:rPr lang="en-US" sz="1200" dirty="0">
                <a:solidFill>
                  <a:schemeClr val="dk1"/>
                </a:solidFill>
              </a:rPr>
              <a:t> </a:t>
            </a:r>
            <a:r>
              <a:rPr lang="en-US" sz="1200" dirty="0" err="1">
                <a:solidFill>
                  <a:schemeClr val="dk1"/>
                </a:solidFill>
              </a:rPr>
              <a:t>tatsächlich</a:t>
            </a:r>
            <a:r>
              <a:rPr lang="en-US" sz="1200" dirty="0">
                <a:solidFill>
                  <a:schemeClr val="dk1"/>
                </a:solidFill>
              </a:rPr>
              <a:t> 3,06 mm </a:t>
            </a:r>
            <a:r>
              <a:rPr lang="en-US" sz="1200" dirty="0" err="1">
                <a:solidFill>
                  <a:schemeClr val="dk1"/>
                </a:solidFill>
              </a:rPr>
              <a:t>erreicht</a:t>
            </a:r>
            <a:r>
              <a:rPr lang="en-US" sz="1200" dirty="0">
                <a:solidFill>
                  <a:schemeClr val="dk1"/>
                </a:solidFill>
              </a:rPr>
              <a:t> hat? Eine </a:t>
            </a:r>
            <a:r>
              <a:rPr lang="en-US" sz="1200" dirty="0" err="1">
                <a:solidFill>
                  <a:schemeClr val="dk1"/>
                </a:solidFill>
              </a:rPr>
              <a:t>Möglichkeit</a:t>
            </a:r>
            <a:r>
              <a:rPr lang="en-US" sz="1200" dirty="0">
                <a:solidFill>
                  <a:schemeClr val="dk1"/>
                </a:solidFill>
              </a:rPr>
              <a:t> </a:t>
            </a:r>
            <a:r>
              <a:rPr lang="en-US" sz="1200" dirty="0" err="1">
                <a:solidFill>
                  <a:schemeClr val="dk1"/>
                </a:solidFill>
              </a:rPr>
              <a:t>wäre</a:t>
            </a:r>
            <a:r>
              <a:rPr lang="en-US" sz="1200" dirty="0">
                <a:solidFill>
                  <a:schemeClr val="dk1"/>
                </a:solidFill>
              </a:rPr>
              <a:t>, </a:t>
            </a:r>
            <a:r>
              <a:rPr lang="en-US" sz="1200" dirty="0" err="1">
                <a:solidFill>
                  <a:schemeClr val="dk1"/>
                </a:solidFill>
              </a:rPr>
              <a:t>eine</a:t>
            </a:r>
            <a:r>
              <a:rPr lang="en-US" sz="1200" dirty="0">
                <a:solidFill>
                  <a:schemeClr val="dk1"/>
                </a:solidFill>
              </a:rPr>
              <a:t> 3,06-mm-Messlinie in die Optik der </a:t>
            </a:r>
            <a:r>
              <a:rPr lang="en-US" sz="1200" dirty="0" err="1">
                <a:solidFill>
                  <a:schemeClr val="dk1"/>
                </a:solidFill>
              </a:rPr>
              <a:t>Spaltlampe</a:t>
            </a:r>
            <a:r>
              <a:rPr lang="en-US" sz="1200" dirty="0">
                <a:solidFill>
                  <a:schemeClr val="dk1"/>
                </a:solidFill>
              </a:rPr>
              <a:t> </a:t>
            </a:r>
            <a:r>
              <a:rPr lang="en-US" sz="1200" dirty="0" err="1">
                <a:solidFill>
                  <a:schemeClr val="dk1"/>
                </a:solidFill>
              </a:rPr>
              <a:t>einzugravieren</a:t>
            </a:r>
            <a:r>
              <a:rPr lang="en-US" sz="1200" dirty="0">
                <a:solidFill>
                  <a:schemeClr val="dk1"/>
                </a:solidFill>
              </a:rPr>
              <a:t>. Damit </a:t>
            </a:r>
            <a:r>
              <a:rPr lang="en-US" sz="1200" dirty="0" err="1">
                <a:solidFill>
                  <a:schemeClr val="dk1"/>
                </a:solidFill>
              </a:rPr>
              <a:t>hätte</a:t>
            </a:r>
            <a:r>
              <a:rPr lang="en-US" sz="1200" dirty="0">
                <a:solidFill>
                  <a:schemeClr val="dk1"/>
                </a:solidFill>
              </a:rPr>
              <a:t> man </a:t>
            </a:r>
            <a:r>
              <a:rPr lang="en-US" sz="1200" dirty="0" err="1">
                <a:solidFill>
                  <a:schemeClr val="dk1"/>
                </a:solidFill>
              </a:rPr>
              <a:t>ein</a:t>
            </a:r>
            <a:r>
              <a:rPr lang="en-US" sz="1200" dirty="0">
                <a:solidFill>
                  <a:schemeClr val="dk1"/>
                </a:solidFill>
              </a:rPr>
              <a:t> </a:t>
            </a:r>
            <a:r>
              <a:rPr lang="en-US" sz="1200" dirty="0" err="1">
                <a:solidFill>
                  <a:schemeClr val="dk1"/>
                </a:solidFill>
              </a:rPr>
              <a:t>einfaches</a:t>
            </a:r>
            <a:r>
              <a:rPr lang="en-US" sz="1200" dirty="0">
                <a:solidFill>
                  <a:schemeClr val="dk1"/>
                </a:solidFill>
              </a:rPr>
              <a:t> </a:t>
            </a:r>
            <a:r>
              <a:rPr lang="en-US" sz="1200" dirty="0" err="1">
                <a:solidFill>
                  <a:schemeClr val="dk1"/>
                </a:solidFill>
              </a:rPr>
              <a:t>Hilfsmittel</a:t>
            </a:r>
            <a:r>
              <a:rPr lang="en-US" sz="1200" dirty="0">
                <a:solidFill>
                  <a:schemeClr val="dk1"/>
                </a:solidFill>
              </a:rPr>
              <a:t> </a:t>
            </a:r>
            <a:r>
              <a:rPr lang="en-US" sz="1200" dirty="0" err="1">
                <a:solidFill>
                  <a:schemeClr val="dk1"/>
                </a:solidFill>
              </a:rPr>
              <a:t>zur</a:t>
            </a:r>
            <a:r>
              <a:rPr lang="en-US" sz="1200" dirty="0">
                <a:solidFill>
                  <a:schemeClr val="dk1"/>
                </a:solidFill>
              </a:rPr>
              <a:t> </a:t>
            </a:r>
            <a:r>
              <a:rPr lang="en-US" sz="1200" dirty="0" err="1">
                <a:solidFill>
                  <a:schemeClr val="dk1"/>
                </a:solidFill>
              </a:rPr>
              <a:t>Größenbestimmung</a:t>
            </a:r>
            <a:r>
              <a:rPr lang="en-US" sz="1200" dirty="0">
                <a:solidFill>
                  <a:schemeClr val="dk1"/>
                </a:solidFill>
              </a:rPr>
              <a:t>. </a:t>
            </a:r>
            <a:r>
              <a:rPr lang="en-US" sz="1200" dirty="0" err="1">
                <a:solidFill>
                  <a:schemeClr val="dk1"/>
                </a:solidFill>
              </a:rPr>
              <a:t>Andererseits</a:t>
            </a:r>
            <a:r>
              <a:rPr lang="en-US" sz="1200" dirty="0">
                <a:solidFill>
                  <a:schemeClr val="dk1"/>
                </a:solidFill>
              </a:rPr>
              <a:t> </a:t>
            </a:r>
            <a:r>
              <a:rPr lang="en-US" sz="1200" dirty="0" err="1">
                <a:solidFill>
                  <a:schemeClr val="dk1"/>
                </a:solidFill>
              </a:rPr>
              <a:t>wäre</a:t>
            </a:r>
            <a:r>
              <a:rPr lang="en-US" sz="1200" dirty="0">
                <a:solidFill>
                  <a:schemeClr val="dk1"/>
                </a:solidFill>
              </a:rPr>
              <a:t> </a:t>
            </a:r>
            <a:r>
              <a:rPr lang="en-US" sz="1200" dirty="0" err="1">
                <a:solidFill>
                  <a:schemeClr val="dk1"/>
                </a:solidFill>
              </a:rPr>
              <a:t>diese</a:t>
            </a:r>
            <a:r>
              <a:rPr lang="en-US" sz="1200" dirty="0">
                <a:solidFill>
                  <a:schemeClr val="dk1"/>
                </a:solidFill>
              </a:rPr>
              <a:t> Linie </a:t>
            </a:r>
            <a:r>
              <a:rPr lang="en-US" sz="1200" dirty="0" err="1">
                <a:solidFill>
                  <a:schemeClr val="dk1"/>
                </a:solidFill>
              </a:rPr>
              <a:t>während</a:t>
            </a:r>
            <a:r>
              <a:rPr lang="en-US" sz="1200" dirty="0">
                <a:solidFill>
                  <a:schemeClr val="dk1"/>
                </a:solidFill>
              </a:rPr>
              <a:t> der </a:t>
            </a:r>
            <a:r>
              <a:rPr lang="en-US" sz="1200" dirty="0" err="1">
                <a:solidFill>
                  <a:schemeClr val="dk1"/>
                </a:solidFill>
              </a:rPr>
              <a:t>gesamten</a:t>
            </a:r>
            <a:r>
              <a:rPr lang="en-US" sz="1200" dirty="0">
                <a:solidFill>
                  <a:schemeClr val="dk1"/>
                </a:solidFill>
              </a:rPr>
              <a:t> </a:t>
            </a:r>
            <a:r>
              <a:rPr lang="en-US" sz="1200" dirty="0" err="1">
                <a:solidFill>
                  <a:schemeClr val="dk1"/>
                </a:solidFill>
              </a:rPr>
              <a:t>Untersuchung</a:t>
            </a:r>
            <a:r>
              <a:rPr lang="en-US" sz="1200" dirty="0">
                <a:solidFill>
                  <a:schemeClr val="dk1"/>
                </a:solidFill>
              </a:rPr>
              <a:t> </a:t>
            </a:r>
            <a:r>
              <a:rPr lang="en-US" sz="1200" dirty="0" err="1">
                <a:solidFill>
                  <a:schemeClr val="dk1"/>
                </a:solidFill>
              </a:rPr>
              <a:t>ständig</a:t>
            </a:r>
            <a:r>
              <a:rPr lang="en-US" sz="1200" dirty="0">
                <a:solidFill>
                  <a:schemeClr val="dk1"/>
                </a:solidFill>
              </a:rPr>
              <a:t> </a:t>
            </a:r>
            <a:r>
              <a:rPr lang="en-US" sz="1200" dirty="0" err="1">
                <a:solidFill>
                  <a:schemeClr val="dk1"/>
                </a:solidFill>
              </a:rPr>
              <a:t>im</a:t>
            </a:r>
            <a:r>
              <a:rPr lang="en-US" sz="1200" dirty="0">
                <a:solidFill>
                  <a:schemeClr val="dk1"/>
                </a:solidFill>
              </a:rPr>
              <a:t> </a:t>
            </a:r>
            <a:r>
              <a:rPr lang="en-US" sz="1200" dirty="0" err="1">
                <a:solidFill>
                  <a:schemeClr val="dk1"/>
                </a:solidFill>
              </a:rPr>
              <a:t>Blickfeld</a:t>
            </a:r>
            <a:r>
              <a:rPr lang="en-US" sz="1200" dirty="0">
                <a:solidFill>
                  <a:schemeClr val="dk1"/>
                </a:solidFill>
              </a:rPr>
              <a:t> </a:t>
            </a:r>
            <a:r>
              <a:rPr lang="en-US" sz="1200" dirty="0" err="1">
                <a:solidFill>
                  <a:schemeClr val="dk1"/>
                </a:solidFill>
              </a:rPr>
              <a:t>sichtbar</a:t>
            </a:r>
            <a:r>
              <a:rPr lang="en-US" sz="1200" dirty="0">
                <a:solidFill>
                  <a:schemeClr val="dk1"/>
                </a:solidFill>
              </a:rPr>
              <a:t> – und das </a:t>
            </a:r>
            <a:r>
              <a:rPr lang="en-US" sz="1200" dirty="0" err="1">
                <a:solidFill>
                  <a:schemeClr val="dk1"/>
                </a:solidFill>
              </a:rPr>
              <a:t>wäre</a:t>
            </a:r>
            <a:r>
              <a:rPr lang="en-US" sz="1200" dirty="0">
                <a:solidFill>
                  <a:schemeClr val="dk1"/>
                </a:solidFill>
              </a:rPr>
              <a:t> </a:t>
            </a:r>
            <a:r>
              <a:rPr lang="en-US" sz="1200" dirty="0" err="1">
                <a:solidFill>
                  <a:schemeClr val="dk1"/>
                </a:solidFill>
              </a:rPr>
              <a:t>unpraktisch</a:t>
            </a:r>
            <a:r>
              <a:rPr lang="en-US" sz="1200" dirty="0">
                <a:solidFill>
                  <a:schemeClr val="dk1"/>
                </a:solidFill>
              </a:rPr>
              <a:t>. </a:t>
            </a:r>
            <a:r>
              <a:rPr lang="en-US" sz="1200" dirty="0" err="1">
                <a:solidFill>
                  <a:schemeClr val="dk1"/>
                </a:solidFill>
              </a:rPr>
              <a:t>Welche</a:t>
            </a:r>
            <a:r>
              <a:rPr lang="en-US" sz="1200" dirty="0">
                <a:solidFill>
                  <a:schemeClr val="dk1"/>
                </a:solidFill>
              </a:rPr>
              <a:t> </a:t>
            </a:r>
            <a:r>
              <a:rPr lang="en-US" sz="1200" dirty="0" err="1">
                <a:solidFill>
                  <a:schemeClr val="dk1"/>
                </a:solidFill>
              </a:rPr>
              <a:t>andere</a:t>
            </a:r>
            <a:r>
              <a:rPr lang="en-US" sz="1200" dirty="0">
                <a:solidFill>
                  <a:schemeClr val="dk1"/>
                </a:solidFill>
              </a:rPr>
              <a:t> </a:t>
            </a:r>
            <a:r>
              <a:rPr lang="en-US" sz="1200" dirty="0" err="1">
                <a:solidFill>
                  <a:schemeClr val="dk1"/>
                </a:solidFill>
              </a:rPr>
              <a:t>Lösung</a:t>
            </a:r>
            <a:r>
              <a:rPr lang="en-US" sz="1200" dirty="0">
                <a:solidFill>
                  <a:schemeClr val="dk1"/>
                </a:solidFill>
              </a:rPr>
              <a:t> </a:t>
            </a:r>
            <a:r>
              <a:rPr lang="en-US" sz="1200" dirty="0" err="1">
                <a:solidFill>
                  <a:schemeClr val="dk1"/>
                </a:solidFill>
              </a:rPr>
              <a:t>gibt</a:t>
            </a:r>
            <a:r>
              <a:rPr lang="en-US" sz="1200" dirty="0">
                <a:solidFill>
                  <a:schemeClr val="dk1"/>
                </a:solidFill>
              </a:rPr>
              <a:t> es?</a:t>
            </a:r>
            <a:endParaRPr sz="1400" dirty="0">
              <a:solidFill>
                <a:srgbClr val="FEFF83"/>
              </a:solidFill>
              <a:latin typeface="Arial"/>
              <a:ea typeface="Arial"/>
              <a:cs typeface="Arial"/>
              <a:sym typeface="Arial"/>
            </a:endParaRPr>
          </a:p>
          <a:p>
            <a:pPr marL="0" marR="0" lvl="0" indent="0" algn="l" rtl="0">
              <a:spcBef>
                <a:spcPts val="0"/>
              </a:spcBef>
              <a:spcAft>
                <a:spcPts val="0"/>
              </a:spcAft>
              <a:buNone/>
            </a:pPr>
            <a:r>
              <a:rPr lang="en-US" sz="1200" dirty="0">
                <a:solidFill>
                  <a:srgbClr val="FEFF83"/>
                </a:solidFill>
                <a:latin typeface="Arial"/>
                <a:ea typeface="Arial"/>
                <a:cs typeface="Arial"/>
                <a:sym typeface="Arial"/>
              </a:rPr>
              <a:t>Hier </a:t>
            </a:r>
            <a:r>
              <a:rPr lang="en-US" sz="1200" dirty="0" err="1">
                <a:solidFill>
                  <a:srgbClr val="FEFF83"/>
                </a:solidFill>
                <a:latin typeface="Arial"/>
                <a:ea typeface="Arial"/>
                <a:cs typeface="Arial"/>
                <a:sym typeface="Arial"/>
              </a:rPr>
              <a:t>kommt</a:t>
            </a:r>
            <a:r>
              <a:rPr lang="en-US" sz="1200" dirty="0">
                <a:solidFill>
                  <a:srgbClr val="FEFF83"/>
                </a:solidFill>
                <a:latin typeface="Arial"/>
                <a:ea typeface="Arial"/>
                <a:cs typeface="Arial"/>
                <a:sym typeface="Arial"/>
              </a:rPr>
              <a:t> das Prisma ins Spiel. Das Prisma </a:t>
            </a:r>
            <a:r>
              <a:rPr lang="en-US" sz="1200" dirty="0" err="1">
                <a:solidFill>
                  <a:srgbClr val="FEFF83"/>
                </a:solidFill>
                <a:latin typeface="Arial"/>
                <a:ea typeface="Arial"/>
                <a:cs typeface="Arial"/>
                <a:sym typeface="Arial"/>
              </a:rPr>
              <a:t>teilt</a:t>
            </a:r>
            <a:r>
              <a:rPr lang="en-US" sz="1200" dirty="0">
                <a:solidFill>
                  <a:srgbClr val="FEFF83"/>
                </a:solidFill>
                <a:latin typeface="Arial"/>
                <a:ea typeface="Arial"/>
                <a:cs typeface="Arial"/>
                <a:sym typeface="Arial"/>
              </a:rPr>
              <a:t> das Bild des </a:t>
            </a:r>
            <a:r>
              <a:rPr lang="en-US" sz="1200" dirty="0" err="1">
                <a:solidFill>
                  <a:srgbClr val="FEFF83"/>
                </a:solidFill>
                <a:latin typeface="Arial"/>
                <a:ea typeface="Arial"/>
                <a:cs typeface="Arial"/>
                <a:sym typeface="Arial"/>
              </a:rPr>
              <a:t>Kreises</a:t>
            </a:r>
            <a:r>
              <a:rPr lang="en-US" sz="1200" dirty="0">
                <a:solidFill>
                  <a:srgbClr val="FEFF83"/>
                </a:solidFill>
                <a:latin typeface="Arial"/>
                <a:ea typeface="Arial"/>
                <a:cs typeface="Arial"/>
                <a:sym typeface="Arial"/>
              </a:rPr>
              <a:t> in </a:t>
            </a:r>
            <a:r>
              <a:rPr lang="en-US" sz="1200" dirty="0" err="1">
                <a:solidFill>
                  <a:srgbClr val="FEFF83"/>
                </a:solidFill>
                <a:latin typeface="Arial"/>
                <a:ea typeface="Arial"/>
                <a:cs typeface="Arial"/>
                <a:sym typeface="Arial"/>
              </a:rPr>
              <a:t>zwei</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Hälften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jedoch</a:t>
            </a:r>
            <a:r>
              <a:rPr lang="en-US" sz="1200" dirty="0">
                <a:solidFill>
                  <a:srgbClr val="FEFF83"/>
                </a:solidFill>
                <a:latin typeface="Arial"/>
                <a:ea typeface="Arial"/>
                <a:cs typeface="Arial"/>
                <a:sym typeface="Arial"/>
              </a:rPr>
              <a:t> nicht </a:t>
            </a:r>
            <a:r>
              <a:rPr lang="en-US" sz="1200" dirty="0" err="1">
                <a:solidFill>
                  <a:srgbClr val="FEFF83"/>
                </a:solidFill>
                <a:latin typeface="Arial"/>
                <a:ea typeface="Arial"/>
                <a:cs typeface="Arial"/>
                <a:sym typeface="Arial"/>
              </a:rPr>
              <a:t>willkürlich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Vielmehr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das Prisma so </a:t>
            </a:r>
            <a:r>
              <a:rPr lang="en-US" sz="1200" dirty="0" err="1">
                <a:solidFill>
                  <a:srgbClr val="FEFF83"/>
                </a:solidFill>
                <a:latin typeface="Arial"/>
                <a:ea typeface="Arial"/>
                <a:cs typeface="Arial"/>
                <a:sym typeface="Arial"/>
              </a:rPr>
              <a:t>ausgelegt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dass</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sich</a:t>
            </a:r>
            <a:r>
              <a:rPr lang="en-US" sz="1200" i="1" dirty="0">
                <a:solidFill>
                  <a:srgbClr val="FEFF83"/>
                </a:solidFill>
                <a:latin typeface="Arial"/>
                <a:ea typeface="Arial"/>
                <a:cs typeface="Arial"/>
                <a:sym typeface="Arial"/>
              </a:rPr>
              <a:t> die </a:t>
            </a:r>
            <a:r>
              <a:rPr lang="en-US" sz="1200" i="1" dirty="0" err="1">
                <a:solidFill>
                  <a:srgbClr val="FEFF83"/>
                </a:solidFill>
                <a:latin typeface="Arial"/>
                <a:ea typeface="Arial"/>
                <a:cs typeface="Arial"/>
                <a:sym typeface="Arial"/>
              </a:rPr>
              <a:t>beiden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Halbkreise</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genau</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überlappen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wenn</a:t>
            </a:r>
            <a:r>
              <a:rPr lang="en-US" sz="1200" i="1" dirty="0">
                <a:solidFill>
                  <a:srgbClr val="FEFF83"/>
                </a:solidFill>
                <a:latin typeface="Arial"/>
                <a:ea typeface="Arial"/>
                <a:cs typeface="Arial"/>
                <a:sym typeface="Arial"/>
              </a:rPr>
              <a:t> der </a:t>
            </a:r>
            <a:r>
              <a:rPr lang="en-US" sz="1200" i="1" dirty="0" err="1">
                <a:solidFill>
                  <a:srgbClr val="FEFF83"/>
                </a:solidFill>
                <a:latin typeface="Arial"/>
                <a:ea typeface="Arial"/>
                <a:cs typeface="Arial"/>
                <a:sym typeface="Arial"/>
              </a:rPr>
              <a:t>Durchmesser</a:t>
            </a:r>
            <a:r>
              <a:rPr lang="en-US" sz="1200" i="1" dirty="0">
                <a:solidFill>
                  <a:srgbClr val="FEFF83"/>
                </a:solidFill>
                <a:latin typeface="Arial"/>
                <a:ea typeface="Arial"/>
                <a:cs typeface="Arial"/>
                <a:sym typeface="Arial"/>
              </a:rPr>
              <a:t> des </a:t>
            </a:r>
            <a:r>
              <a:rPr lang="en-US" sz="1200" i="1" dirty="0" err="1">
                <a:solidFill>
                  <a:srgbClr val="FEFF83"/>
                </a:solidFill>
                <a:latin typeface="Arial"/>
                <a:ea typeface="Arial"/>
                <a:cs typeface="Arial"/>
                <a:sym typeface="Arial"/>
              </a:rPr>
              <a:t>Kreises</a:t>
            </a:r>
            <a:r>
              <a:rPr lang="en-US" sz="1200" i="1" dirty="0">
                <a:solidFill>
                  <a:srgbClr val="FEFF83"/>
                </a:solidFill>
                <a:latin typeface="Arial"/>
                <a:ea typeface="Arial"/>
                <a:cs typeface="Arial"/>
                <a:sym typeface="Arial"/>
              </a:rPr>
              <a:t> 3,06 mm </a:t>
            </a:r>
            <a:r>
              <a:rPr lang="en-US" sz="1200" i="1" dirty="0" err="1">
                <a:solidFill>
                  <a:srgbClr val="FEFF83"/>
                </a:solidFill>
                <a:latin typeface="Arial"/>
                <a:ea typeface="Arial"/>
                <a:cs typeface="Arial"/>
                <a:sym typeface="Arial"/>
              </a:rPr>
              <a:t>beträgt</a:t>
            </a:r>
            <a:r>
              <a:rPr lang="en-US" sz="1200" i="1" dirty="0">
                <a:solidFill>
                  <a:srgbClr val="FEFF83"/>
                </a:solidFill>
                <a:latin typeface="Arial"/>
                <a:ea typeface="Arial"/>
                <a:cs typeface="Arial"/>
                <a:sym typeface="Arial"/>
              </a:rPr>
              <a:t>.</a:t>
            </a:r>
            <a:r>
              <a:rPr lang="en-US" sz="1200" i="1" baseline="30000" dirty="0">
                <a:solidFill>
                  <a:srgbClr val="FEFF83"/>
                </a:solidFill>
                <a:latin typeface="Arial"/>
                <a:ea typeface="Arial"/>
                <a:cs typeface="Arial"/>
                <a:sym typeface="Arial"/>
              </a:rPr>
              <a:t>.</a:t>
            </a:r>
            <a:r>
              <a:rPr lang="en-US" sz="1200" dirty="0">
                <a:solidFill>
                  <a:srgbClr val="FEFF83"/>
                </a:solidFill>
                <a:latin typeface="Arial"/>
                <a:ea typeface="Arial"/>
                <a:cs typeface="Arial"/>
                <a:sym typeface="Arial"/>
              </a:rPr>
              <a:t> Wenn also der von der </a:t>
            </a:r>
            <a:r>
              <a:rPr lang="en-US" sz="1200" dirty="0" err="1">
                <a:solidFill>
                  <a:srgbClr val="FEFF83"/>
                </a:solidFill>
                <a:latin typeface="Arial"/>
                <a:ea typeface="Arial"/>
                <a:cs typeface="Arial"/>
                <a:sym typeface="Arial"/>
              </a:rPr>
              <a:t>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ausgeübte</a:t>
            </a:r>
            <a:r>
              <a:rPr lang="en-US" sz="1200" dirty="0">
                <a:solidFill>
                  <a:srgbClr val="FEFF83"/>
                </a:solidFill>
                <a:latin typeface="Arial"/>
                <a:ea typeface="Arial"/>
                <a:cs typeface="Arial"/>
                <a:sym typeface="Arial"/>
              </a:rPr>
              <a:t> Druck </a:t>
            </a:r>
            <a:r>
              <a:rPr lang="en-US" sz="1200" dirty="0" err="1">
                <a:solidFill>
                  <a:srgbClr val="FEFF83"/>
                </a:solidFill>
                <a:latin typeface="Arial"/>
                <a:ea typeface="Arial"/>
                <a:cs typeface="Arial"/>
                <a:sym typeface="Arial"/>
              </a:rPr>
              <a:t>verändert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wird</a:t>
            </a:r>
            <a:r>
              <a:rPr lang="en-US" sz="1200" dirty="0">
                <a:solidFill>
                  <a:srgbClr val="FEFF83"/>
                </a:solidFill>
                <a:latin typeface="Arial"/>
                <a:ea typeface="Arial"/>
                <a:cs typeface="Arial"/>
                <a:sym typeface="Arial"/>
              </a:rPr>
              <a:t> (d. h. </a:t>
            </a:r>
            <a:r>
              <a:rPr lang="en-US" sz="1200" dirty="0" err="1">
                <a:solidFill>
                  <a:srgbClr val="FEFF83"/>
                </a:solidFill>
                <a:latin typeface="Arial"/>
                <a:ea typeface="Arial"/>
                <a:cs typeface="Arial"/>
                <a:sym typeface="Arial"/>
              </a:rPr>
              <a:t>wenn</a:t>
            </a:r>
            <a:r>
              <a:rPr lang="en-US" sz="1200" dirty="0">
                <a:solidFill>
                  <a:srgbClr val="FEFF83"/>
                </a:solidFill>
                <a:latin typeface="Arial"/>
                <a:ea typeface="Arial"/>
                <a:cs typeface="Arial"/>
                <a:sym typeface="Arial"/>
              </a:rPr>
              <a:t> Sie den Knopf am Applanator </a:t>
            </a:r>
            <a:r>
              <a:rPr lang="en-US" sz="1200" dirty="0" err="1">
                <a:solidFill>
                  <a:srgbClr val="FEFF83"/>
                </a:solidFill>
                <a:latin typeface="Arial"/>
                <a:ea typeface="Arial"/>
                <a:cs typeface="Arial"/>
                <a:sym typeface="Arial"/>
              </a:rPr>
              <a:t>drehen</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sieht</a:t>
            </a:r>
            <a:r>
              <a:rPr lang="en-US" sz="1200" dirty="0">
                <a:solidFill>
                  <a:srgbClr val="FEFF83"/>
                </a:solidFill>
                <a:latin typeface="Arial"/>
                <a:ea typeface="Arial"/>
                <a:cs typeface="Arial"/>
                <a:sym typeface="Arial"/>
              </a:rPr>
              <a:t> es so </a:t>
            </a:r>
            <a:r>
              <a:rPr lang="en-US" sz="1200" dirty="0" err="1">
                <a:solidFill>
                  <a:srgbClr val="FEFF83"/>
                </a:solidFill>
                <a:latin typeface="Arial"/>
                <a:ea typeface="Arial"/>
                <a:cs typeface="Arial"/>
                <a:sym typeface="Arial"/>
              </a:rPr>
              <a:t>aus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als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würden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die Mires </a:t>
            </a:r>
            <a:r>
              <a:rPr lang="en-US" sz="1200" dirty="0" err="1">
                <a:solidFill>
                  <a:srgbClr val="FEFF83"/>
                </a:solidFill>
                <a:latin typeface="Arial"/>
                <a:ea typeface="Arial"/>
                <a:cs typeface="Arial"/>
                <a:sym typeface="Arial"/>
              </a:rPr>
              <a:t>aufeinander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zu</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oder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voneinander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weg</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bewegen</a:t>
            </a:r>
            <a:r>
              <a:rPr lang="en-US" sz="1200" dirty="0">
                <a:solidFill>
                  <a:srgbClr val="FEFF83"/>
                </a:solidFill>
                <a:latin typeface="Arial"/>
                <a:ea typeface="Arial"/>
                <a:cs typeface="Arial"/>
                <a:sym typeface="Arial"/>
              </a:rPr>
              <a:t> – </a:t>
            </a:r>
            <a:r>
              <a:rPr lang="en-US" sz="1200" i="1" dirty="0">
                <a:solidFill>
                  <a:srgbClr val="FEFF83"/>
                </a:solidFill>
                <a:latin typeface="Arial"/>
                <a:ea typeface="Arial"/>
                <a:cs typeface="Arial"/>
                <a:sym typeface="Arial"/>
              </a:rPr>
              <a:t>was </a:t>
            </a:r>
            <a:r>
              <a:rPr lang="en-US" sz="1200" i="1" dirty="0" err="1">
                <a:solidFill>
                  <a:srgbClr val="FEFF83"/>
                </a:solidFill>
                <a:latin typeface="Arial"/>
                <a:ea typeface="Arial"/>
                <a:cs typeface="Arial"/>
                <a:sym typeface="Arial"/>
              </a:rPr>
              <a:t>jedoch</a:t>
            </a:r>
            <a:r>
              <a:rPr lang="en-US" sz="1200" i="1" dirty="0">
                <a:solidFill>
                  <a:srgbClr val="FEFF83"/>
                </a:solidFill>
                <a:latin typeface="Arial"/>
                <a:ea typeface="Arial"/>
                <a:cs typeface="Arial"/>
                <a:sym typeface="Arial"/>
              </a:rPr>
              <a:t> nicht der Fall </a:t>
            </a:r>
            <a:r>
              <a:rPr lang="en-US" sz="1200" i="1"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Was </a:t>
            </a:r>
            <a:r>
              <a:rPr lang="en-US" sz="1200" b="1" dirty="0" err="1">
                <a:solidFill>
                  <a:srgbClr val="FEFF83"/>
                </a:solidFill>
                <a:latin typeface="Arial"/>
                <a:ea typeface="Arial"/>
                <a:cs typeface="Arial"/>
                <a:sym typeface="Arial"/>
              </a:rPr>
              <a:t>tatsächlich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geschieht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dass</a:t>
            </a:r>
            <a:r>
              <a:rPr lang="en-US" sz="1200" i="1" dirty="0">
                <a:solidFill>
                  <a:srgbClr val="FEFF83"/>
                </a:solidFill>
                <a:latin typeface="Arial"/>
                <a:ea typeface="Arial"/>
                <a:cs typeface="Arial"/>
                <a:sym typeface="Arial"/>
              </a:rPr>
              <a:t> der </a:t>
            </a:r>
            <a:r>
              <a:rPr lang="en-US" sz="1200" i="1" dirty="0" err="1">
                <a:solidFill>
                  <a:srgbClr val="FEFF83"/>
                </a:solidFill>
                <a:latin typeface="Arial"/>
                <a:ea typeface="Arial"/>
                <a:cs typeface="Arial"/>
                <a:sym typeface="Arial"/>
              </a:rPr>
              <a:t>Flureszein</a:t>
            </a:r>
            <a:r>
              <a:rPr lang="en-US" sz="1200" i="1" dirty="0">
                <a:solidFill>
                  <a:srgbClr val="FEFF83"/>
                </a:solidFill>
                <a:latin typeface="Arial"/>
                <a:ea typeface="Arial"/>
                <a:cs typeface="Arial"/>
                <a:sym typeface="Arial"/>
              </a:rPr>
              <a:t>-Kreis </a:t>
            </a:r>
            <a:r>
              <a:rPr lang="en-US" sz="1200" i="1" dirty="0" err="1">
                <a:solidFill>
                  <a:srgbClr val="FEFF83"/>
                </a:solidFill>
                <a:latin typeface="Arial"/>
                <a:ea typeface="Arial"/>
                <a:cs typeface="Arial"/>
                <a:sym typeface="Arial"/>
              </a:rPr>
              <a:t>größer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oder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kleiner</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wird</a:t>
            </a:r>
            <a:r>
              <a:rPr lang="en-US" sz="1200" dirty="0">
                <a:solidFill>
                  <a:srgbClr val="FEFF83"/>
                </a:solidFill>
                <a:latin typeface="Arial"/>
                <a:ea typeface="Arial"/>
                <a:cs typeface="Arial"/>
                <a:sym typeface="Arial"/>
              </a:rPr>
              <a:t>. (Wenn Sie das </a:t>
            </a:r>
            <a:r>
              <a:rPr lang="en-US" sz="1200" dirty="0" err="1">
                <a:solidFill>
                  <a:srgbClr val="FEFF83"/>
                </a:solidFill>
                <a:latin typeface="Arial"/>
                <a:ea typeface="Arial"/>
                <a:cs typeface="Arial"/>
                <a:sym typeface="Arial"/>
              </a:rPr>
              <a:t>nächste</a:t>
            </a:r>
            <a:r>
              <a:rPr lang="en-US" sz="1200" dirty="0">
                <a:solidFill>
                  <a:srgbClr val="FEFF83"/>
                </a:solidFill>
                <a:latin typeface="Arial"/>
                <a:ea typeface="Arial"/>
                <a:cs typeface="Arial"/>
                <a:sym typeface="Arial"/>
              </a:rPr>
              <a:t> Mal </a:t>
            </a:r>
            <a:r>
              <a:rPr lang="en-US" sz="1200" dirty="0" err="1">
                <a:solidFill>
                  <a:srgbClr val="FEFF83"/>
                </a:solidFill>
                <a:latin typeface="Arial"/>
                <a:ea typeface="Arial"/>
                <a:cs typeface="Arial"/>
                <a:sym typeface="Arial"/>
              </a:rPr>
              <a:t>bei</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jemandem</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eine</a:t>
            </a:r>
            <a:r>
              <a:rPr lang="en-US" sz="1200" dirty="0">
                <a:solidFill>
                  <a:srgbClr val="FEFF83"/>
                </a:solidFill>
                <a:latin typeface="Arial"/>
                <a:ea typeface="Arial"/>
                <a:cs typeface="Arial"/>
                <a:sym typeface="Arial"/>
              </a:rPr>
              <a:t> Applanation </a:t>
            </a:r>
            <a:r>
              <a:rPr lang="en-US" sz="1200" dirty="0" err="1">
                <a:solidFill>
                  <a:srgbClr val="FEFF83"/>
                </a:solidFill>
                <a:latin typeface="Arial"/>
                <a:ea typeface="Arial"/>
                <a:cs typeface="Arial"/>
                <a:sym typeface="Arial"/>
              </a:rPr>
              <a:t>durchführen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achten</a:t>
            </a:r>
            <a:r>
              <a:rPr lang="en-US" sz="1200" dirty="0">
                <a:solidFill>
                  <a:srgbClr val="FEFF83"/>
                </a:solidFill>
                <a:latin typeface="Arial"/>
                <a:ea typeface="Arial"/>
                <a:cs typeface="Arial"/>
                <a:sym typeface="Arial"/>
              </a:rPr>
              <a:t> Sie auf die </a:t>
            </a:r>
            <a:r>
              <a:rPr lang="en-US" sz="1200" b="1" dirty="0" err="1">
                <a:solidFill>
                  <a:srgbClr val="FEFF83"/>
                </a:solidFill>
                <a:latin typeface="Arial"/>
                <a:ea typeface="Arial"/>
                <a:cs typeface="Arial"/>
                <a:sym typeface="Arial"/>
              </a:rPr>
              <a:t>Höhe</a:t>
            </a:r>
            <a:r>
              <a:rPr lang="en-US" sz="1200" b="1" dirty="0">
                <a:solidFill>
                  <a:srgbClr val="FEFF83"/>
                </a:solidFill>
                <a:latin typeface="Arial"/>
                <a:ea typeface="Arial"/>
                <a:cs typeface="Arial"/>
                <a:sym typeface="Arial"/>
              </a:rPr>
              <a:t> </a:t>
            </a:r>
            <a:r>
              <a:rPr lang="en-US" sz="1200" dirty="0">
                <a:solidFill>
                  <a:srgbClr val="FEFF83"/>
                </a:solidFill>
                <a:latin typeface="Arial"/>
                <a:ea typeface="Arial"/>
                <a:cs typeface="Arial"/>
                <a:sym typeface="Arial"/>
              </a:rPr>
              <a:t>der Mires, </a:t>
            </a:r>
            <a:r>
              <a:rPr lang="en-US" sz="1200" dirty="0" err="1">
                <a:solidFill>
                  <a:srgbClr val="FEFF83"/>
                </a:solidFill>
                <a:latin typeface="Arial"/>
                <a:ea typeface="Arial"/>
                <a:cs typeface="Arial"/>
                <a:sym typeface="Arial"/>
              </a:rPr>
              <a:t>während</a:t>
            </a:r>
            <a:r>
              <a:rPr lang="en-US" sz="1200" dirty="0">
                <a:solidFill>
                  <a:srgbClr val="FEFF83"/>
                </a:solidFill>
                <a:latin typeface="Arial"/>
                <a:ea typeface="Arial"/>
                <a:cs typeface="Arial"/>
                <a:sym typeface="Arial"/>
              </a:rPr>
              <a:t> Sie den Knopf </a:t>
            </a:r>
            <a:r>
              <a:rPr lang="en-US" sz="1200" dirty="0" err="1">
                <a:solidFill>
                  <a:srgbClr val="FEFF83"/>
                </a:solidFill>
                <a:latin typeface="Arial"/>
                <a:ea typeface="Arial"/>
                <a:cs typeface="Arial"/>
                <a:sym typeface="Arial"/>
              </a:rPr>
              <a:t>verstellen</a:t>
            </a:r>
            <a:r>
              <a:rPr lang="en-US" sz="1200" dirty="0">
                <a:solidFill>
                  <a:srgbClr val="FEFF83"/>
                </a:solidFill>
                <a:latin typeface="Arial"/>
                <a:ea typeface="Arial"/>
                <a:cs typeface="Arial"/>
                <a:sym typeface="Arial"/>
              </a:rPr>
              <a:t>, und Sie </a:t>
            </a:r>
            <a:r>
              <a:rPr lang="en-US" sz="1200" dirty="0" err="1">
                <a:solidFill>
                  <a:srgbClr val="FEFF83"/>
                </a:solidFill>
                <a:latin typeface="Arial"/>
                <a:ea typeface="Arial"/>
                <a:cs typeface="Arial"/>
                <a:sym typeface="Arial"/>
              </a:rPr>
              <a:t>werden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besser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erkennen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können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dass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tatsächlich</a:t>
            </a:r>
            <a:r>
              <a:rPr lang="en-US" sz="1200" dirty="0">
                <a:solidFill>
                  <a:srgbClr val="FEFF83"/>
                </a:solidFill>
                <a:latin typeface="Arial"/>
                <a:ea typeface="Arial"/>
                <a:cs typeface="Arial"/>
                <a:sym typeface="Arial"/>
              </a:rPr>
              <a:t> die </a:t>
            </a:r>
            <a:r>
              <a:rPr lang="en-US" sz="1200" i="1" dirty="0" err="1">
                <a:solidFill>
                  <a:srgbClr val="FEFF83"/>
                </a:solidFill>
                <a:latin typeface="Arial"/>
                <a:ea typeface="Arial"/>
                <a:cs typeface="Arial"/>
                <a:sym typeface="Arial"/>
              </a:rPr>
              <a:t>Größe</a:t>
            </a:r>
            <a:r>
              <a:rPr lang="en-US" sz="1200" i="1" dirty="0">
                <a:solidFill>
                  <a:srgbClr val="FEFF83"/>
                </a:solidFill>
                <a:latin typeface="Arial"/>
                <a:ea typeface="Arial"/>
                <a:cs typeface="Arial"/>
                <a:sym typeface="Arial"/>
              </a:rPr>
              <a:t> </a:t>
            </a:r>
            <a:r>
              <a:rPr lang="en-US" sz="1200" dirty="0">
                <a:solidFill>
                  <a:srgbClr val="FEFF83"/>
                </a:solidFill>
                <a:latin typeface="Arial"/>
                <a:ea typeface="Arial"/>
                <a:cs typeface="Arial"/>
                <a:sym typeface="Arial"/>
              </a:rPr>
              <a:t>des </a:t>
            </a:r>
            <a:r>
              <a:rPr lang="en-US" sz="1200" dirty="0" err="1">
                <a:solidFill>
                  <a:srgbClr val="FEFF83"/>
                </a:solidFill>
                <a:latin typeface="Arial"/>
                <a:ea typeface="Arial"/>
                <a:cs typeface="Arial"/>
                <a:sym typeface="Arial"/>
              </a:rPr>
              <a:t>Kreises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ändert</a:t>
            </a:r>
            <a:r>
              <a:rPr lang="en-US" sz="1200" dirty="0">
                <a:solidFill>
                  <a:srgbClr val="FEFF83"/>
                </a:solidFill>
                <a:latin typeface="Arial"/>
                <a:ea typeface="Arial"/>
                <a:cs typeface="Arial"/>
                <a:sym typeface="Arial"/>
              </a:rPr>
              <a:t>, nicht der Abstand </a:t>
            </a:r>
            <a:r>
              <a:rPr lang="en-US" sz="1200" dirty="0" err="1">
                <a:solidFill>
                  <a:srgbClr val="FEFF83"/>
                </a:solidFill>
                <a:latin typeface="Arial"/>
                <a:ea typeface="Arial"/>
                <a:cs typeface="Arial"/>
                <a:sym typeface="Arial"/>
              </a:rPr>
              <a:t>zwischen</a:t>
            </a:r>
            <a:r>
              <a:rPr lang="en-US" sz="1200" dirty="0">
                <a:solidFill>
                  <a:srgbClr val="FEFF83"/>
                </a:solidFill>
                <a:latin typeface="Arial"/>
                <a:ea typeface="Arial"/>
                <a:cs typeface="Arial"/>
                <a:sym typeface="Arial"/>
              </a:rPr>
              <a:t> den </a:t>
            </a:r>
            <a:r>
              <a:rPr lang="en-US" sz="1200" dirty="0" err="1">
                <a:solidFill>
                  <a:srgbClr val="FEFF83"/>
                </a:solidFill>
                <a:latin typeface="Arial"/>
                <a:ea typeface="Arial"/>
                <a:cs typeface="Arial"/>
                <a:sym typeface="Arial"/>
              </a:rPr>
              <a:t>Segmenten</a:t>
            </a:r>
            <a:r>
              <a:rPr lang="en-US" sz="1200" dirty="0">
                <a:solidFill>
                  <a:srgbClr val="FEFF83"/>
                </a:solidFill>
                <a:latin typeface="Arial"/>
                <a:ea typeface="Arial"/>
                <a:cs typeface="Arial"/>
                <a:sym typeface="Arial"/>
              </a:rPr>
              <a:t>).</a:t>
            </a:r>
            <a:endParaRPr sz="1400" dirty="0">
              <a:solidFill>
                <a:srgbClr val="FEFF83"/>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075"/>
        <p:cNvGrpSpPr/>
        <p:nvPr/>
      </p:nvGrpSpPr>
      <p:grpSpPr>
        <a:xfrm>
          <a:off x="0" y="0"/>
          <a:ext cx="0" cy="0"/>
          <a:chOff x="0" y="0"/>
          <a:chExt cx="0" cy="0"/>
        </a:xfrm>
      </p:grpSpPr>
      <p:sp>
        <p:nvSpPr>
          <p:cNvPr id="1076" name="Google Shape;1076;p45"/>
          <p:cNvSpPr/>
          <p:nvPr/>
        </p:nvSpPr>
        <p:spPr>
          <a:xfrm>
            <a:off x="2362200" y="4572000"/>
            <a:ext cx="6858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77" name="Google Shape;1077;p45"/>
          <p:cNvSpPr/>
          <p:nvPr/>
        </p:nvSpPr>
        <p:spPr>
          <a:xfrm>
            <a:off x="3733800" y="5257800"/>
            <a:ext cx="10668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78" name="Google Shape;1078;p45"/>
          <p:cNvSpPr/>
          <p:nvPr/>
        </p:nvSpPr>
        <p:spPr>
          <a:xfrm>
            <a:off x="5334000" y="3733800"/>
            <a:ext cx="1371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79" name="Google Shape;1079;p45"/>
          <p:cNvSpPr/>
          <p:nvPr/>
        </p:nvSpPr>
        <p:spPr>
          <a:xfrm>
            <a:off x="5715000" y="3352800"/>
            <a:ext cx="1371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80" name="Google Shape;1080;p45"/>
          <p:cNvSpPr/>
          <p:nvPr/>
        </p:nvSpPr>
        <p:spPr>
          <a:xfrm>
            <a:off x="3886200" y="2590800"/>
            <a:ext cx="19050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81" name="Google Shape;1081;p45"/>
          <p:cNvSpPr/>
          <p:nvPr/>
        </p:nvSpPr>
        <p:spPr>
          <a:xfrm>
            <a:off x="6553200" y="2590800"/>
            <a:ext cx="5334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082" name="Google Shape;1082;p45"/>
          <p:cNvSpPr/>
          <p:nvPr/>
        </p:nvSpPr>
        <p:spPr>
          <a:xfrm>
            <a:off x="5791200" y="1828800"/>
            <a:ext cx="24384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83" name="Google Shape;1083;p45"/>
          <p:cNvSpPr/>
          <p:nvPr/>
        </p:nvSpPr>
        <p:spPr>
          <a:xfrm>
            <a:off x="990600" y="2209800"/>
            <a:ext cx="25908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84" name="Google Shape;1084;p45"/>
          <p:cNvSpPr/>
          <p:nvPr/>
        </p:nvSpPr>
        <p:spPr>
          <a:xfrm>
            <a:off x="5715000" y="2209800"/>
            <a:ext cx="2514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85" name="Google Shape;1085;p45"/>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086" name="Google Shape;1086;p45"/>
          <p:cNvSpPr/>
          <p:nvPr/>
        </p:nvSpPr>
        <p:spPr>
          <a:xfrm>
            <a:off x="2971800" y="1295400"/>
            <a:ext cx="19812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087" name="Google Shape;1087;p45"/>
          <p:cNvSpPr/>
          <p:nvPr/>
        </p:nvSpPr>
        <p:spPr>
          <a:xfrm>
            <a:off x="7315200" y="1295400"/>
            <a:ext cx="2286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088" name="Google Shape;1088;p45"/>
          <p:cNvSpPr/>
          <p:nvPr/>
        </p:nvSpPr>
        <p:spPr>
          <a:xfrm>
            <a:off x="7848600" y="1295400"/>
            <a:ext cx="3048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089" name="Google Shape;1089;p45"/>
          <p:cNvSpPr txBox="1">
            <a:spLocks noGrp="1"/>
          </p:cNvSpPr>
          <p:nvPr>
            <p:ph type="body" idx="4294967295"/>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solidFill>
                  <a:srgbClr val="B2B2B2"/>
                </a:solidFill>
              </a:rPr>
              <a:t>Basierend auf dem </a:t>
            </a:r>
            <a:r>
              <a:rPr lang="en-US" sz="1200" i="1">
                <a:solidFill>
                  <a:srgbClr val="B2B2B2"/>
                </a:solidFill>
              </a:rPr>
              <a:t>Imbert-Fick-Prinzip</a:t>
            </a:r>
            <a:r>
              <a:rPr lang="en-US" sz="1200">
                <a:solidFill>
                  <a:srgbClr val="B2B2B2"/>
                </a:solidFill>
              </a:rPr>
              <a:t>: </a:t>
            </a:r>
            <a:r>
              <a:rPr lang="en-US" sz="1200" b="1">
                <a:solidFill>
                  <a:srgbClr val="B2B2B2"/>
                </a:solidFill>
              </a:rPr>
              <a:t>P = F / A</a:t>
            </a:r>
            <a:endParaRPr/>
          </a:p>
          <a:p>
            <a:pPr marL="692150" lvl="1" indent="-347663" algn="l" rtl="0">
              <a:lnSpc>
                <a:spcPct val="90000"/>
              </a:lnSpc>
              <a:spcBef>
                <a:spcPts val="240"/>
              </a:spcBef>
              <a:spcAft>
                <a:spcPts val="0"/>
              </a:spcAft>
              <a:buSzPts val="840"/>
              <a:buChar char="●"/>
            </a:pPr>
            <a:r>
              <a:rPr lang="en-US" sz="1200">
                <a:solidFill>
                  <a:srgbClr val="B2B2B2"/>
                </a:solidFill>
              </a:rPr>
              <a:t>Der Druck im Inneren einer Kugel entspricht der Kraft, die erforderlich ist, um ihre Oberfläche abzuflachen, geteilt durch die Fläche der Abflachung</a:t>
            </a:r>
            <a:endParaRPr/>
          </a:p>
          <a:p>
            <a:pPr marL="692150" lvl="1" indent="-347663" algn="l" rtl="0">
              <a:lnSpc>
                <a:spcPct val="90000"/>
              </a:lnSpc>
              <a:spcBef>
                <a:spcPts val="240"/>
              </a:spcBef>
              <a:spcAft>
                <a:spcPts val="0"/>
              </a:spcAft>
              <a:buSzPts val="840"/>
              <a:buChar char="●"/>
            </a:pPr>
            <a:r>
              <a:rPr lang="en-US" sz="1200">
                <a:solidFill>
                  <a:srgbClr val="B2B2B2"/>
                </a:solidFill>
              </a:rPr>
              <a:t>Es wird angenommen, dass die Oberfläche unendlich dünn und trocken ist (die Hornhaut ist offensichtlich beides nicht)</a:t>
            </a:r>
            <a:endParaRPr/>
          </a:p>
          <a:p>
            <a:pPr marL="987425" lvl="2" indent="-293688" algn="l" rtl="0">
              <a:lnSpc>
                <a:spcPct val="90000"/>
              </a:lnSpc>
              <a:spcBef>
                <a:spcPts val="240"/>
              </a:spcBef>
              <a:spcAft>
                <a:spcPts val="0"/>
              </a:spcAft>
              <a:buSzPts val="840"/>
              <a:buChar char="●"/>
            </a:pPr>
            <a:r>
              <a:rPr lang="en-US" sz="1200">
                <a:solidFill>
                  <a:srgbClr val="B2B2B2"/>
                </a:solidFill>
              </a:rPr>
              <a:t>K-Dicke  widersteht der Abflachung  </a:t>
            </a:r>
            <a:r>
              <a:rPr lang="en-US" sz="1200" i="1">
                <a:solidFill>
                  <a:srgbClr val="B2B2B2"/>
                </a:solidFill>
              </a:rPr>
              <a:t>erhöht </a:t>
            </a:r>
            <a:r>
              <a:rPr lang="en-US" sz="1200">
                <a:solidFill>
                  <a:srgbClr val="B2B2B2"/>
                </a:solidFill>
              </a:rPr>
              <a:t>den gemessenen Augeninnendruck</a:t>
            </a:r>
            <a:endParaRPr/>
          </a:p>
          <a:p>
            <a:pPr marL="987425" lvl="2" indent="-293688" algn="l" rtl="0">
              <a:lnSpc>
                <a:spcPct val="90000"/>
              </a:lnSpc>
              <a:spcBef>
                <a:spcPts val="240"/>
              </a:spcBef>
              <a:spcAft>
                <a:spcPts val="0"/>
              </a:spcAft>
              <a:buSzPts val="840"/>
              <a:buChar char="●"/>
            </a:pPr>
            <a:r>
              <a:rPr lang="en-US" sz="1200">
                <a:solidFill>
                  <a:srgbClr val="B2B2B2"/>
                </a:solidFill>
              </a:rPr>
              <a:t>Tränenfilm 🡪 Kapillarwirkung 🡪 </a:t>
            </a:r>
            <a:r>
              <a:rPr lang="en-US" sz="1200" i="1">
                <a:solidFill>
                  <a:srgbClr val="B2B2B2"/>
                </a:solidFill>
              </a:rPr>
              <a:t>senkt </a:t>
            </a:r>
            <a:r>
              <a:rPr lang="en-US" sz="1200">
                <a:solidFill>
                  <a:srgbClr val="B2B2B2"/>
                </a:solidFill>
              </a:rPr>
              <a:t>den gemessenen Augeninnendruck</a:t>
            </a:r>
            <a:endParaRPr>
              <a:solidFill>
                <a:srgbClr val="B2B2B2"/>
              </a:solidFill>
            </a:endParaRPr>
          </a:p>
          <a:p>
            <a:pPr marL="692150" lvl="1" indent="-347663" algn="l" rtl="0">
              <a:lnSpc>
                <a:spcPct val="90000"/>
              </a:lnSpc>
              <a:spcBef>
                <a:spcPts val="240"/>
              </a:spcBef>
              <a:spcAft>
                <a:spcPts val="0"/>
              </a:spcAft>
              <a:buSzPts val="840"/>
              <a:buChar char="●"/>
            </a:pPr>
            <a:r>
              <a:rPr lang="en-US" sz="1200">
                <a:solidFill>
                  <a:srgbClr val="B2B2B2"/>
                </a:solidFill>
              </a:rPr>
              <a:t>Goldmann erkannte, dass sich bei einer durch das Gerät abgeflachten Fläche von 3,06 mm</a:t>
            </a:r>
            <a:r>
              <a:rPr lang="en-US" sz="1200" baseline="30000">
                <a:solidFill>
                  <a:srgbClr val="B2B2B2"/>
                </a:solidFill>
              </a:rPr>
              <a:t>2</a:t>
            </a:r>
            <a:r>
              <a:rPr lang="en-US" sz="1200">
                <a:solidFill>
                  <a:srgbClr val="B2B2B2"/>
                </a:solidFill>
              </a:rPr>
              <a:t> , die Kapillarattraktion und die Hornhautdicke gegenseitig aufheben würden (unter der Annahme, dass die CCT 550 mm beträgt)</a:t>
            </a:r>
            <a:endParaRPr/>
          </a:p>
          <a:p>
            <a:pPr marL="987425" lvl="2" indent="-293688" algn="l" rtl="0">
              <a:lnSpc>
                <a:spcPct val="90000"/>
              </a:lnSpc>
              <a:spcBef>
                <a:spcPts val="240"/>
              </a:spcBef>
              <a:spcAft>
                <a:spcPts val="0"/>
              </a:spcAft>
              <a:buSzPts val="840"/>
              <a:buChar char="●"/>
            </a:pPr>
            <a:r>
              <a:rPr lang="en-US" sz="1200">
                <a:solidFill>
                  <a:srgbClr val="B2B2B2"/>
                </a:solidFill>
              </a:rPr>
              <a:t>Goldmann ging davon aus, dass die CCT bei etwa 520 liegt, mit geringen Schwankungen</a:t>
            </a:r>
            <a:endParaRPr/>
          </a:p>
          <a:p>
            <a:pPr marL="987425" lvl="2" indent="-293688" algn="l" rtl="0">
              <a:lnSpc>
                <a:spcPct val="90000"/>
              </a:lnSpc>
              <a:spcBef>
                <a:spcPts val="240"/>
              </a:spcBef>
              <a:spcAft>
                <a:spcPts val="0"/>
              </a:spcAft>
              <a:buSzPts val="840"/>
              <a:buChar char="●"/>
            </a:pPr>
            <a:r>
              <a:rPr lang="en-US" sz="1200" b="1">
                <a:solidFill>
                  <a:srgbClr val="0000FF"/>
                </a:solidFill>
              </a:rPr>
              <a:t>Wenn die Mires-Linien übereinstimmen, beträgt der Durchmesser des applanierten Bereichs 3,06 mm</a:t>
            </a:r>
            <a:endParaRPr b="1" baseline="30000">
              <a:solidFill>
                <a:srgbClr val="0000FF"/>
              </a:solidFill>
            </a:endParaRPr>
          </a:p>
        </p:txBody>
      </p:sp>
      <p:cxnSp>
        <p:nvCxnSpPr>
          <p:cNvPr id="1090" name="Google Shape;1090;p45"/>
          <p:cNvCxnSpPr/>
          <p:nvPr/>
        </p:nvCxnSpPr>
        <p:spPr>
          <a:xfrm rot="10800000" flipH="1">
            <a:off x="762000" y="2057400"/>
            <a:ext cx="228600" cy="304800"/>
          </a:xfrm>
          <a:prstGeom prst="straightConnector1">
            <a:avLst/>
          </a:prstGeom>
          <a:noFill/>
          <a:ln w="9525" cap="flat" cmpd="sng">
            <a:solidFill>
              <a:srgbClr val="B2B2B2"/>
            </a:solidFill>
            <a:prstDash val="solid"/>
            <a:round/>
            <a:headEnd type="none" w="med" len="med"/>
            <a:tailEnd type="triangle" w="med" len="med"/>
          </a:ln>
        </p:spPr>
      </p:cxnSp>
      <p:sp>
        <p:nvSpPr>
          <p:cNvPr id="1091" name="Google Shape;1091;p45"/>
          <p:cNvSpPr txBox="1"/>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45</a:t>
            </a:fld>
            <a:endParaRPr sz="1000">
              <a:solidFill>
                <a:schemeClr val="dk1"/>
              </a:solidFill>
              <a:latin typeface="Arial"/>
              <a:ea typeface="Arial"/>
              <a:cs typeface="Arial"/>
              <a:sym typeface="Arial"/>
            </a:endParaRPr>
          </a:p>
        </p:txBody>
      </p:sp>
      <p:sp>
        <p:nvSpPr>
          <p:cNvPr id="1092" name="Google Shape;1092;p45"/>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093" name="Google Shape;1093;p45"/>
          <p:cNvSpPr txBox="1"/>
          <p:nvPr/>
        </p:nvSpPr>
        <p:spPr>
          <a:xfrm>
            <a:off x="457200" y="122238"/>
            <a:ext cx="7543800" cy="6397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A</a:t>
            </a:r>
            <a:endParaRPr/>
          </a:p>
        </p:txBody>
      </p:sp>
      <p:sp>
        <p:nvSpPr>
          <p:cNvPr id="1094" name="Google Shape;1094;p45"/>
          <p:cNvSpPr txBox="1"/>
          <p:nvPr/>
        </p:nvSpPr>
        <p:spPr>
          <a:xfrm>
            <a:off x="114300" y="465138"/>
            <a:ext cx="8877300" cy="55977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Was geschieht bei der Applanationstonometrie und wie wird dabei der Augeninnendruck gemessen?</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Bei der Applanationstonometrie wird die Hornhaut durch die Spitze des Tonometers abgeflacht. Währenddessen gelangt der mit Fluoreszein angefärbte Tränenfilm in den schmalen Spalt zwischen Hornhaut und Tonometerspitze und bildet dort einen ringförmigen Meniskus („Meniskusring“). </a:t>
            </a:r>
            <a:r>
              <a:rPr lang="en-US" sz="1200">
                <a:solidFill>
                  <a:srgbClr val="0000FF"/>
                </a:solidFill>
              </a:rPr>
              <a:t>Die Größe dieses Meniskusrings hängt davon ab, wie stark die Hornhaut durch die Tonometerspitze abgeflacht wird. Wird eine große Fläche applaniert, ist </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4"/>
                  </a:ext>
                </a:extLst>
              </a:rPr>
              <a:t>der</a:t>
            </a:r>
            <a:r>
              <a:rPr lang="en-US" sz="1200">
                <a:solidFill>
                  <a:srgbClr val="0000FF"/>
                </a:solidFill>
              </a:rPr>
              <a:t> Ring groß; wird nur eine kleine Fläche applaniert, ist er entsprechend klein. Um den Augeninnendruck (IOD) zu messen, muss der vom Gerät ausgeübte Druck (d. h. durch Drehen des Einstellknopfes) so lange angepasst werden, bis der Durchmesser des Fluoreszeinrings genau 3,06 mm beträgt. Ist dies erreicht, entspricht die vom Applanationstonometer ausgeübte Kraft genau der Kraft, die der Augeninnendruck von innen auf die Hornhaut ausübt – also dem IOD. </a:t>
            </a:r>
            <a:r>
              <a:rPr lang="en-US" sz="1200">
                <a:solidFill>
                  <a:schemeClr val="dk1"/>
                </a:solidFill>
              </a:rPr>
              <a:t>Ist die vom Applanationstonometer ausgeübte Kraft größer als der Augeninnendruck, wird die Hornhaut über das Sollmaß hinaus abgeflacht. Dadurch beträgt der Durchmesser der applanierten Fläche mehr als 3,06 mm, und auch der Fluoreszein-Meniskusring erscheint entsprechend größer. </a:t>
            </a:r>
            <a:r>
              <a:rPr lang="en-US" sz="1200">
                <a:solidFill>
                  <a:srgbClr val="0000FF"/>
                </a:solidFill>
              </a:rPr>
              <a:t>Wenn hingegen der Augeninnendruck geringer ist als die von der Applanatorspitze ausgeübte Kraft, wird eine größere Hornhautfläche abgeflacht. Der Durchmesser der abgeflachten Fläche beträgt dann mehr als 3,06 mm, und entsprechend ist auch der Fluoreszein-Meniskus größer.</a:t>
            </a:r>
            <a:endParaRPr>
              <a:solidFill>
                <a:schemeClr val="dk1"/>
              </a:solidFill>
            </a:endParaRPr>
          </a:p>
          <a:p>
            <a:pPr marL="0" lvl="0" indent="0" algn="l" rtl="0">
              <a:spcBef>
                <a:spcPts val="0"/>
              </a:spcBef>
              <a:spcAft>
                <a:spcPts val="0"/>
              </a:spcAft>
              <a:buClr>
                <a:schemeClr val="dk1"/>
              </a:buClr>
              <a:buFont typeface="Arial"/>
              <a:buNone/>
            </a:pPr>
            <a:endParaRPr i="1">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Gut, aber warum wird beim Applanationstonometer ein Prisma eingesetzt, das den fluoreszierenden Kreis in zwei Halbkreise aufspaltet?</a:t>
            </a:r>
            <a:endParaRPr sz="1200" i="1">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Stellen wir uns vor, das Applanationstonometer enthielte kein Prisma. Die Tonometerspitze würde gegen die Hornhaut drücken, und man würde den Einstellknopf so lange drehen, bis der Durchmesser des fluoreszierenden Kreises 3,06 mm beträgt. Das klingt zunächst ganz einfach. Doch dann stellt sich die Frage: Woher weiß man, wann der Durchmesser tatsächlich 3,06 mm erreicht hat? Eine Möglichkeit wäre, eine 3,06-mm-Messlinie in die Optik der Spaltlampe einzugravieren. Damit hätte man ein einfaches Hilfsmittel zur Größenbestimmung. Andererseits wäre diese Linie während der gesamten Untersuchung ständig im Blickfeld sichtbar – und das wäre unpraktisch. Welche andere Lösung gibt es?</a:t>
            </a:r>
            <a:endParaRPr sz="1200" i="1">
              <a:solidFill>
                <a:schemeClr val="dk1"/>
              </a:solidFill>
            </a:endParaRPr>
          </a:p>
          <a:p>
            <a:pPr marL="0" marR="0" lvl="0" indent="0" algn="l" rtl="0">
              <a:spcBef>
                <a:spcPts val="0"/>
              </a:spcBef>
              <a:spcAft>
                <a:spcPts val="0"/>
              </a:spcAft>
              <a:buNone/>
            </a:pPr>
            <a:r>
              <a:rPr lang="en-US" sz="1200">
                <a:solidFill>
                  <a:srgbClr val="0000FF"/>
                </a:solidFill>
              </a:rPr>
              <a:t>Hier kommt das Prisma ins Spiel. Das Prisma teilt das Bild des Kreises in zwei Hälften – allerdings nicht auf eine beliebige Art und Weise. Vielmehr ist das Prisma so konstruiert, dass sich die beiden Halbkreise genau dann überlappen, wenn der Durchmesser des Kreises 3,06 mm beträgt. Wenn also die auf die Hornhaut ausgeübte Kraft durch die Tonometerspitze verändert wird (d. h. wenn man am Einstellknopf des Applanationstonometers dreht), sieht es so aus, als würden sich die Mires aufeinander zu oder voneinander weg bewegen. </a:t>
            </a:r>
            <a:r>
              <a:rPr lang="en-US" sz="1200" b="1">
                <a:solidFill>
                  <a:srgbClr val="0000FF"/>
                </a:solidFill>
              </a:rPr>
              <a:t>Tatsächlich</a:t>
            </a:r>
            <a:r>
              <a:rPr lang="en-US" sz="1200">
                <a:solidFill>
                  <a:srgbClr val="0000FF"/>
                </a:solidFill>
              </a:rPr>
              <a:t> bewegen sie sich jedoch nicht. Was in Wirklichkeit passiert, ist, dass der Kreis größer oder kleiner wird.</a:t>
            </a:r>
            <a:r>
              <a:rPr lang="en-US" sz="1200">
                <a:solidFill>
                  <a:srgbClr val="0000FF"/>
                </a:solidFill>
                <a:latin typeface="Arial"/>
                <a:ea typeface="Arial"/>
                <a:cs typeface="Arial"/>
                <a:sym typeface="Arial"/>
              </a:rPr>
              <a:t> </a:t>
            </a:r>
            <a:r>
              <a:rPr lang="en-US" sz="1200">
                <a:solidFill>
                  <a:srgbClr val="FEFF83"/>
                </a:solidFill>
                <a:latin typeface="Arial"/>
                <a:ea typeface="Arial"/>
                <a:cs typeface="Arial"/>
                <a:sym typeface="Arial"/>
              </a:rPr>
              <a:t>(Wenn Sie das nächste Mal bei jemandem eine Applanation durchführen, achten Sie auf die Höhe der Mires, während Sie den Knopf verstellen, und Sie werden besser erkennen können, dass sich tatsächlich die </a:t>
            </a:r>
            <a:r>
              <a:rPr lang="en-US" sz="1200" i="1">
                <a:solidFill>
                  <a:srgbClr val="FEFF83"/>
                </a:solidFill>
                <a:latin typeface="Arial"/>
                <a:ea typeface="Arial"/>
                <a:cs typeface="Arial"/>
                <a:sym typeface="Arial"/>
              </a:rPr>
              <a:t>Größe </a:t>
            </a:r>
            <a:r>
              <a:rPr lang="en-US" sz="1200">
                <a:solidFill>
                  <a:srgbClr val="FEFF83"/>
                </a:solidFill>
                <a:latin typeface="Arial"/>
                <a:ea typeface="Arial"/>
                <a:cs typeface="Arial"/>
                <a:sym typeface="Arial"/>
              </a:rPr>
              <a:t>des Kreises ändert, nicht der Abstand zwischen den Segmenten).</a:t>
            </a:r>
            <a:endParaRPr sz="1400">
              <a:solidFill>
                <a:srgbClr val="FEFF83"/>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098"/>
        <p:cNvGrpSpPr/>
        <p:nvPr/>
      </p:nvGrpSpPr>
      <p:grpSpPr>
        <a:xfrm>
          <a:off x="0" y="0"/>
          <a:ext cx="0" cy="0"/>
          <a:chOff x="0" y="0"/>
          <a:chExt cx="0" cy="0"/>
        </a:xfrm>
      </p:grpSpPr>
      <p:sp>
        <p:nvSpPr>
          <p:cNvPr id="1099" name="Google Shape;1099;p46"/>
          <p:cNvSpPr/>
          <p:nvPr/>
        </p:nvSpPr>
        <p:spPr>
          <a:xfrm>
            <a:off x="2362200" y="4572000"/>
            <a:ext cx="6858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100" name="Google Shape;1100;p46"/>
          <p:cNvSpPr/>
          <p:nvPr/>
        </p:nvSpPr>
        <p:spPr>
          <a:xfrm>
            <a:off x="3733800" y="5257800"/>
            <a:ext cx="10668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101" name="Google Shape;1101;p46"/>
          <p:cNvSpPr/>
          <p:nvPr/>
        </p:nvSpPr>
        <p:spPr>
          <a:xfrm>
            <a:off x="5334000" y="3733800"/>
            <a:ext cx="1371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102" name="Google Shape;1102;p46"/>
          <p:cNvSpPr/>
          <p:nvPr/>
        </p:nvSpPr>
        <p:spPr>
          <a:xfrm>
            <a:off x="5715000" y="3352800"/>
            <a:ext cx="1371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103" name="Google Shape;1103;p46"/>
          <p:cNvSpPr/>
          <p:nvPr/>
        </p:nvSpPr>
        <p:spPr>
          <a:xfrm>
            <a:off x="3886200" y="2590800"/>
            <a:ext cx="19050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104" name="Google Shape;1104;p46"/>
          <p:cNvSpPr/>
          <p:nvPr/>
        </p:nvSpPr>
        <p:spPr>
          <a:xfrm>
            <a:off x="6553200" y="2590800"/>
            <a:ext cx="5334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105" name="Google Shape;1105;p46"/>
          <p:cNvSpPr/>
          <p:nvPr/>
        </p:nvSpPr>
        <p:spPr>
          <a:xfrm>
            <a:off x="5791200" y="1828800"/>
            <a:ext cx="24384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106" name="Google Shape;1106;p46"/>
          <p:cNvSpPr/>
          <p:nvPr/>
        </p:nvSpPr>
        <p:spPr>
          <a:xfrm>
            <a:off x="990600" y="2209800"/>
            <a:ext cx="2590800" cy="3048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107" name="Google Shape;1107;p46"/>
          <p:cNvSpPr/>
          <p:nvPr/>
        </p:nvSpPr>
        <p:spPr>
          <a:xfrm>
            <a:off x="5715000" y="2209800"/>
            <a:ext cx="2514600" cy="3810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108" name="Google Shape;1108;p46"/>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109" name="Google Shape;1109;p46"/>
          <p:cNvSpPr/>
          <p:nvPr/>
        </p:nvSpPr>
        <p:spPr>
          <a:xfrm>
            <a:off x="2971800" y="1295400"/>
            <a:ext cx="19812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110" name="Google Shape;1110;p46"/>
          <p:cNvSpPr/>
          <p:nvPr/>
        </p:nvSpPr>
        <p:spPr>
          <a:xfrm>
            <a:off x="7315200" y="1295400"/>
            <a:ext cx="2286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111" name="Google Shape;1111;p46"/>
          <p:cNvSpPr/>
          <p:nvPr/>
        </p:nvSpPr>
        <p:spPr>
          <a:xfrm>
            <a:off x="7848600" y="1295400"/>
            <a:ext cx="304800" cy="457200"/>
          </a:xfrm>
          <a:prstGeom prst="rect">
            <a:avLst/>
          </a:prstGeom>
          <a:solidFill>
            <a:srgbClr val="FFFF99"/>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112" name="Google Shape;1112;p46"/>
          <p:cNvSpPr txBox="1">
            <a:spLocks noGrp="1"/>
          </p:cNvSpPr>
          <p:nvPr>
            <p:ph type="body" idx="4294967295"/>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solidFill>
                  <a:srgbClr val="B2B2B2"/>
                </a:solidFill>
              </a:rPr>
              <a:t>Basierend auf dem </a:t>
            </a:r>
            <a:r>
              <a:rPr lang="en-US" sz="1200" i="1">
                <a:solidFill>
                  <a:srgbClr val="B2B2B2"/>
                </a:solidFill>
              </a:rPr>
              <a:t>Imbert-Fick-Prinzip</a:t>
            </a:r>
            <a:r>
              <a:rPr lang="en-US" sz="1200">
                <a:solidFill>
                  <a:srgbClr val="B2B2B2"/>
                </a:solidFill>
              </a:rPr>
              <a:t>: </a:t>
            </a:r>
            <a:r>
              <a:rPr lang="en-US" sz="1200" b="1">
                <a:solidFill>
                  <a:srgbClr val="B2B2B2"/>
                </a:solidFill>
              </a:rPr>
              <a:t>P = F / A</a:t>
            </a:r>
            <a:endParaRPr/>
          </a:p>
          <a:p>
            <a:pPr marL="692150" lvl="1" indent="-347663" algn="l" rtl="0">
              <a:lnSpc>
                <a:spcPct val="90000"/>
              </a:lnSpc>
              <a:spcBef>
                <a:spcPts val="240"/>
              </a:spcBef>
              <a:spcAft>
                <a:spcPts val="0"/>
              </a:spcAft>
              <a:buSzPts val="840"/>
              <a:buChar char="●"/>
            </a:pPr>
            <a:r>
              <a:rPr lang="en-US" sz="1200">
                <a:solidFill>
                  <a:srgbClr val="B2B2B2"/>
                </a:solidFill>
              </a:rPr>
              <a:t>Der Druck im Inneren einer Kugel entspricht der Kraft, die erforderlich ist, um ihre Oberfläche abzuflachen, geteilt durch die Fläche der Abflachung</a:t>
            </a:r>
            <a:endParaRPr/>
          </a:p>
          <a:p>
            <a:pPr marL="692150" lvl="1" indent="-347663" algn="l" rtl="0">
              <a:lnSpc>
                <a:spcPct val="90000"/>
              </a:lnSpc>
              <a:spcBef>
                <a:spcPts val="240"/>
              </a:spcBef>
              <a:spcAft>
                <a:spcPts val="0"/>
              </a:spcAft>
              <a:buSzPts val="840"/>
              <a:buChar char="●"/>
            </a:pPr>
            <a:r>
              <a:rPr lang="en-US" sz="1200">
                <a:solidFill>
                  <a:srgbClr val="B2B2B2"/>
                </a:solidFill>
              </a:rPr>
              <a:t>Es wird angenommen, dass die Oberfläche unendlich dünn und trocken ist (die Hornhaut ist offensichtlich beides nicht)</a:t>
            </a:r>
            <a:endParaRPr/>
          </a:p>
          <a:p>
            <a:pPr marL="987425" lvl="2" indent="-293688" algn="l" rtl="0">
              <a:lnSpc>
                <a:spcPct val="90000"/>
              </a:lnSpc>
              <a:spcBef>
                <a:spcPts val="240"/>
              </a:spcBef>
              <a:spcAft>
                <a:spcPts val="0"/>
              </a:spcAft>
              <a:buSzPts val="840"/>
              <a:buChar char="●"/>
            </a:pPr>
            <a:r>
              <a:rPr lang="en-US" sz="1200">
                <a:solidFill>
                  <a:srgbClr val="B2B2B2"/>
                </a:solidFill>
              </a:rPr>
              <a:t>K-Dicke  widersteht der Abflachung  </a:t>
            </a:r>
            <a:r>
              <a:rPr lang="en-US" sz="1200" i="1">
                <a:solidFill>
                  <a:srgbClr val="B2B2B2"/>
                </a:solidFill>
              </a:rPr>
              <a:t>erhöht </a:t>
            </a:r>
            <a:r>
              <a:rPr lang="en-US" sz="1200">
                <a:solidFill>
                  <a:srgbClr val="B2B2B2"/>
                </a:solidFill>
              </a:rPr>
              <a:t>den gemessenen Augeninnendruck</a:t>
            </a:r>
            <a:endParaRPr/>
          </a:p>
          <a:p>
            <a:pPr marL="987425" lvl="2" indent="-293688" algn="l" rtl="0">
              <a:lnSpc>
                <a:spcPct val="90000"/>
              </a:lnSpc>
              <a:spcBef>
                <a:spcPts val="240"/>
              </a:spcBef>
              <a:spcAft>
                <a:spcPts val="0"/>
              </a:spcAft>
              <a:buSzPts val="840"/>
              <a:buChar char="●"/>
            </a:pPr>
            <a:r>
              <a:rPr lang="en-US" sz="1200">
                <a:solidFill>
                  <a:srgbClr val="B2B2B2"/>
                </a:solidFill>
              </a:rPr>
              <a:t>Tränenfilm 🡪 Kapillarwirkung 🡪 </a:t>
            </a:r>
            <a:r>
              <a:rPr lang="en-US" sz="1200" i="1">
                <a:solidFill>
                  <a:srgbClr val="B2B2B2"/>
                </a:solidFill>
              </a:rPr>
              <a:t>senkt </a:t>
            </a:r>
            <a:r>
              <a:rPr lang="en-US" sz="1200">
                <a:solidFill>
                  <a:srgbClr val="B2B2B2"/>
                </a:solidFill>
              </a:rPr>
              <a:t>den gemessenen Augeninnendruck</a:t>
            </a:r>
            <a:endParaRPr>
              <a:solidFill>
                <a:srgbClr val="B2B2B2"/>
              </a:solidFill>
            </a:endParaRPr>
          </a:p>
          <a:p>
            <a:pPr marL="692150" lvl="1" indent="-347663" algn="l" rtl="0">
              <a:lnSpc>
                <a:spcPct val="90000"/>
              </a:lnSpc>
              <a:spcBef>
                <a:spcPts val="240"/>
              </a:spcBef>
              <a:spcAft>
                <a:spcPts val="0"/>
              </a:spcAft>
              <a:buSzPts val="840"/>
              <a:buChar char="●"/>
            </a:pPr>
            <a:r>
              <a:rPr lang="en-US" sz="1200">
                <a:solidFill>
                  <a:srgbClr val="B2B2B2"/>
                </a:solidFill>
              </a:rPr>
              <a:t>Goldmann erkannte, dass sich bei einer durch das Gerät abgeflachten Fläche von 3,06 mm</a:t>
            </a:r>
            <a:r>
              <a:rPr lang="en-US" sz="1200" baseline="30000">
                <a:solidFill>
                  <a:srgbClr val="B2B2B2"/>
                </a:solidFill>
              </a:rPr>
              <a:t>2</a:t>
            </a:r>
            <a:r>
              <a:rPr lang="en-US" sz="1200">
                <a:solidFill>
                  <a:srgbClr val="B2B2B2"/>
                </a:solidFill>
              </a:rPr>
              <a:t> , die Kapillarattraktion und die Hornhautdicke gegenseitig aufheben würden (unter der Annahme, dass die CCT 550 mm beträgt)</a:t>
            </a:r>
            <a:endParaRPr/>
          </a:p>
          <a:p>
            <a:pPr marL="987425" lvl="2" indent="-293688" algn="l" rtl="0">
              <a:lnSpc>
                <a:spcPct val="90000"/>
              </a:lnSpc>
              <a:spcBef>
                <a:spcPts val="240"/>
              </a:spcBef>
              <a:spcAft>
                <a:spcPts val="0"/>
              </a:spcAft>
              <a:buSzPts val="840"/>
              <a:buChar char="●"/>
            </a:pPr>
            <a:r>
              <a:rPr lang="en-US" sz="1200">
                <a:solidFill>
                  <a:srgbClr val="B2B2B2"/>
                </a:solidFill>
              </a:rPr>
              <a:t>Goldmann ging davon aus, dass die CCT bei etwa 520 liegt, mit geringen Schwankungen</a:t>
            </a:r>
            <a:endParaRPr/>
          </a:p>
          <a:p>
            <a:pPr marL="987425" lvl="2" indent="-293688" algn="l" rtl="0">
              <a:lnSpc>
                <a:spcPct val="90000"/>
              </a:lnSpc>
              <a:spcBef>
                <a:spcPts val="240"/>
              </a:spcBef>
              <a:spcAft>
                <a:spcPts val="0"/>
              </a:spcAft>
              <a:buSzPts val="840"/>
              <a:buChar char="●"/>
            </a:pPr>
            <a:r>
              <a:rPr lang="en-US" sz="1200" b="1">
                <a:solidFill>
                  <a:srgbClr val="0000FF"/>
                </a:solidFill>
              </a:rPr>
              <a:t>Wenn die Mires-Linien übereinstimmen, beträgt der Durchmesser des applanierten Bereichs 3,06 mm</a:t>
            </a:r>
            <a:endParaRPr b="1" baseline="30000">
              <a:solidFill>
                <a:srgbClr val="0000FF"/>
              </a:solidFill>
            </a:endParaRPr>
          </a:p>
        </p:txBody>
      </p:sp>
      <p:cxnSp>
        <p:nvCxnSpPr>
          <p:cNvPr id="1113" name="Google Shape;1113;p46"/>
          <p:cNvCxnSpPr/>
          <p:nvPr/>
        </p:nvCxnSpPr>
        <p:spPr>
          <a:xfrm rot="10800000" flipH="1">
            <a:off x="762000" y="2057400"/>
            <a:ext cx="228600" cy="304800"/>
          </a:xfrm>
          <a:prstGeom prst="straightConnector1">
            <a:avLst/>
          </a:prstGeom>
          <a:noFill/>
          <a:ln w="9525" cap="flat" cmpd="sng">
            <a:solidFill>
              <a:srgbClr val="B2B2B2"/>
            </a:solidFill>
            <a:prstDash val="solid"/>
            <a:round/>
            <a:headEnd type="none" w="med" len="med"/>
            <a:tailEnd type="triangle" w="med" len="med"/>
          </a:ln>
        </p:spPr>
      </p:cxnSp>
      <p:sp>
        <p:nvSpPr>
          <p:cNvPr id="1114" name="Google Shape;1114;p46"/>
          <p:cNvSpPr txBox="1"/>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46</a:t>
            </a:fld>
            <a:endParaRPr sz="1000">
              <a:solidFill>
                <a:schemeClr val="dk1"/>
              </a:solidFill>
              <a:latin typeface="Arial"/>
              <a:ea typeface="Arial"/>
              <a:cs typeface="Arial"/>
              <a:sym typeface="Arial"/>
            </a:endParaRPr>
          </a:p>
        </p:txBody>
      </p:sp>
      <p:sp>
        <p:nvSpPr>
          <p:cNvPr id="1115" name="Google Shape;1115;p46"/>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116" name="Google Shape;1116;p46"/>
          <p:cNvSpPr txBox="1"/>
          <p:nvPr/>
        </p:nvSpPr>
        <p:spPr>
          <a:xfrm>
            <a:off x="457200" y="122238"/>
            <a:ext cx="7543800" cy="639762"/>
          </a:xfrm>
          <a:prstGeom prst="rect">
            <a:avLst/>
          </a:prstGeom>
          <a:noFill/>
          <a:ln>
            <a:noFill/>
          </a:ln>
        </p:spPr>
        <p:txBody>
          <a:bodyPr spcFirstLastPara="1" wrap="square" lIns="25400" tIns="12700" rIns="25400" bIns="12700" anchor="t" anchorCtr="0">
            <a:noAutofit/>
          </a:bodyPr>
          <a:lstStyle/>
          <a:p>
            <a:pPr marL="0" marR="0" lvl="0" indent="0" algn="l" rtl="0">
              <a:spcBef>
                <a:spcPts val="0"/>
              </a:spcBef>
              <a:spcAft>
                <a:spcPts val="0"/>
              </a:spcAft>
              <a:buNone/>
            </a:pPr>
            <a:r>
              <a:rPr lang="en-US" sz="1200" b="1">
                <a:solidFill>
                  <a:schemeClr val="dk2"/>
                </a:solidFill>
                <a:latin typeface="Arial"/>
                <a:ea typeface="Arial"/>
                <a:cs typeface="Arial"/>
                <a:sym typeface="Arial"/>
              </a:rPr>
              <a:t>A</a:t>
            </a:r>
            <a:endParaRPr/>
          </a:p>
        </p:txBody>
      </p:sp>
      <p:sp>
        <p:nvSpPr>
          <p:cNvPr id="1117" name="Google Shape;1117;p46"/>
          <p:cNvSpPr txBox="1"/>
          <p:nvPr/>
        </p:nvSpPr>
        <p:spPr>
          <a:xfrm>
            <a:off x="114300" y="465138"/>
            <a:ext cx="8877300" cy="55977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Was geschieht bei der Applanationstonometrie und wie wird dabei der Augeninnendruck gemessen?</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Bei der Applanationstonometrie wird die Hornhaut durch die Spitze des Tonometers abgeflacht. Währenddessen gelangt der mit Fluoreszein angefärbte Tränenfilm in den schmalen Spalt zwischen Hornhaut und Tonometerspitze und bildet dort einen ringförmigen Meniskus („Meniskusring“). </a:t>
            </a:r>
            <a:r>
              <a:rPr lang="en-US" sz="1200">
                <a:solidFill>
                  <a:srgbClr val="0000FF"/>
                </a:solidFill>
              </a:rPr>
              <a:t>Die Größe dieses Meniskusrings hängt davon ab, wie stark die Hornhaut durch die Tonometerspitze abgeflacht wird. Wird eine große Fläche applaniert, ist </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5"/>
                  </a:ext>
                </a:extLst>
              </a:rPr>
              <a:t>der</a:t>
            </a:r>
            <a:r>
              <a:rPr lang="en-US" sz="1200">
                <a:solidFill>
                  <a:srgbClr val="0000FF"/>
                </a:solidFill>
              </a:rPr>
              <a:t> Ring groß; wird nur eine kleine Fläche applaniert, ist er entsprechend klein. Um den Augeninnendruck (IOD) zu messen, muss der vom Gerät ausgeübte Druck (d. h. durch Drehen des Einstellknopfes) so lange angepasst werden, bis der Durchmesser des Fluoreszeinrings genau 3,06 mm beträgt. Ist dies erreicht, entspricht die vom Applanationstonometer ausgeübte Kraft genau der Kraft, die der Augeninnendruck von innen auf die Hornhaut ausübt – also dem IOD. </a:t>
            </a:r>
            <a:r>
              <a:rPr lang="en-US" sz="1200">
                <a:solidFill>
                  <a:schemeClr val="dk1"/>
                </a:solidFill>
              </a:rPr>
              <a:t>Ist die vom Applanationstonometer ausgeübte Kraft größer als der Augeninnendruck, wird die Hornhaut über das Sollmaß hinaus abgeflacht. Dadurch beträgt der Durchmesser der applanierten Fläche mehr als 3,06 mm, und auch der Fluoreszein-Meniskusring erscheint entsprechend größer. </a:t>
            </a:r>
            <a:r>
              <a:rPr lang="en-US" sz="1200">
                <a:solidFill>
                  <a:srgbClr val="0000FF"/>
                </a:solidFill>
              </a:rPr>
              <a:t>Wenn hingegen der Augeninnendruck geringer ist als die von der Applanatorspitze ausgeübte Kraft, wird eine größere Hornhautfläche abgeflacht. Der Durchmesser der abgeflachten Fläche beträgt dann mehr als 3,06 mm, und entsprechend ist auch der Fluoreszein-Meniskus größer.</a:t>
            </a:r>
            <a:endParaRPr>
              <a:solidFill>
                <a:schemeClr val="dk1"/>
              </a:solidFill>
            </a:endParaRPr>
          </a:p>
          <a:p>
            <a:pPr marL="0" lvl="0" indent="0" algn="l" rtl="0">
              <a:spcBef>
                <a:spcPts val="0"/>
              </a:spcBef>
              <a:spcAft>
                <a:spcPts val="0"/>
              </a:spcAft>
              <a:buClr>
                <a:schemeClr val="dk1"/>
              </a:buClr>
              <a:buFont typeface="Arial"/>
              <a:buNone/>
            </a:pPr>
            <a:endParaRPr i="1">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Gut, aber warum wird beim Applanationstonometer ein Prisma eingesetzt, das den fluoreszierenden Kreis in zwei Halbkreise aufspaltet?</a:t>
            </a:r>
            <a:endParaRPr sz="1200" i="1">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Stellen wir uns vor, das Applanationstonometer enthielte kein Prisma. Die Tonometerspitze würde gegen die Hornhaut drücken, und man würde den Einstellknopf so lange drehen, bis der Durchmesser des fluoreszierenden Kreises 3,06 mm beträgt. Das klingt zunächst ganz einfach. Doch dann stellt sich die Frage: Woher weiß man, wann der Durchmesser tatsächlich 3,06 mm erreicht hat? Eine Möglichkeit wäre, eine 3,06-mm-Messlinie in die Optik der Spaltlampe einzugravieren. Damit hätte man ein einfaches Hilfsmittel zur Größenbestimmung. Andererseits wäre diese Linie während der gesamten Untersuchung ständig im Blickfeld sichtbar – und das wäre unpraktisch. Welche andere Lösung gibt es?</a:t>
            </a:r>
            <a:endParaRPr sz="1200" i="1">
              <a:solidFill>
                <a:schemeClr val="dk1"/>
              </a:solidFill>
            </a:endParaRPr>
          </a:p>
          <a:p>
            <a:pPr marL="0" marR="0" lvl="0" indent="0" algn="l" rtl="0">
              <a:spcBef>
                <a:spcPts val="0"/>
              </a:spcBef>
              <a:spcAft>
                <a:spcPts val="0"/>
              </a:spcAft>
              <a:buNone/>
            </a:pPr>
            <a:r>
              <a:rPr lang="en-US" sz="1200">
                <a:solidFill>
                  <a:srgbClr val="0000FF"/>
                </a:solidFill>
              </a:rPr>
              <a:t>Hier kommt das Prisma ins Spiel. Das Prisma teilt das Bild des Kreises in zwei Hälften – allerdings nicht auf eine beliebige Art und Weise. Vielmehr ist das Prisma so konstruiert, dass sich die beiden Halbkreise genau dann überlappen, wenn der Durchmesser des Kreises 3,06 mm beträgt. Wenn also die auf die Hornhaut ausgeübte Kraft durch die Tonometerspitze verändert wird (d. h. wenn man am Einstellknopf des Applanationstonometers dreht), sieht es so aus, als würden sich die Mires aufeinander zu oder voneinander weg bewegen. </a:t>
            </a:r>
            <a:r>
              <a:rPr lang="en-US" sz="1200" b="1">
                <a:solidFill>
                  <a:srgbClr val="0000FF"/>
                </a:solidFill>
              </a:rPr>
              <a:t>Tatsächlich</a:t>
            </a:r>
            <a:r>
              <a:rPr lang="en-US" sz="1200">
                <a:solidFill>
                  <a:srgbClr val="0000FF"/>
                </a:solidFill>
              </a:rPr>
              <a:t> bewegen sie sich jedoch nicht. Was in Wirklichkeit passiert, ist, dass der Kreis größer oder kleiner wird. </a:t>
            </a:r>
            <a:r>
              <a:rPr lang="en-US" sz="1200">
                <a:solidFill>
                  <a:schemeClr val="dk1"/>
                </a:solidFill>
                <a:latin typeface="Arial"/>
                <a:ea typeface="Arial"/>
                <a:cs typeface="Arial"/>
                <a:sym typeface="Arial"/>
              </a:rPr>
              <a:t>(</a:t>
            </a:r>
            <a:r>
              <a:rPr lang="en-US" sz="1200">
                <a:solidFill>
                  <a:schemeClr val="dk1"/>
                </a:solidFill>
              </a:rPr>
              <a:t>Beim nächsten Mal, wenn Sie eine Applanationstonometrie durchführen, beobachten Sie die Höhe der Mires, während Sie die Einstellung am Tonometer verändern. Sie werden dann leichter erkennen, dass nicht der </a:t>
            </a:r>
            <a:r>
              <a:rPr lang="en-US" sz="1200" i="1">
                <a:solidFill>
                  <a:schemeClr val="dk1"/>
                </a:solidFill>
              </a:rPr>
              <a:t>Abstand</a:t>
            </a:r>
            <a:r>
              <a:rPr lang="en-US" sz="1200">
                <a:solidFill>
                  <a:schemeClr val="dk1"/>
                </a:solidFill>
              </a:rPr>
              <a:t> zwischen den beiden Segmenten variiert, sondern dass sich in Wirklichkeit der Durchmesser des Fluoreszeinrings verändert.</a:t>
            </a:r>
            <a:r>
              <a:rPr lang="en-US" sz="1200">
                <a:solidFill>
                  <a:schemeClr val="dk1"/>
                </a:solidFill>
                <a:latin typeface="Arial"/>
                <a:ea typeface="Arial"/>
                <a:cs typeface="Arial"/>
                <a:sym typeface="Arial"/>
              </a:rPr>
              <a:t>)</a:t>
            </a:r>
            <a:endParaRPr sz="1400">
              <a:solidFill>
                <a:schemeClr val="dk1"/>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121"/>
        <p:cNvGrpSpPr/>
        <p:nvPr/>
      </p:nvGrpSpPr>
      <p:grpSpPr>
        <a:xfrm>
          <a:off x="0" y="0"/>
          <a:ext cx="0" cy="0"/>
          <a:chOff x="0" y="0"/>
          <a:chExt cx="0" cy="0"/>
        </a:xfrm>
      </p:grpSpPr>
      <p:sp>
        <p:nvSpPr>
          <p:cNvPr id="1122" name="Google Shape;1122;p47"/>
          <p:cNvSpPr txBox="1">
            <a:spLocks noGrp="1"/>
          </p:cNvSpPr>
          <p:nvPr>
            <p:ph type="sldNum" idx="12"/>
          </p:nvPr>
        </p:nvSpPr>
        <p:spPr>
          <a:xfrm>
            <a:off x="7050088"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sz="1000">
                <a:solidFill>
                  <a:schemeClr val="dk1"/>
                </a:solidFill>
                <a:latin typeface="Arial"/>
                <a:ea typeface="Arial"/>
                <a:cs typeface="Arial"/>
                <a:sym typeface="Arial"/>
              </a:rPr>
              <a:t>47</a:t>
            </a:fld>
            <a:endParaRPr sz="1000">
              <a:solidFill>
                <a:schemeClr val="dk1"/>
              </a:solidFill>
              <a:latin typeface="Arial"/>
              <a:ea typeface="Arial"/>
              <a:cs typeface="Arial"/>
              <a:sym typeface="Arial"/>
            </a:endParaRPr>
          </a:p>
        </p:txBody>
      </p:sp>
      <p:sp>
        <p:nvSpPr>
          <p:cNvPr id="1123" name="Google Shape;1123;p47"/>
          <p:cNvSpPr/>
          <p:nvPr/>
        </p:nvSpPr>
        <p:spPr>
          <a:xfrm rot="340777">
            <a:off x="4754563" y="1317625"/>
            <a:ext cx="657225" cy="695325"/>
          </a:xfrm>
          <a:prstGeom prst="blockArc">
            <a:avLst>
              <a:gd name="adj1" fmla="val 10639879"/>
              <a:gd name="adj2" fmla="val 21118404"/>
              <a:gd name="adj3" fmla="val 16034"/>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24" name="Google Shape;1124;p47"/>
          <p:cNvSpPr/>
          <p:nvPr/>
        </p:nvSpPr>
        <p:spPr>
          <a:xfrm rot="-10529051">
            <a:off x="3608388" y="1325563"/>
            <a:ext cx="657225" cy="695325"/>
          </a:xfrm>
          <a:prstGeom prst="blockArc">
            <a:avLst>
              <a:gd name="adj1" fmla="val 10639879"/>
              <a:gd name="adj2" fmla="val 21118404"/>
              <a:gd name="adj3" fmla="val 16034"/>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25" name="Google Shape;1125;p47"/>
          <p:cNvSpPr/>
          <p:nvPr/>
        </p:nvSpPr>
        <p:spPr>
          <a:xfrm rot="340777">
            <a:off x="1727200" y="1355725"/>
            <a:ext cx="657225" cy="695325"/>
          </a:xfrm>
          <a:prstGeom prst="blockArc">
            <a:avLst>
              <a:gd name="adj1" fmla="val 10639879"/>
              <a:gd name="adj2" fmla="val 21118404"/>
              <a:gd name="adj3" fmla="val 16034"/>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26" name="Google Shape;1126;p47"/>
          <p:cNvSpPr/>
          <p:nvPr/>
        </p:nvSpPr>
        <p:spPr>
          <a:xfrm rot="-10529051">
            <a:off x="1390650" y="1363663"/>
            <a:ext cx="657225" cy="695325"/>
          </a:xfrm>
          <a:prstGeom prst="blockArc">
            <a:avLst>
              <a:gd name="adj1" fmla="val 10639879"/>
              <a:gd name="adj2" fmla="val 21118404"/>
              <a:gd name="adj3" fmla="val 16034"/>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27" name="Google Shape;1127;p47"/>
          <p:cNvSpPr txBox="1"/>
          <p:nvPr/>
        </p:nvSpPr>
        <p:spPr>
          <a:xfrm>
            <a:off x="15875" y="2774950"/>
            <a:ext cx="91281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rgbClr val="0000FF"/>
                </a:solidFill>
              </a:rPr>
              <a:t>Der </a:t>
            </a:r>
            <a:r>
              <a:rPr lang="en-US" sz="1200" b="1" i="1">
                <a:solidFill>
                  <a:srgbClr val="0000FF"/>
                </a:solidFill>
              </a:rPr>
              <a:t>scheinbare Eindruck</a:t>
            </a:r>
            <a:r>
              <a:rPr lang="en-US" sz="1200" i="1">
                <a:solidFill>
                  <a:srgbClr val="0000FF"/>
                </a:solidFill>
              </a:rPr>
              <a:t> beim Drehen des Knopfes: Die beiden Ringsegmente scheinen sich aufeinander zu oder voneinander weg zu bewegen.</a:t>
            </a:r>
            <a:endParaRPr/>
          </a:p>
        </p:txBody>
      </p:sp>
      <p:sp>
        <p:nvSpPr>
          <p:cNvPr id="1128" name="Google Shape;1128;p47"/>
          <p:cNvSpPr txBox="1"/>
          <p:nvPr/>
        </p:nvSpPr>
        <p:spPr>
          <a:xfrm>
            <a:off x="15875" y="792163"/>
            <a:ext cx="2651125" cy="424475"/>
          </a:xfrm>
          <a:prstGeom prst="rect">
            <a:avLst/>
          </a:prstGeom>
          <a:noFill/>
          <a:ln>
            <a:noFill/>
          </a:ln>
        </p:spPr>
        <p:txBody>
          <a:bodyPr spcFirstLastPara="1" wrap="square" lIns="25400" tIns="12700" rIns="25400" bIns="12700" anchor="t" anchorCtr="0">
            <a:spAutoFit/>
          </a:bodyPr>
          <a:lstStyle/>
          <a:p>
            <a:pPr marL="0" marR="0" lvl="0" indent="0" algn="ctr" rtl="0">
              <a:lnSpc>
                <a:spcPct val="108333"/>
              </a:lnSpc>
              <a:spcBef>
                <a:spcPts val="0"/>
              </a:spcBef>
              <a:spcAft>
                <a:spcPts val="0"/>
              </a:spcAft>
              <a:buNone/>
            </a:pPr>
            <a:r>
              <a:rPr lang="en-US" sz="1200" dirty="0" err="1">
                <a:solidFill>
                  <a:schemeClr val="dk1"/>
                </a:solidFill>
                <a:latin typeface="Arial"/>
                <a:ea typeface="Arial"/>
                <a:cs typeface="Arial"/>
                <a:sym typeface="Arial"/>
              </a:rPr>
              <a:t>Durchmesser</a:t>
            </a:r>
            <a:r>
              <a:rPr lang="en-US" sz="1200" dirty="0">
                <a:solidFill>
                  <a:schemeClr val="dk1"/>
                </a:solidFill>
                <a:latin typeface="Arial"/>
                <a:ea typeface="Arial"/>
                <a:cs typeface="Arial"/>
                <a:sym typeface="Arial"/>
              </a:rPr>
              <a:t> des </a:t>
            </a:r>
            <a:r>
              <a:rPr lang="en-US" sz="1200" dirty="0" err="1">
                <a:solidFill>
                  <a:schemeClr val="dk1"/>
                </a:solidFill>
              </a:rPr>
              <a:t>applanierten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Bereichs</a:t>
            </a:r>
            <a:r>
              <a:rPr lang="en-US" sz="1200" dirty="0">
                <a:solidFill>
                  <a:schemeClr val="dk1"/>
                </a:solidFill>
                <a:latin typeface="Arial"/>
                <a:ea typeface="Arial"/>
                <a:cs typeface="Arial"/>
                <a:sym typeface="Arial"/>
              </a:rPr>
              <a:t> &gt; 3,06 mm</a:t>
            </a:r>
            <a:endParaRPr dirty="0"/>
          </a:p>
        </p:txBody>
      </p:sp>
      <p:sp>
        <p:nvSpPr>
          <p:cNvPr id="1129" name="Google Shape;1129;p47"/>
          <p:cNvSpPr txBox="1"/>
          <p:nvPr/>
        </p:nvSpPr>
        <p:spPr>
          <a:xfrm>
            <a:off x="2937251" y="787400"/>
            <a:ext cx="2798531" cy="424475"/>
          </a:xfrm>
          <a:prstGeom prst="rect">
            <a:avLst/>
          </a:prstGeom>
          <a:noFill/>
          <a:ln>
            <a:noFill/>
          </a:ln>
        </p:spPr>
        <p:txBody>
          <a:bodyPr spcFirstLastPara="1" wrap="square" lIns="25400" tIns="12700" rIns="25400" bIns="12700" anchor="t" anchorCtr="0">
            <a:spAutoFit/>
          </a:bodyPr>
          <a:lstStyle/>
          <a:p>
            <a:pPr marL="0" marR="0" lvl="0" indent="0" algn="ctr" rtl="0">
              <a:lnSpc>
                <a:spcPct val="108333"/>
              </a:lnSpc>
              <a:spcBef>
                <a:spcPts val="0"/>
              </a:spcBef>
              <a:spcAft>
                <a:spcPts val="0"/>
              </a:spcAft>
              <a:buNone/>
            </a:pPr>
            <a:r>
              <a:rPr lang="en-US" sz="1200" dirty="0" err="1">
                <a:solidFill>
                  <a:schemeClr val="dk1"/>
                </a:solidFill>
                <a:latin typeface="Arial"/>
                <a:ea typeface="Arial"/>
                <a:cs typeface="Arial"/>
                <a:sym typeface="Arial"/>
              </a:rPr>
              <a:t>Durchmesser</a:t>
            </a:r>
            <a:r>
              <a:rPr lang="en-US" sz="1200" dirty="0">
                <a:solidFill>
                  <a:schemeClr val="dk1"/>
                </a:solidFill>
                <a:latin typeface="Arial"/>
                <a:ea typeface="Arial"/>
                <a:cs typeface="Arial"/>
                <a:sym typeface="Arial"/>
              </a:rPr>
              <a:t> des </a:t>
            </a:r>
            <a:r>
              <a:rPr lang="en-US" sz="1200" dirty="0" err="1">
                <a:solidFill>
                  <a:schemeClr val="dk1"/>
                </a:solidFill>
              </a:rPr>
              <a:t>applanierten</a:t>
            </a:r>
            <a:r>
              <a:rPr lang="en-US" sz="1200" dirty="0">
                <a:solidFill>
                  <a:schemeClr val="dk1"/>
                </a:solidFill>
              </a:rPr>
              <a:t> </a:t>
            </a:r>
            <a:r>
              <a:rPr lang="en-US" sz="1200" dirty="0" err="1">
                <a:solidFill>
                  <a:schemeClr val="dk1"/>
                </a:solidFill>
                <a:latin typeface="Arial"/>
                <a:ea typeface="Arial"/>
                <a:cs typeface="Arial"/>
                <a:sym typeface="Arial"/>
              </a:rPr>
              <a:t>Bereichs</a:t>
            </a:r>
            <a:r>
              <a:rPr lang="en-US" sz="1200" dirty="0">
                <a:solidFill>
                  <a:schemeClr val="dk1"/>
                </a:solidFill>
                <a:latin typeface="Arial"/>
                <a:ea typeface="Arial"/>
                <a:cs typeface="Arial"/>
                <a:sym typeface="Arial"/>
              </a:rPr>
              <a:t> &lt; 3,06 mm</a:t>
            </a:r>
            <a:endParaRPr dirty="0"/>
          </a:p>
        </p:txBody>
      </p:sp>
      <p:sp>
        <p:nvSpPr>
          <p:cNvPr id="1130" name="Google Shape;1130;p47"/>
          <p:cNvSpPr txBox="1"/>
          <p:nvPr/>
        </p:nvSpPr>
        <p:spPr>
          <a:xfrm>
            <a:off x="5735783" y="787400"/>
            <a:ext cx="2244436" cy="424475"/>
          </a:xfrm>
          <a:prstGeom prst="rect">
            <a:avLst/>
          </a:prstGeom>
          <a:noFill/>
          <a:ln>
            <a:noFill/>
          </a:ln>
        </p:spPr>
        <p:txBody>
          <a:bodyPr spcFirstLastPara="1" wrap="square" lIns="25400" tIns="12700" rIns="25400" bIns="12700" anchor="t" anchorCtr="0">
            <a:spAutoFit/>
          </a:bodyPr>
          <a:lstStyle/>
          <a:p>
            <a:pPr marL="0" marR="0" lvl="0" indent="0" algn="ctr" rtl="0">
              <a:lnSpc>
                <a:spcPct val="108333"/>
              </a:lnSpc>
              <a:spcBef>
                <a:spcPts val="0"/>
              </a:spcBef>
              <a:spcAft>
                <a:spcPts val="0"/>
              </a:spcAft>
              <a:buNone/>
            </a:pPr>
            <a:r>
              <a:rPr lang="en-US" sz="1200" dirty="0" err="1">
                <a:solidFill>
                  <a:schemeClr val="dk1"/>
                </a:solidFill>
                <a:latin typeface="Arial"/>
                <a:ea typeface="Arial"/>
                <a:cs typeface="Arial"/>
                <a:sym typeface="Arial"/>
              </a:rPr>
              <a:t>Durchmesser</a:t>
            </a:r>
            <a:r>
              <a:rPr lang="en-US" sz="1200" dirty="0">
                <a:solidFill>
                  <a:schemeClr val="dk1"/>
                </a:solidFill>
                <a:latin typeface="Arial"/>
                <a:ea typeface="Arial"/>
                <a:cs typeface="Arial"/>
                <a:sym typeface="Arial"/>
              </a:rPr>
              <a:t> des </a:t>
            </a:r>
            <a:r>
              <a:rPr lang="en-US" sz="1200" dirty="0" err="1">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6"/>
                  </a:ext>
                </a:extLst>
              </a:rPr>
              <a:t>applanierten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Bereichs</a:t>
            </a:r>
            <a:r>
              <a:rPr lang="en-US" sz="1200" dirty="0">
                <a:solidFill>
                  <a:schemeClr val="dk1"/>
                </a:solidFill>
                <a:latin typeface="Arial"/>
                <a:ea typeface="Arial"/>
                <a:cs typeface="Arial"/>
                <a:sym typeface="Arial"/>
              </a:rPr>
              <a:t> = 3,06 mm</a:t>
            </a:r>
            <a:endParaRPr dirty="0"/>
          </a:p>
        </p:txBody>
      </p:sp>
      <p:sp>
        <p:nvSpPr>
          <p:cNvPr id="1131" name="Google Shape;1131;p47"/>
          <p:cNvSpPr txBox="1"/>
          <p:nvPr/>
        </p:nvSpPr>
        <p:spPr>
          <a:xfrm>
            <a:off x="658813" y="2259013"/>
            <a:ext cx="2263775" cy="30797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Der Wert auf der Skala ist zu </a:t>
            </a:r>
            <a:r>
              <a:rPr lang="en-US" sz="1200" i="1">
                <a:solidFill>
                  <a:schemeClr val="dk1"/>
                </a:solidFill>
                <a:latin typeface="Arial"/>
                <a:ea typeface="Arial"/>
                <a:cs typeface="Arial"/>
                <a:sym typeface="Arial"/>
              </a:rPr>
              <a:t>hoch</a:t>
            </a:r>
            <a:endParaRPr/>
          </a:p>
        </p:txBody>
      </p:sp>
      <p:sp>
        <p:nvSpPr>
          <p:cNvPr id="1132" name="Google Shape;1132;p47"/>
          <p:cNvSpPr txBox="1"/>
          <p:nvPr/>
        </p:nvSpPr>
        <p:spPr>
          <a:xfrm>
            <a:off x="3341688" y="2252663"/>
            <a:ext cx="2195512" cy="3079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Der Wert auf der Skala ist zu </a:t>
            </a:r>
            <a:r>
              <a:rPr lang="en-US" sz="1200" i="1">
                <a:solidFill>
                  <a:schemeClr val="dk1"/>
                </a:solidFill>
                <a:latin typeface="Arial"/>
                <a:ea typeface="Arial"/>
                <a:cs typeface="Arial"/>
                <a:sym typeface="Arial"/>
              </a:rPr>
              <a:t>niedrig</a:t>
            </a:r>
            <a:endParaRPr/>
          </a:p>
        </p:txBody>
      </p:sp>
      <p:sp>
        <p:nvSpPr>
          <p:cNvPr id="1133" name="Google Shape;1133;p47"/>
          <p:cNvSpPr txBox="1"/>
          <p:nvPr/>
        </p:nvSpPr>
        <p:spPr>
          <a:xfrm>
            <a:off x="5940425" y="2252663"/>
            <a:ext cx="1911350" cy="394980"/>
          </a:xfrm>
          <a:prstGeom prst="rect">
            <a:avLst/>
          </a:prstGeom>
          <a:noFill/>
          <a:ln>
            <a:noFill/>
          </a:ln>
        </p:spPr>
        <p:txBody>
          <a:bodyPr spcFirstLastPara="1" wrap="square" lIns="25400" tIns="12700" rIns="25400" bIns="12700" anchor="t" anchorCtr="0">
            <a:spAutoFit/>
          </a:bodyPr>
          <a:lstStyle/>
          <a:p>
            <a:pPr lvl="0" algn="ctr"/>
            <a:r>
              <a:rPr lang="en-US" sz="1200" dirty="0">
                <a:solidFill>
                  <a:schemeClr val="dk1"/>
                </a:solidFill>
              </a:rPr>
              <a:t>Wert </a:t>
            </a:r>
            <a:r>
              <a:rPr lang="en-US" sz="1200" dirty="0">
                <a:solidFill>
                  <a:schemeClr val="dk1"/>
                </a:solidFill>
                <a:latin typeface="Arial"/>
                <a:ea typeface="Arial"/>
                <a:cs typeface="Arial"/>
                <a:sym typeface="Arial"/>
              </a:rPr>
              <a:t>auf der Skala = </a:t>
            </a:r>
            <a:r>
              <a:rPr lang="en-US" sz="1200" dirty="0" err="1">
                <a:solidFill>
                  <a:schemeClr val="dk1"/>
                </a:solidFill>
                <a:latin typeface="Arial"/>
                <a:ea typeface="Arial"/>
                <a:cs typeface="Arial"/>
                <a:sym typeface="Arial"/>
              </a:rPr>
              <a:t>Augeninnendruck</a:t>
            </a:r>
            <a:endParaRPr sz="1400" i="1" dirty="0">
              <a:solidFill>
                <a:schemeClr val="dk1"/>
              </a:solidFill>
              <a:latin typeface="Arial"/>
              <a:ea typeface="Arial"/>
              <a:cs typeface="Arial"/>
              <a:sym typeface="Arial"/>
            </a:endParaRPr>
          </a:p>
        </p:txBody>
      </p:sp>
      <p:sp>
        <p:nvSpPr>
          <p:cNvPr id="1134" name="Google Shape;1134;p47"/>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135" name="Google Shape;1135;p47"/>
          <p:cNvSpPr/>
          <p:nvPr/>
        </p:nvSpPr>
        <p:spPr>
          <a:xfrm rot="340777">
            <a:off x="6891338" y="1279525"/>
            <a:ext cx="657225" cy="695325"/>
          </a:xfrm>
          <a:prstGeom prst="blockArc">
            <a:avLst>
              <a:gd name="adj1" fmla="val 10639879"/>
              <a:gd name="adj2" fmla="val 21118404"/>
              <a:gd name="adj3" fmla="val 16034"/>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36" name="Google Shape;1136;p47"/>
          <p:cNvSpPr/>
          <p:nvPr/>
        </p:nvSpPr>
        <p:spPr>
          <a:xfrm rot="-10529051">
            <a:off x="6400800" y="1287463"/>
            <a:ext cx="658813" cy="695325"/>
          </a:xfrm>
          <a:prstGeom prst="blockArc">
            <a:avLst>
              <a:gd name="adj1" fmla="val 10639879"/>
              <a:gd name="adj2" fmla="val 21118404"/>
              <a:gd name="adj3" fmla="val 16034"/>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37" name="Google Shape;1137;p47"/>
          <p:cNvSpPr txBox="1"/>
          <p:nvPr/>
        </p:nvSpPr>
        <p:spPr>
          <a:xfrm>
            <a:off x="3298269" y="6477000"/>
            <a:ext cx="2544286" cy="27699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chemeClr val="dk1"/>
                </a:solidFill>
                <a:latin typeface="Arial"/>
                <a:ea typeface="Arial"/>
                <a:cs typeface="Arial"/>
                <a:sym typeface="Arial"/>
              </a:rPr>
              <a:t>Keine Frage – fahren Sie fort, wenn Sie bereit sind</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141"/>
        <p:cNvGrpSpPr/>
        <p:nvPr/>
      </p:nvGrpSpPr>
      <p:grpSpPr>
        <a:xfrm>
          <a:off x="0" y="0"/>
          <a:ext cx="0" cy="0"/>
          <a:chOff x="0" y="0"/>
          <a:chExt cx="0" cy="0"/>
        </a:xfrm>
      </p:grpSpPr>
      <p:sp>
        <p:nvSpPr>
          <p:cNvPr id="1142" name="Google Shape;1142;p48"/>
          <p:cNvSpPr txBox="1">
            <a:spLocks noGrp="1"/>
          </p:cNvSpPr>
          <p:nvPr>
            <p:ph type="sldNum" idx="12"/>
          </p:nvPr>
        </p:nvSpPr>
        <p:spPr>
          <a:xfrm>
            <a:off x="7050088" y="0"/>
            <a:ext cx="2133600" cy="457200"/>
          </a:xfrm>
          <a:prstGeom prst="rect">
            <a:avLst/>
          </a:prstGeom>
          <a:noFill/>
          <a:ln>
            <a:noFill/>
          </a:ln>
        </p:spPr>
        <p:txBody>
          <a:bodyPr spcFirstLastPara="1" wrap="square" lIns="25400" tIns="12700" rIns="25400" bIns="12700" anchor="t" anchorCtr="0">
            <a:noAutofit/>
          </a:bodyPr>
          <a:lstStyle/>
          <a:p>
            <a:pPr marL="0" lvl="0" indent="0" algn="r" rtl="0">
              <a:spcBef>
                <a:spcPts val="0"/>
              </a:spcBef>
              <a:spcAft>
                <a:spcPts val="0"/>
              </a:spcAft>
              <a:buNone/>
            </a:pPr>
            <a:fld id="{00000000-1234-1234-1234-123412341234}" type="slidenum">
              <a:rPr lang="en-US" sz="1000">
                <a:solidFill>
                  <a:schemeClr val="dk1"/>
                </a:solidFill>
                <a:latin typeface="Arial"/>
                <a:ea typeface="Arial"/>
                <a:cs typeface="Arial"/>
                <a:sym typeface="Arial"/>
              </a:rPr>
              <a:t>48</a:t>
            </a:fld>
            <a:endParaRPr sz="1000">
              <a:solidFill>
                <a:schemeClr val="dk1"/>
              </a:solidFill>
              <a:latin typeface="Arial"/>
              <a:ea typeface="Arial"/>
              <a:cs typeface="Arial"/>
              <a:sym typeface="Arial"/>
            </a:endParaRPr>
          </a:p>
        </p:txBody>
      </p:sp>
      <p:sp>
        <p:nvSpPr>
          <p:cNvPr id="1143" name="Google Shape;1143;p48"/>
          <p:cNvSpPr/>
          <p:nvPr/>
        </p:nvSpPr>
        <p:spPr>
          <a:xfrm rot="340777">
            <a:off x="4754563" y="1317625"/>
            <a:ext cx="657225" cy="695325"/>
          </a:xfrm>
          <a:prstGeom prst="blockArc">
            <a:avLst>
              <a:gd name="adj1" fmla="val 10639879"/>
              <a:gd name="adj2" fmla="val 21118404"/>
              <a:gd name="adj3" fmla="val 16034"/>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44" name="Google Shape;1144;p48"/>
          <p:cNvSpPr/>
          <p:nvPr/>
        </p:nvSpPr>
        <p:spPr>
          <a:xfrm rot="-10529051">
            <a:off x="3608388" y="1325563"/>
            <a:ext cx="657225" cy="695325"/>
          </a:xfrm>
          <a:prstGeom prst="blockArc">
            <a:avLst>
              <a:gd name="adj1" fmla="val 10639879"/>
              <a:gd name="adj2" fmla="val 21118404"/>
              <a:gd name="adj3" fmla="val 16034"/>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45" name="Google Shape;1145;p48"/>
          <p:cNvSpPr/>
          <p:nvPr/>
        </p:nvSpPr>
        <p:spPr>
          <a:xfrm rot="340777">
            <a:off x="1727200" y="1355725"/>
            <a:ext cx="657225" cy="695325"/>
          </a:xfrm>
          <a:prstGeom prst="blockArc">
            <a:avLst>
              <a:gd name="adj1" fmla="val 10639879"/>
              <a:gd name="adj2" fmla="val 21118404"/>
              <a:gd name="adj3" fmla="val 16034"/>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46" name="Google Shape;1146;p48"/>
          <p:cNvSpPr/>
          <p:nvPr/>
        </p:nvSpPr>
        <p:spPr>
          <a:xfrm rot="-10529051">
            <a:off x="1390650" y="1363663"/>
            <a:ext cx="657225" cy="695325"/>
          </a:xfrm>
          <a:prstGeom prst="blockArc">
            <a:avLst>
              <a:gd name="adj1" fmla="val 10639879"/>
              <a:gd name="adj2" fmla="val 21118404"/>
              <a:gd name="adj3" fmla="val 16034"/>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47" name="Google Shape;1147;p48"/>
          <p:cNvSpPr/>
          <p:nvPr/>
        </p:nvSpPr>
        <p:spPr>
          <a:xfrm rot="340777">
            <a:off x="6891338" y="1279525"/>
            <a:ext cx="657225" cy="695325"/>
          </a:xfrm>
          <a:prstGeom prst="blockArc">
            <a:avLst>
              <a:gd name="adj1" fmla="val 10639879"/>
              <a:gd name="adj2" fmla="val 21118404"/>
              <a:gd name="adj3" fmla="val 16034"/>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48" name="Google Shape;1148;p48"/>
          <p:cNvSpPr/>
          <p:nvPr/>
        </p:nvSpPr>
        <p:spPr>
          <a:xfrm rot="-10529051">
            <a:off x="6400800" y="1287463"/>
            <a:ext cx="658813" cy="695325"/>
          </a:xfrm>
          <a:prstGeom prst="blockArc">
            <a:avLst>
              <a:gd name="adj1" fmla="val 10639879"/>
              <a:gd name="adj2" fmla="val 21118404"/>
              <a:gd name="adj3" fmla="val 16034"/>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49" name="Google Shape;1149;p48"/>
          <p:cNvSpPr/>
          <p:nvPr/>
        </p:nvSpPr>
        <p:spPr>
          <a:xfrm rot="340777">
            <a:off x="6891338" y="4164013"/>
            <a:ext cx="657225" cy="695325"/>
          </a:xfrm>
          <a:prstGeom prst="blockArc">
            <a:avLst>
              <a:gd name="adj1" fmla="val 10639879"/>
              <a:gd name="adj2" fmla="val 21118404"/>
              <a:gd name="adj3" fmla="val 16034"/>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50" name="Google Shape;1150;p48"/>
          <p:cNvSpPr/>
          <p:nvPr/>
        </p:nvSpPr>
        <p:spPr>
          <a:xfrm rot="-10529051">
            <a:off x="6402388" y="4170363"/>
            <a:ext cx="657225" cy="695325"/>
          </a:xfrm>
          <a:prstGeom prst="blockArc">
            <a:avLst>
              <a:gd name="adj1" fmla="val 10639879"/>
              <a:gd name="adj2" fmla="val 21118404"/>
              <a:gd name="adj3" fmla="val 16034"/>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51" name="Google Shape;1151;p48"/>
          <p:cNvSpPr/>
          <p:nvPr/>
        </p:nvSpPr>
        <p:spPr>
          <a:xfrm>
            <a:off x="1371600" y="4221163"/>
            <a:ext cx="950913" cy="914400"/>
          </a:xfrm>
          <a:prstGeom prst="blockArc">
            <a:avLst>
              <a:gd name="adj1" fmla="val 10800000"/>
              <a:gd name="adj2" fmla="val 21354336"/>
              <a:gd name="adj3" fmla="val 10964"/>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52" name="Google Shape;1152;p48"/>
          <p:cNvSpPr/>
          <p:nvPr/>
        </p:nvSpPr>
        <p:spPr>
          <a:xfrm rot="10800000">
            <a:off x="1716088" y="4205288"/>
            <a:ext cx="950912" cy="914400"/>
          </a:xfrm>
          <a:prstGeom prst="blockArc">
            <a:avLst>
              <a:gd name="adj1" fmla="val 10800000"/>
              <a:gd name="adj2" fmla="val 21354336"/>
              <a:gd name="adj3" fmla="val 10964"/>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53" name="Google Shape;1153;p48"/>
          <p:cNvSpPr/>
          <p:nvPr/>
        </p:nvSpPr>
        <p:spPr>
          <a:xfrm>
            <a:off x="3927475" y="4433888"/>
            <a:ext cx="415925" cy="396875"/>
          </a:xfrm>
          <a:prstGeom prst="blockArc">
            <a:avLst>
              <a:gd name="adj1" fmla="val 10800000"/>
              <a:gd name="adj2" fmla="val 305983"/>
              <a:gd name="adj3" fmla="val 14834"/>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54" name="Google Shape;1154;p48"/>
          <p:cNvSpPr/>
          <p:nvPr/>
        </p:nvSpPr>
        <p:spPr>
          <a:xfrm rot="10500293">
            <a:off x="4749800" y="4451350"/>
            <a:ext cx="415925" cy="396875"/>
          </a:xfrm>
          <a:prstGeom prst="blockArc">
            <a:avLst>
              <a:gd name="adj1" fmla="val 10800000"/>
              <a:gd name="adj2" fmla="val 305983"/>
              <a:gd name="adj3" fmla="val 14834"/>
            </a:avLst>
          </a:prstGeom>
          <a:solidFill>
            <a:srgbClr val="99FF99"/>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
        <p:nvSpPr>
          <p:cNvPr id="1155" name="Google Shape;1155;p48"/>
          <p:cNvSpPr txBox="1"/>
          <p:nvPr/>
        </p:nvSpPr>
        <p:spPr>
          <a:xfrm>
            <a:off x="15875" y="2774950"/>
            <a:ext cx="9128100" cy="395100"/>
          </a:xfrm>
          <a:prstGeom prst="rect">
            <a:avLst/>
          </a:prstGeom>
          <a:noFill/>
          <a:ln>
            <a:noFill/>
          </a:ln>
        </p:spPr>
        <p:txBody>
          <a:bodyPr spcFirstLastPara="1" wrap="square" lIns="25400" tIns="12700" rIns="25400" bIns="12700" anchor="t" anchorCtr="0">
            <a:spAutoFit/>
          </a:bodyPr>
          <a:lstStyle/>
          <a:p>
            <a:pPr marL="0" lvl="0" indent="0" algn="ctr" rtl="0">
              <a:spcBef>
                <a:spcPts val="0"/>
              </a:spcBef>
              <a:spcAft>
                <a:spcPts val="0"/>
              </a:spcAft>
              <a:buNone/>
            </a:pPr>
            <a:r>
              <a:rPr lang="en-US" sz="1200" i="1">
                <a:solidFill>
                  <a:srgbClr val="0000FF"/>
                </a:solidFill>
              </a:rPr>
              <a:t>Der </a:t>
            </a:r>
            <a:r>
              <a:rPr lang="en-US" sz="1200" b="1" i="1">
                <a:solidFill>
                  <a:srgbClr val="0000FF"/>
                </a:solidFill>
              </a:rPr>
              <a:t>scheinbare Eindruck</a:t>
            </a:r>
            <a:r>
              <a:rPr lang="en-US" sz="1200" i="1">
                <a:solidFill>
                  <a:srgbClr val="0000FF"/>
                </a:solidFill>
              </a:rPr>
              <a:t> beim Drehen des Knopfes: Die beiden Ringsegmente scheinen sich aufeinander zu oder voneinander weg zu bewegen.</a:t>
            </a:r>
            <a:endParaRPr sz="1200" i="1">
              <a:solidFill>
                <a:srgbClr val="0000FF"/>
              </a:solidFill>
            </a:endParaRPr>
          </a:p>
        </p:txBody>
      </p:sp>
      <p:sp>
        <p:nvSpPr>
          <p:cNvPr id="1156" name="Google Shape;1156;p48"/>
          <p:cNvSpPr txBox="1"/>
          <p:nvPr/>
        </p:nvSpPr>
        <p:spPr>
          <a:xfrm>
            <a:off x="15875" y="792163"/>
            <a:ext cx="2651125" cy="424475"/>
          </a:xfrm>
          <a:prstGeom prst="rect">
            <a:avLst/>
          </a:prstGeom>
          <a:noFill/>
          <a:ln>
            <a:noFill/>
          </a:ln>
        </p:spPr>
        <p:txBody>
          <a:bodyPr spcFirstLastPara="1" wrap="square" lIns="25400" tIns="12700" rIns="25400" bIns="12700" anchor="t" anchorCtr="0">
            <a:spAutoFit/>
          </a:bodyPr>
          <a:lstStyle/>
          <a:p>
            <a:pPr marL="0" marR="0" lvl="0" indent="0" algn="ctr" rtl="0">
              <a:lnSpc>
                <a:spcPct val="108333"/>
              </a:lnSpc>
              <a:spcBef>
                <a:spcPts val="0"/>
              </a:spcBef>
              <a:spcAft>
                <a:spcPts val="0"/>
              </a:spcAft>
              <a:buNone/>
            </a:pPr>
            <a:r>
              <a:rPr lang="en-US" sz="1200" dirty="0" err="1">
                <a:solidFill>
                  <a:schemeClr val="dk1"/>
                </a:solidFill>
                <a:latin typeface="Arial"/>
                <a:ea typeface="Arial"/>
                <a:cs typeface="Arial"/>
                <a:sym typeface="Arial"/>
              </a:rPr>
              <a:t>Durchmesser</a:t>
            </a:r>
            <a:r>
              <a:rPr lang="en-US" sz="1200" dirty="0">
                <a:solidFill>
                  <a:schemeClr val="dk1"/>
                </a:solidFill>
                <a:latin typeface="Arial"/>
                <a:ea typeface="Arial"/>
                <a:cs typeface="Arial"/>
                <a:sym typeface="Arial"/>
              </a:rPr>
              <a:t> des </a:t>
            </a:r>
            <a:r>
              <a:rPr lang="en-US" sz="1200" dirty="0" err="1">
                <a:solidFill>
                  <a:schemeClr val="dk1"/>
                </a:solidFill>
              </a:rPr>
              <a:t>applanierten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Bereichs</a:t>
            </a:r>
            <a:r>
              <a:rPr lang="en-US" sz="1200" dirty="0">
                <a:solidFill>
                  <a:schemeClr val="dk1"/>
                </a:solidFill>
                <a:latin typeface="Arial"/>
                <a:ea typeface="Arial"/>
                <a:cs typeface="Arial"/>
                <a:sym typeface="Arial"/>
              </a:rPr>
              <a:t> &gt; 3,06 mm</a:t>
            </a:r>
            <a:endParaRPr dirty="0"/>
          </a:p>
        </p:txBody>
      </p:sp>
      <p:sp>
        <p:nvSpPr>
          <p:cNvPr id="1157" name="Google Shape;1157;p48"/>
          <p:cNvSpPr txBox="1"/>
          <p:nvPr/>
        </p:nvSpPr>
        <p:spPr>
          <a:xfrm>
            <a:off x="3197225" y="787400"/>
            <a:ext cx="2339975" cy="424475"/>
          </a:xfrm>
          <a:prstGeom prst="rect">
            <a:avLst/>
          </a:prstGeom>
          <a:noFill/>
          <a:ln>
            <a:noFill/>
          </a:ln>
        </p:spPr>
        <p:txBody>
          <a:bodyPr spcFirstLastPara="1" wrap="square" lIns="25400" tIns="12700" rIns="25400" bIns="12700" anchor="t" anchorCtr="0">
            <a:spAutoFit/>
          </a:bodyPr>
          <a:lstStyle/>
          <a:p>
            <a:pPr marL="0" marR="0" lvl="0" indent="0" algn="ctr" rtl="0">
              <a:lnSpc>
                <a:spcPct val="108333"/>
              </a:lnSpc>
              <a:spcBef>
                <a:spcPts val="0"/>
              </a:spcBef>
              <a:spcAft>
                <a:spcPts val="0"/>
              </a:spcAft>
              <a:buNone/>
            </a:pPr>
            <a:r>
              <a:rPr lang="en-US" sz="1200" dirty="0" err="1">
                <a:solidFill>
                  <a:schemeClr val="dk1"/>
                </a:solidFill>
                <a:latin typeface="Arial"/>
                <a:ea typeface="Arial"/>
                <a:cs typeface="Arial"/>
                <a:sym typeface="Arial"/>
              </a:rPr>
              <a:t>Durchmesser</a:t>
            </a:r>
            <a:r>
              <a:rPr lang="en-US" sz="1200" dirty="0">
                <a:solidFill>
                  <a:schemeClr val="dk1"/>
                </a:solidFill>
                <a:latin typeface="Arial"/>
                <a:ea typeface="Arial"/>
                <a:cs typeface="Arial"/>
                <a:sym typeface="Arial"/>
              </a:rPr>
              <a:t> des </a:t>
            </a:r>
            <a:r>
              <a:rPr lang="en-US" sz="1200" dirty="0" err="1">
                <a:solidFill>
                  <a:schemeClr val="dk1"/>
                </a:solidFill>
              </a:rPr>
              <a:t>applanierten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Bereichs</a:t>
            </a:r>
            <a:r>
              <a:rPr lang="en-US" sz="1200" dirty="0">
                <a:solidFill>
                  <a:schemeClr val="dk1"/>
                </a:solidFill>
                <a:latin typeface="Arial"/>
                <a:ea typeface="Arial"/>
                <a:cs typeface="Arial"/>
                <a:sym typeface="Arial"/>
              </a:rPr>
              <a:t> &lt; 3,06 mm</a:t>
            </a:r>
            <a:endParaRPr dirty="0"/>
          </a:p>
        </p:txBody>
      </p:sp>
      <p:sp>
        <p:nvSpPr>
          <p:cNvPr id="1158" name="Google Shape;1158;p48"/>
          <p:cNvSpPr txBox="1"/>
          <p:nvPr/>
        </p:nvSpPr>
        <p:spPr>
          <a:xfrm>
            <a:off x="5746173" y="787400"/>
            <a:ext cx="2208789" cy="424475"/>
          </a:xfrm>
          <a:prstGeom prst="rect">
            <a:avLst/>
          </a:prstGeom>
          <a:noFill/>
          <a:ln>
            <a:noFill/>
          </a:ln>
        </p:spPr>
        <p:txBody>
          <a:bodyPr spcFirstLastPara="1" wrap="square" lIns="25400" tIns="12700" rIns="25400" bIns="12700" anchor="t" anchorCtr="0">
            <a:spAutoFit/>
          </a:bodyPr>
          <a:lstStyle/>
          <a:p>
            <a:pPr marL="0" marR="0" lvl="0" indent="0" algn="ctr" rtl="0">
              <a:lnSpc>
                <a:spcPct val="108333"/>
              </a:lnSpc>
              <a:spcBef>
                <a:spcPts val="0"/>
              </a:spcBef>
              <a:spcAft>
                <a:spcPts val="0"/>
              </a:spcAft>
              <a:buNone/>
            </a:pPr>
            <a:r>
              <a:rPr lang="en-US" sz="1200" dirty="0" err="1">
                <a:solidFill>
                  <a:schemeClr val="dk1"/>
                </a:solidFill>
                <a:latin typeface="Arial"/>
                <a:ea typeface="Arial"/>
                <a:cs typeface="Arial"/>
                <a:sym typeface="Arial"/>
              </a:rPr>
              <a:t>Durchmesser</a:t>
            </a:r>
            <a:r>
              <a:rPr lang="en-US" sz="1200" dirty="0">
                <a:solidFill>
                  <a:schemeClr val="dk1"/>
                </a:solidFill>
                <a:latin typeface="Arial"/>
                <a:ea typeface="Arial"/>
                <a:cs typeface="Arial"/>
                <a:sym typeface="Arial"/>
              </a:rPr>
              <a:t> des </a:t>
            </a:r>
            <a:r>
              <a:rPr lang="en-US" sz="1200" dirty="0" err="1">
                <a:solidFill>
                  <a:schemeClr val="dk1"/>
                </a:solidFill>
                <a:latin typeface="Arial"/>
                <a:ea typeface="Arial"/>
                <a:cs typeface="Arial"/>
                <a:sym typeface="Arial"/>
              </a:rPr>
              <a:t>applanierten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Bereichs</a:t>
            </a:r>
            <a:r>
              <a:rPr lang="en-US" sz="1200" dirty="0">
                <a:solidFill>
                  <a:schemeClr val="dk1"/>
                </a:solidFill>
                <a:latin typeface="Arial"/>
                <a:ea typeface="Arial"/>
                <a:cs typeface="Arial"/>
                <a:sym typeface="Arial"/>
              </a:rPr>
              <a:t> = 3,06 mm</a:t>
            </a:r>
            <a:endParaRPr dirty="0"/>
          </a:p>
        </p:txBody>
      </p:sp>
      <p:sp>
        <p:nvSpPr>
          <p:cNvPr id="1159" name="Google Shape;1159;p48"/>
          <p:cNvSpPr txBox="1"/>
          <p:nvPr/>
        </p:nvSpPr>
        <p:spPr>
          <a:xfrm>
            <a:off x="658813" y="2259013"/>
            <a:ext cx="2263775" cy="30797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Der Wert auf der Skala ist zu </a:t>
            </a:r>
            <a:r>
              <a:rPr lang="en-US" sz="1200" i="1">
                <a:solidFill>
                  <a:schemeClr val="dk1"/>
                </a:solidFill>
                <a:latin typeface="Arial"/>
                <a:ea typeface="Arial"/>
                <a:cs typeface="Arial"/>
                <a:sym typeface="Arial"/>
              </a:rPr>
              <a:t>hoch</a:t>
            </a:r>
            <a:endParaRPr/>
          </a:p>
        </p:txBody>
      </p:sp>
      <p:sp>
        <p:nvSpPr>
          <p:cNvPr id="1160" name="Google Shape;1160;p48"/>
          <p:cNvSpPr txBox="1"/>
          <p:nvPr/>
        </p:nvSpPr>
        <p:spPr>
          <a:xfrm>
            <a:off x="3341688" y="2252663"/>
            <a:ext cx="2195512" cy="3079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Der Wert auf der Skala ist zu </a:t>
            </a:r>
            <a:r>
              <a:rPr lang="en-US" sz="1200" i="1">
                <a:solidFill>
                  <a:schemeClr val="dk1"/>
                </a:solidFill>
                <a:latin typeface="Arial"/>
                <a:ea typeface="Arial"/>
                <a:cs typeface="Arial"/>
                <a:sym typeface="Arial"/>
              </a:rPr>
              <a:t>niedrig</a:t>
            </a:r>
            <a:endParaRPr/>
          </a:p>
        </p:txBody>
      </p:sp>
      <p:sp>
        <p:nvSpPr>
          <p:cNvPr id="1161" name="Google Shape;1161;p48"/>
          <p:cNvSpPr txBox="1"/>
          <p:nvPr/>
        </p:nvSpPr>
        <p:spPr>
          <a:xfrm>
            <a:off x="5940425" y="2252663"/>
            <a:ext cx="1911350" cy="3079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dirty="0">
                <a:solidFill>
                  <a:schemeClr val="dk1"/>
                </a:solidFill>
                <a:latin typeface="Arial"/>
                <a:ea typeface="Arial"/>
                <a:cs typeface="Arial"/>
                <a:sym typeface="Arial"/>
              </a:rPr>
              <a:t>Wert auf der Skala = </a:t>
            </a:r>
            <a:r>
              <a:rPr lang="en-US" sz="1200" dirty="0" err="1">
                <a:solidFill>
                  <a:schemeClr val="dk1"/>
                </a:solidFill>
                <a:latin typeface="Arial"/>
                <a:ea typeface="Arial"/>
                <a:cs typeface="Arial"/>
                <a:sym typeface="Arial"/>
              </a:rPr>
              <a:t>Augeninnendruck</a:t>
            </a:r>
            <a:endParaRPr sz="1400" i="1" dirty="0">
              <a:solidFill>
                <a:schemeClr val="dk1"/>
              </a:solidFill>
              <a:latin typeface="Arial"/>
              <a:ea typeface="Arial"/>
              <a:cs typeface="Arial"/>
              <a:sym typeface="Arial"/>
            </a:endParaRPr>
          </a:p>
        </p:txBody>
      </p:sp>
      <p:sp>
        <p:nvSpPr>
          <p:cNvPr id="1162" name="Google Shape;1162;p48"/>
          <p:cNvSpPr txBox="1"/>
          <p:nvPr/>
        </p:nvSpPr>
        <p:spPr>
          <a:xfrm>
            <a:off x="304800" y="3754438"/>
            <a:ext cx="2465388" cy="424475"/>
          </a:xfrm>
          <a:prstGeom prst="rect">
            <a:avLst/>
          </a:prstGeom>
          <a:noFill/>
          <a:ln>
            <a:noFill/>
          </a:ln>
        </p:spPr>
        <p:txBody>
          <a:bodyPr spcFirstLastPara="1" wrap="square" lIns="25400" tIns="12700" rIns="25400" bIns="12700" anchor="t" anchorCtr="0">
            <a:spAutoFit/>
          </a:bodyPr>
          <a:lstStyle/>
          <a:p>
            <a:pPr marL="0" marR="0" lvl="0" indent="0" algn="ctr" rtl="0">
              <a:lnSpc>
                <a:spcPct val="108333"/>
              </a:lnSpc>
              <a:spcBef>
                <a:spcPts val="0"/>
              </a:spcBef>
              <a:spcAft>
                <a:spcPts val="0"/>
              </a:spcAft>
              <a:buNone/>
            </a:pPr>
            <a:r>
              <a:rPr lang="en-US" sz="1200" dirty="0" err="1">
                <a:solidFill>
                  <a:schemeClr val="dk1"/>
                </a:solidFill>
                <a:latin typeface="Arial"/>
                <a:ea typeface="Arial"/>
                <a:cs typeface="Arial"/>
                <a:sym typeface="Arial"/>
              </a:rPr>
              <a:t>Durchmesser</a:t>
            </a:r>
            <a:r>
              <a:rPr lang="en-US" sz="1200" dirty="0">
                <a:solidFill>
                  <a:schemeClr val="dk1"/>
                </a:solidFill>
                <a:latin typeface="Arial"/>
                <a:ea typeface="Arial"/>
                <a:cs typeface="Arial"/>
                <a:sym typeface="Arial"/>
              </a:rPr>
              <a:t> des </a:t>
            </a:r>
            <a:r>
              <a:rPr lang="en-US" sz="1200" dirty="0" err="1">
                <a:solidFill>
                  <a:schemeClr val="dk1"/>
                </a:solidFill>
              </a:rPr>
              <a:t>applanierten</a:t>
            </a:r>
            <a:r>
              <a:rPr lang="en-US" sz="1200" dirty="0">
                <a:solidFill>
                  <a:schemeClr val="dk1"/>
                </a:solidFill>
              </a:rPr>
              <a:t> </a:t>
            </a:r>
            <a:r>
              <a:rPr lang="en-US" sz="1200" dirty="0" err="1">
                <a:solidFill>
                  <a:schemeClr val="dk1"/>
                </a:solidFill>
              </a:rPr>
              <a:t>Bereichs</a:t>
            </a:r>
            <a:r>
              <a:rPr lang="en-US" sz="1200" dirty="0">
                <a:solidFill>
                  <a:schemeClr val="dk1"/>
                </a:solidFill>
                <a:latin typeface="Arial"/>
                <a:ea typeface="Arial"/>
                <a:cs typeface="Arial"/>
                <a:sym typeface="Arial"/>
              </a:rPr>
              <a:t> &gt; 3,06 mm</a:t>
            </a:r>
            <a:endParaRPr dirty="0"/>
          </a:p>
        </p:txBody>
      </p:sp>
      <p:sp>
        <p:nvSpPr>
          <p:cNvPr id="1163" name="Google Shape;1163;p48"/>
          <p:cNvSpPr txBox="1"/>
          <p:nvPr/>
        </p:nvSpPr>
        <p:spPr>
          <a:xfrm>
            <a:off x="3089277" y="3748088"/>
            <a:ext cx="2195512" cy="425758"/>
          </a:xfrm>
          <a:prstGeom prst="rect">
            <a:avLst/>
          </a:prstGeom>
          <a:noFill/>
          <a:ln>
            <a:noFill/>
          </a:ln>
        </p:spPr>
        <p:txBody>
          <a:bodyPr spcFirstLastPara="1" wrap="square" lIns="25400" tIns="12700" rIns="25400" bIns="12700" anchor="t" anchorCtr="0">
            <a:spAutoFit/>
          </a:bodyPr>
          <a:lstStyle/>
          <a:p>
            <a:pPr marL="0" marR="0" lvl="0" indent="0" algn="ctr" rtl="0">
              <a:lnSpc>
                <a:spcPct val="108333"/>
              </a:lnSpc>
              <a:spcBef>
                <a:spcPts val="0"/>
              </a:spcBef>
              <a:spcAft>
                <a:spcPts val="0"/>
              </a:spcAft>
              <a:buNone/>
            </a:pPr>
            <a:r>
              <a:rPr lang="en-US" sz="1200" dirty="0" err="1">
                <a:solidFill>
                  <a:schemeClr val="dk1"/>
                </a:solidFill>
                <a:latin typeface="Arial"/>
                <a:ea typeface="Arial"/>
                <a:cs typeface="Arial"/>
                <a:sym typeface="Arial"/>
              </a:rPr>
              <a:t>Durchmesser</a:t>
            </a:r>
            <a:r>
              <a:rPr lang="en-US" sz="1200" dirty="0">
                <a:solidFill>
                  <a:schemeClr val="dk1"/>
                </a:solidFill>
                <a:latin typeface="Arial"/>
                <a:ea typeface="Arial"/>
                <a:cs typeface="Arial"/>
                <a:sym typeface="Arial"/>
              </a:rPr>
              <a:t> des </a:t>
            </a:r>
            <a:r>
              <a:rPr lang="en-US" sz="1200" dirty="0" err="1">
                <a:solidFill>
                  <a:schemeClr val="dk1"/>
                </a:solidFill>
                <a:latin typeface="Arial"/>
                <a:ea typeface="Arial"/>
                <a:cs typeface="Arial"/>
                <a:sym typeface="Arial"/>
              </a:rPr>
              <a:t>applanierten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Bereichs</a:t>
            </a:r>
            <a:r>
              <a:rPr lang="en-US" sz="1200" dirty="0">
                <a:solidFill>
                  <a:schemeClr val="dk1"/>
                </a:solidFill>
                <a:latin typeface="Arial"/>
                <a:ea typeface="Arial"/>
                <a:cs typeface="Arial"/>
                <a:sym typeface="Arial"/>
              </a:rPr>
              <a:t> &lt; 3,06 mm</a:t>
            </a:r>
            <a:endParaRPr dirty="0"/>
          </a:p>
        </p:txBody>
      </p:sp>
      <p:sp>
        <p:nvSpPr>
          <p:cNvPr id="1164" name="Google Shape;1164;p48"/>
          <p:cNvSpPr txBox="1"/>
          <p:nvPr/>
        </p:nvSpPr>
        <p:spPr>
          <a:xfrm>
            <a:off x="6257925" y="3748088"/>
            <a:ext cx="2581275" cy="425758"/>
          </a:xfrm>
          <a:prstGeom prst="rect">
            <a:avLst/>
          </a:prstGeom>
          <a:noFill/>
          <a:ln>
            <a:noFill/>
          </a:ln>
        </p:spPr>
        <p:txBody>
          <a:bodyPr spcFirstLastPara="1" wrap="square" lIns="25400" tIns="12700" rIns="25400" bIns="12700" anchor="t" anchorCtr="0">
            <a:spAutoFit/>
          </a:bodyPr>
          <a:lstStyle/>
          <a:p>
            <a:pPr marL="0" marR="0" lvl="0" indent="0" algn="ctr" rtl="0">
              <a:lnSpc>
                <a:spcPct val="108333"/>
              </a:lnSpc>
              <a:spcBef>
                <a:spcPts val="0"/>
              </a:spcBef>
              <a:spcAft>
                <a:spcPts val="0"/>
              </a:spcAft>
              <a:buNone/>
            </a:pPr>
            <a:r>
              <a:rPr lang="en-US" sz="1200" dirty="0" err="1">
                <a:solidFill>
                  <a:schemeClr val="dk1"/>
                </a:solidFill>
                <a:latin typeface="Arial"/>
                <a:ea typeface="Arial"/>
                <a:cs typeface="Arial"/>
                <a:sym typeface="Arial"/>
              </a:rPr>
              <a:t>Durchmesser</a:t>
            </a:r>
            <a:r>
              <a:rPr lang="en-US" sz="1200" dirty="0">
                <a:solidFill>
                  <a:schemeClr val="dk1"/>
                </a:solidFill>
                <a:latin typeface="Arial"/>
                <a:ea typeface="Arial"/>
                <a:cs typeface="Arial"/>
                <a:sym typeface="Arial"/>
              </a:rPr>
              <a:t> des </a:t>
            </a:r>
            <a:r>
              <a:rPr lang="en-US" sz="1200" dirty="0" err="1">
                <a:solidFill>
                  <a:schemeClr val="dk1"/>
                </a:solidFill>
                <a:latin typeface="Arial"/>
                <a:ea typeface="Arial"/>
                <a:cs typeface="Arial"/>
                <a:sym typeface="Arial"/>
              </a:rPr>
              <a:t>applanierten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Bereichs</a:t>
            </a:r>
            <a:r>
              <a:rPr lang="en-US" sz="1200" dirty="0">
                <a:solidFill>
                  <a:schemeClr val="dk1"/>
                </a:solidFill>
                <a:latin typeface="Arial"/>
                <a:ea typeface="Arial"/>
                <a:cs typeface="Arial"/>
                <a:sym typeface="Arial"/>
              </a:rPr>
              <a:t> = 3,06 mm</a:t>
            </a:r>
            <a:endParaRPr dirty="0"/>
          </a:p>
        </p:txBody>
      </p:sp>
      <p:sp>
        <p:nvSpPr>
          <p:cNvPr id="1165" name="Google Shape;1165;p48"/>
          <p:cNvSpPr txBox="1"/>
          <p:nvPr/>
        </p:nvSpPr>
        <p:spPr>
          <a:xfrm>
            <a:off x="762000" y="5219700"/>
            <a:ext cx="2263775" cy="307975"/>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a:solidFill>
                  <a:schemeClr val="dk1"/>
                </a:solidFill>
                <a:latin typeface="Arial"/>
                <a:ea typeface="Arial"/>
                <a:cs typeface="Arial"/>
                <a:sym typeface="Arial"/>
              </a:rPr>
              <a:t>Der Wert auf der Skala ist zu </a:t>
            </a:r>
            <a:r>
              <a:rPr lang="en-US" sz="1200" i="1">
                <a:solidFill>
                  <a:schemeClr val="dk1"/>
                </a:solidFill>
                <a:latin typeface="Arial"/>
                <a:ea typeface="Arial"/>
                <a:cs typeface="Arial"/>
                <a:sym typeface="Arial"/>
              </a:rPr>
              <a:t>hoch</a:t>
            </a:r>
            <a:endParaRPr/>
          </a:p>
        </p:txBody>
      </p:sp>
      <p:sp>
        <p:nvSpPr>
          <p:cNvPr id="1166" name="Google Shape;1166;p48"/>
          <p:cNvSpPr txBox="1"/>
          <p:nvPr/>
        </p:nvSpPr>
        <p:spPr>
          <a:xfrm>
            <a:off x="3444875" y="5214938"/>
            <a:ext cx="2195513" cy="3079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Der Wert auf der Skala ist zu </a:t>
            </a:r>
            <a:r>
              <a:rPr lang="en-US" sz="1200" i="1">
                <a:solidFill>
                  <a:schemeClr val="dk1"/>
                </a:solidFill>
                <a:latin typeface="Arial"/>
                <a:ea typeface="Arial"/>
                <a:cs typeface="Arial"/>
                <a:sym typeface="Arial"/>
              </a:rPr>
              <a:t>niedrig</a:t>
            </a:r>
            <a:endParaRPr/>
          </a:p>
        </p:txBody>
      </p:sp>
      <p:sp>
        <p:nvSpPr>
          <p:cNvPr id="1167" name="Google Shape;1167;p48"/>
          <p:cNvSpPr txBox="1"/>
          <p:nvPr/>
        </p:nvSpPr>
        <p:spPr>
          <a:xfrm>
            <a:off x="6043613" y="5214938"/>
            <a:ext cx="1911350" cy="307975"/>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a:solidFill>
                  <a:schemeClr val="dk1"/>
                </a:solidFill>
                <a:latin typeface="Arial"/>
                <a:ea typeface="Arial"/>
                <a:cs typeface="Arial"/>
                <a:sym typeface="Arial"/>
              </a:rPr>
              <a:t>Zahl auf der Skala = Augeninnendruck</a:t>
            </a:r>
            <a:endParaRPr sz="1400" i="1">
              <a:solidFill>
                <a:schemeClr val="dk1"/>
              </a:solidFill>
              <a:latin typeface="Arial"/>
              <a:ea typeface="Arial"/>
              <a:cs typeface="Arial"/>
              <a:sym typeface="Arial"/>
            </a:endParaRPr>
          </a:p>
        </p:txBody>
      </p:sp>
      <p:sp>
        <p:nvSpPr>
          <p:cNvPr id="1168" name="Google Shape;1168;p48"/>
          <p:cNvSpPr txBox="1"/>
          <p:nvPr/>
        </p:nvSpPr>
        <p:spPr>
          <a:xfrm>
            <a:off x="1165225" y="5834063"/>
            <a:ext cx="6851700" cy="2103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rgbClr val="0000FF"/>
                </a:solidFill>
                <a:latin typeface="Arial"/>
                <a:ea typeface="Arial"/>
                <a:cs typeface="Arial"/>
                <a:sym typeface="Arial"/>
              </a:rPr>
              <a:t>Was Sie </a:t>
            </a:r>
            <a:r>
              <a:rPr lang="en-US" sz="1200" b="1">
                <a:solidFill>
                  <a:srgbClr val="0000FF"/>
                </a:solidFill>
                <a:latin typeface="Arial"/>
                <a:ea typeface="Arial"/>
                <a:cs typeface="Arial"/>
                <a:sym typeface="Arial"/>
              </a:rPr>
              <a:t>tatsächlich </a:t>
            </a:r>
            <a:r>
              <a:rPr lang="en-US" sz="1200" i="1">
                <a:solidFill>
                  <a:srgbClr val="0000FF"/>
                </a:solidFill>
                <a:latin typeface="Arial"/>
                <a:ea typeface="Arial"/>
                <a:cs typeface="Arial"/>
                <a:sym typeface="Arial"/>
              </a:rPr>
              <a:t>sehen</a:t>
            </a:r>
            <a:r>
              <a:rPr lang="en-US" sz="1200">
                <a:solidFill>
                  <a:srgbClr val="0000FF"/>
                </a:solidFill>
                <a:latin typeface="Arial"/>
                <a:ea typeface="Arial"/>
                <a:cs typeface="Arial"/>
                <a:sym typeface="Arial"/>
              </a:rPr>
              <a:t>: Die Größe des Ringsegments wird größer und kleiner.</a:t>
            </a:r>
            <a:endParaRPr/>
          </a:p>
        </p:txBody>
      </p:sp>
      <p:sp>
        <p:nvSpPr>
          <p:cNvPr id="1169" name="Google Shape;1169;p48"/>
          <p:cNvSpPr/>
          <p:nvPr/>
        </p:nvSpPr>
        <p:spPr>
          <a:xfrm>
            <a:off x="304800" y="3367088"/>
            <a:ext cx="8610600" cy="61912"/>
          </a:xfrm>
          <a:prstGeom prst="rect">
            <a:avLst/>
          </a:prstGeom>
          <a:solidFill>
            <a:srgbClr val="B2B2B2"/>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70" name="Google Shape;1170;p48"/>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171" name="Google Shape;1171;p48"/>
          <p:cNvSpPr txBox="1"/>
          <p:nvPr/>
        </p:nvSpPr>
        <p:spPr>
          <a:xfrm>
            <a:off x="3298269" y="6477000"/>
            <a:ext cx="2544286" cy="276999"/>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i="1">
                <a:solidFill>
                  <a:schemeClr val="dk1"/>
                </a:solidFill>
                <a:latin typeface="Arial"/>
                <a:ea typeface="Arial"/>
                <a:cs typeface="Arial"/>
                <a:sym typeface="Arial"/>
              </a:rPr>
              <a:t>Keine Frage – fahren Sie fort, wenn Sie bereit sind</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175"/>
        <p:cNvGrpSpPr/>
        <p:nvPr/>
      </p:nvGrpSpPr>
      <p:grpSpPr>
        <a:xfrm>
          <a:off x="0" y="0"/>
          <a:ext cx="0" cy="0"/>
          <a:chOff x="0" y="0"/>
          <a:chExt cx="0" cy="0"/>
        </a:xfrm>
      </p:grpSpPr>
      <p:sp>
        <p:nvSpPr>
          <p:cNvPr id="1176" name="Google Shape;1176;p4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177" name="Google Shape;1177;p49"/>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b="1"/>
              <a:t>Weitere Informationen zur Applanationstonometrie</a:t>
            </a:r>
            <a:endParaRPr/>
          </a:p>
          <a:p>
            <a:pPr marL="692150" lvl="1" indent="-347663" algn="l" rtl="0">
              <a:spcBef>
                <a:spcPts val="240"/>
              </a:spcBef>
              <a:spcAft>
                <a:spcPts val="0"/>
              </a:spcAft>
              <a:buSzPts val="840"/>
              <a:buChar char="●"/>
            </a:pPr>
            <a:r>
              <a:rPr lang="en-US" sz="1200"/>
              <a:t>Der Messwert ist fälschlicherweise </a:t>
            </a:r>
            <a:r>
              <a:rPr lang="en-US" sz="1200" b="1" i="1"/>
              <a:t>zu niedrig, </a:t>
            </a:r>
            <a:r>
              <a:rPr lang="en-US" sz="1200"/>
              <a:t>wenn:</a:t>
            </a:r>
            <a:endParaRPr/>
          </a:p>
          <a:p>
            <a:pPr marL="987425" lvl="2" indent="-293688" algn="l" rtl="0">
              <a:spcBef>
                <a:spcPts val="240"/>
              </a:spcBef>
              <a:spcAft>
                <a:spcPts val="0"/>
              </a:spcAft>
              <a:buSzPts val="840"/>
              <a:buChar char="●"/>
            </a:pPr>
            <a:r>
              <a:rPr lang="en-US" sz="1200"/>
              <a:t>die Hornhaut </a:t>
            </a:r>
            <a:r>
              <a:rPr lang="en-US" sz="1200">
                <a:solidFill>
                  <a:srgbClr val="0000FF"/>
                </a:solidFill>
              </a:rPr>
              <a:t>ödematös</a:t>
            </a:r>
            <a:r>
              <a:rPr lang="en-US" sz="1200"/>
              <a:t> ist</a:t>
            </a:r>
            <a:endParaRPr/>
          </a:p>
        </p:txBody>
      </p:sp>
      <p:sp>
        <p:nvSpPr>
          <p:cNvPr id="1178" name="Google Shape;1178;p49"/>
          <p:cNvSpPr/>
          <p:nvPr/>
        </p:nvSpPr>
        <p:spPr>
          <a:xfrm>
            <a:off x="2088573" y="1260764"/>
            <a:ext cx="1524000" cy="3048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pathologischer Zustand</a:t>
            </a:r>
            <a:endParaRPr/>
          </a:p>
        </p:txBody>
      </p:sp>
      <p:sp>
        <p:nvSpPr>
          <p:cNvPr id="1179" name="Google Shape;1179;p49"/>
          <p:cNvSpPr/>
          <p:nvPr/>
        </p:nvSpPr>
        <p:spPr>
          <a:xfrm>
            <a:off x="533400" y="3581400"/>
            <a:ext cx="685800" cy="1295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180" name="Google Shape;1180;p4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49</a:t>
            </a:fld>
            <a:endParaRPr sz="1000">
              <a:solidFill>
                <a:schemeClr val="dk1"/>
              </a:solidFill>
              <a:latin typeface="Arial"/>
              <a:ea typeface="Arial"/>
              <a:cs typeface="Arial"/>
              <a:sym typeface="Arial"/>
            </a:endParaRPr>
          </a:p>
        </p:txBody>
      </p:sp>
      <p:sp>
        <p:nvSpPr>
          <p:cNvPr id="1181" name="Google Shape;1181;p49"/>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21" name="Google Shape;221;p5"/>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dirty="0" err="1"/>
              <a:t>Basierend</a:t>
            </a:r>
            <a:r>
              <a:rPr lang="en-US" sz="1200" dirty="0"/>
              <a:t> auf dem </a:t>
            </a:r>
            <a:r>
              <a:rPr lang="en-US" sz="1200" i="1" dirty="0"/>
              <a:t>Imbert-Fick-</a:t>
            </a:r>
            <a:r>
              <a:rPr lang="en-US" sz="1200" i="1" dirty="0" err="1"/>
              <a:t>Prinzip</a:t>
            </a:r>
            <a:r>
              <a:rPr lang="en-US" sz="1200" dirty="0"/>
              <a:t>: </a:t>
            </a:r>
            <a:r>
              <a:rPr lang="en-US" sz="1200" b="1" dirty="0"/>
              <a:t>P = F / A</a:t>
            </a:r>
            <a:endParaRPr dirty="0"/>
          </a:p>
          <a:p>
            <a:pPr marL="692150" lvl="1" indent="-320993" algn="l" rtl="0">
              <a:lnSpc>
                <a:spcPct val="90000"/>
              </a:lnSpc>
              <a:spcBef>
                <a:spcPts val="240"/>
              </a:spcBef>
              <a:spcAft>
                <a:spcPts val="0"/>
              </a:spcAft>
              <a:buSzPts val="840"/>
              <a:buChar char="●"/>
            </a:pPr>
            <a:r>
              <a:rPr lang="en-US" sz="1200" dirty="0"/>
              <a:t>Der Druck </a:t>
            </a:r>
            <a:r>
              <a:rPr lang="en-US" sz="1200" dirty="0" err="1"/>
              <a:t>innerhalb</a:t>
            </a:r>
            <a:r>
              <a:rPr lang="en-US" sz="1200" dirty="0"/>
              <a:t> </a:t>
            </a:r>
            <a:r>
              <a:rPr lang="en-US" sz="1200" dirty="0" err="1"/>
              <a:t>einer</a:t>
            </a:r>
            <a:r>
              <a:rPr lang="en-US" sz="1200" dirty="0"/>
              <a:t> Kugel </a:t>
            </a:r>
            <a:r>
              <a:rPr lang="en-US" sz="1200" dirty="0" err="1"/>
              <a:t>ist</a:t>
            </a:r>
            <a:r>
              <a:rPr lang="en-US" sz="1200" dirty="0"/>
              <a:t> </a:t>
            </a:r>
            <a:r>
              <a:rPr lang="en-US" sz="1200" dirty="0" err="1"/>
              <a:t>gleich</a:t>
            </a:r>
            <a:r>
              <a:rPr lang="en-US" sz="1200" dirty="0"/>
              <a:t> der Kraft, die </a:t>
            </a:r>
            <a:r>
              <a:rPr lang="en-US" sz="1200" dirty="0" err="1"/>
              <a:t>zum</a:t>
            </a:r>
            <a:r>
              <a:rPr lang="en-US" sz="1200" dirty="0"/>
              <a:t> </a:t>
            </a:r>
            <a:r>
              <a:rPr lang="en-US" sz="1200" dirty="0" err="1">
                <a:solidFill>
                  <a:srgbClr val="0000FF"/>
                </a:solidFill>
              </a:rPr>
              <a:t>Abflachen</a:t>
            </a:r>
            <a:r>
              <a:rPr lang="en-US" sz="1200" dirty="0">
                <a:solidFill>
                  <a:srgbClr val="0000FF"/>
                </a:solidFill>
              </a:rPr>
              <a:t> </a:t>
            </a:r>
            <a:r>
              <a:rPr lang="en-US" sz="1200" dirty="0" err="1">
                <a:solidFill>
                  <a:srgbClr val="0000FF"/>
                </a:solidFill>
              </a:rPr>
              <a:t>ihrer</a:t>
            </a:r>
            <a:r>
              <a:rPr lang="en-US" sz="1200" dirty="0">
                <a:solidFill>
                  <a:srgbClr val="0000FF"/>
                </a:solidFill>
              </a:rPr>
              <a:t> </a:t>
            </a:r>
            <a:r>
              <a:rPr lang="en-US" sz="1200" dirty="0" err="1">
                <a:solidFill>
                  <a:srgbClr val="0000FF"/>
                </a:solidFill>
              </a:rPr>
              <a:t>Oberfläche</a:t>
            </a:r>
            <a:r>
              <a:rPr lang="en-US" sz="1200" dirty="0"/>
              <a:t> </a:t>
            </a:r>
            <a:r>
              <a:rPr lang="en-US" sz="1200" dirty="0" err="1"/>
              <a:t>benötigt</a:t>
            </a:r>
            <a:r>
              <a:rPr lang="en-US" sz="1200" dirty="0"/>
              <a:t> </a:t>
            </a:r>
            <a:r>
              <a:rPr lang="en-US" sz="1200" dirty="0" err="1"/>
              <a:t>wird</a:t>
            </a:r>
            <a:r>
              <a:rPr lang="en-US" sz="1200" dirty="0"/>
              <a:t>, </a:t>
            </a:r>
            <a:r>
              <a:rPr lang="en-US" sz="1200" dirty="0" err="1"/>
              <a:t>dividiert</a:t>
            </a:r>
            <a:r>
              <a:rPr lang="en-US" sz="1200" dirty="0"/>
              <a:t> </a:t>
            </a:r>
            <a:r>
              <a:rPr lang="en-US" sz="1200" dirty="0" err="1"/>
              <a:t>durch</a:t>
            </a:r>
            <a:r>
              <a:rPr lang="en-US" sz="1200" dirty="0"/>
              <a:t> die </a:t>
            </a:r>
            <a:r>
              <a:rPr lang="en-US" sz="1200" dirty="0" err="1">
                <a:solidFill>
                  <a:srgbClr val="0000FF"/>
                </a:solidFill>
              </a:rPr>
              <a:t>Fläche</a:t>
            </a:r>
            <a:r>
              <a:rPr lang="en-US" sz="1200" dirty="0">
                <a:solidFill>
                  <a:srgbClr val="0000FF"/>
                </a:solidFill>
              </a:rPr>
              <a:t>, </a:t>
            </a:r>
            <a:r>
              <a:rPr lang="en-US" sz="1200" dirty="0" err="1">
                <a:solidFill>
                  <a:srgbClr val="0000FF"/>
                </a:solidFill>
              </a:rPr>
              <a:t>über</a:t>
            </a:r>
            <a:r>
              <a:rPr lang="en-US" sz="1200" dirty="0">
                <a:solidFill>
                  <a:srgbClr val="0000FF"/>
                </a:solidFill>
              </a:rPr>
              <a:t> die die </a:t>
            </a:r>
            <a:r>
              <a:rPr lang="en-US" sz="1200" dirty="0" err="1">
                <a:solidFill>
                  <a:srgbClr val="0000FF"/>
                </a:solidFill>
              </a:rPr>
              <a:t>Abflachung</a:t>
            </a:r>
            <a:r>
              <a:rPr lang="en-US" sz="1200" dirty="0">
                <a:solidFill>
                  <a:srgbClr val="0000FF"/>
                </a:solidFill>
              </a:rPr>
              <a:t> </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erfolgt</a:t>
            </a:r>
            <a:r>
              <a:rPr lang="en-US" sz="1200" dirty="0">
                <a:solidFill>
                  <a:srgbClr val="0000FF"/>
                </a:solidFill>
              </a:rPr>
              <a:t>.</a:t>
            </a:r>
            <a:endParaRPr dirty="0"/>
          </a:p>
          <a:p>
            <a:pPr marL="692150" lvl="1" indent="-347663" algn="l" rtl="0">
              <a:lnSpc>
                <a:spcPct val="90000"/>
              </a:lnSpc>
              <a:spcBef>
                <a:spcPts val="240"/>
              </a:spcBef>
              <a:spcAft>
                <a:spcPts val="0"/>
              </a:spcAft>
              <a:buSzPts val="840"/>
              <a:buChar char="●"/>
            </a:pPr>
            <a:r>
              <a:rPr lang="en-US" sz="1200" dirty="0"/>
              <a:t>Das Modell </a:t>
            </a:r>
            <a:r>
              <a:rPr lang="en-US" sz="1200" dirty="0" err="1"/>
              <a:t>geht</a:t>
            </a:r>
            <a:r>
              <a:rPr lang="en-US" sz="1200" dirty="0"/>
              <a:t> </a:t>
            </a:r>
            <a:r>
              <a:rPr lang="en-US" sz="1200" dirty="0" err="1"/>
              <a:t>davon</a:t>
            </a:r>
            <a:r>
              <a:rPr lang="en-US" sz="1200" dirty="0"/>
              <a:t> </a:t>
            </a:r>
            <a:r>
              <a:rPr lang="en-US" sz="1200" dirty="0" err="1"/>
              <a:t>aus</a:t>
            </a:r>
            <a:r>
              <a:rPr lang="en-US" sz="1200" dirty="0"/>
              <a:t>, </a:t>
            </a:r>
            <a:r>
              <a:rPr lang="en-US" sz="1200" dirty="0" err="1"/>
              <a:t>dass</a:t>
            </a:r>
            <a:r>
              <a:rPr lang="en-US" sz="1200" dirty="0"/>
              <a:t> die </a:t>
            </a:r>
            <a:r>
              <a:rPr lang="en-US" sz="1200" dirty="0" err="1"/>
              <a:t>Oberfläche</a:t>
            </a:r>
            <a:r>
              <a:rPr lang="en-US" sz="1200" dirty="0"/>
              <a:t> </a:t>
            </a:r>
            <a:r>
              <a:rPr lang="en-US" sz="1200" dirty="0" err="1"/>
              <a:t>unendlich</a:t>
            </a:r>
            <a:r>
              <a:rPr lang="en-US" sz="1200" dirty="0"/>
              <a:t> </a:t>
            </a:r>
            <a:r>
              <a:rPr lang="en-US" sz="1200" dirty="0" err="1"/>
              <a:t>dünn</a:t>
            </a:r>
            <a:r>
              <a:rPr lang="en-US" sz="1200" dirty="0"/>
              <a:t> und </a:t>
            </a:r>
            <a:r>
              <a:rPr lang="en-US" sz="1200" dirty="0" err="1"/>
              <a:t>trocken</a:t>
            </a:r>
            <a:r>
              <a:rPr lang="en-US" sz="1200" dirty="0"/>
              <a:t> </a:t>
            </a:r>
            <a:r>
              <a:rPr lang="en-US" sz="1200" dirty="0" err="1"/>
              <a:t>ist</a:t>
            </a:r>
            <a:r>
              <a:rPr lang="en-US" sz="1200" dirty="0"/>
              <a:t> – die </a:t>
            </a:r>
            <a:r>
              <a:rPr lang="en-US" sz="1200" dirty="0" err="1"/>
              <a:t>Hornhaut</a:t>
            </a:r>
            <a:r>
              <a:rPr lang="en-US" sz="1200" dirty="0"/>
              <a:t> </a:t>
            </a:r>
            <a:r>
              <a:rPr lang="en-US" sz="1200" dirty="0" err="1"/>
              <a:t>ist</a:t>
            </a:r>
            <a:r>
              <a:rPr lang="en-US" sz="1200" dirty="0"/>
              <a:t> </a:t>
            </a:r>
            <a:r>
              <a:rPr lang="en-US" sz="1200" dirty="0" err="1"/>
              <a:t>jedoch</a:t>
            </a:r>
            <a:r>
              <a:rPr lang="en-US" sz="1200" dirty="0"/>
              <a:t> </a:t>
            </a:r>
            <a:r>
              <a:rPr lang="en-US" sz="1200" dirty="0" err="1"/>
              <a:t>weder</a:t>
            </a:r>
            <a:r>
              <a:rPr lang="en-US" sz="1200" dirty="0"/>
              <a:t> das </a:t>
            </a:r>
            <a:r>
              <a:rPr lang="en-US" sz="1200" dirty="0" err="1"/>
              <a:t>eine</a:t>
            </a:r>
            <a:r>
              <a:rPr lang="en-US" sz="1200" dirty="0"/>
              <a:t> </a:t>
            </a:r>
            <a:r>
              <a:rPr lang="en-US" sz="1200" dirty="0" err="1"/>
              <a:t>noch</a:t>
            </a:r>
            <a:r>
              <a:rPr lang="en-US" sz="1200" dirty="0"/>
              <a:t> das </a:t>
            </a:r>
            <a:r>
              <a:rPr lang="en-US" sz="1200" dirty="0" err="1"/>
              <a:t>andere</a:t>
            </a:r>
            <a:r>
              <a:rPr lang="en-US" sz="1200" dirty="0"/>
              <a:t>.</a:t>
            </a:r>
            <a:endParaRPr dirty="0">
              <a:solidFill>
                <a:schemeClr val="lt1"/>
              </a:solidFill>
            </a:endParaRPr>
          </a:p>
        </p:txBody>
      </p:sp>
      <p:sp>
        <p:nvSpPr>
          <p:cNvPr id="222" name="Google Shape;222;p5"/>
          <p:cNvSpPr/>
          <p:nvPr/>
        </p:nvSpPr>
        <p:spPr>
          <a:xfrm>
            <a:off x="4229101" y="1794832"/>
            <a:ext cx="1058996" cy="287356"/>
          </a:xfrm>
          <a:prstGeom prst="rect">
            <a:avLst/>
          </a:prstGeom>
          <a:solidFill>
            <a:srgbClr val="FFFF99"/>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b="0" i="0" u="none" strike="noStrike" cap="none" dirty="0" err="1">
                <a:solidFill>
                  <a:schemeClr val="dk1"/>
                </a:solidFill>
                <a:latin typeface="Arial"/>
                <a:ea typeface="Arial"/>
                <a:cs typeface="Arial"/>
                <a:sym typeface="Arial"/>
              </a:rPr>
              <a:t>zwei</a:t>
            </a:r>
            <a:r>
              <a:rPr lang="en-US" sz="1200" b="0" i="0" u="none" strike="noStrike" cap="none" dirty="0">
                <a:solidFill>
                  <a:schemeClr val="dk1"/>
                </a:solidFill>
                <a:latin typeface="Arial"/>
                <a:ea typeface="Arial"/>
                <a:cs typeface="Arial"/>
                <a:sym typeface="Arial"/>
              </a:rPr>
              <a:t> </a:t>
            </a:r>
            <a:r>
              <a:rPr lang="en-US" sz="1200" b="0" i="0" u="none" strike="noStrike" cap="none" dirty="0" err="1">
                <a:solidFill>
                  <a:schemeClr val="dk1"/>
                </a:solidFill>
                <a:latin typeface="Arial"/>
                <a:ea typeface="Arial"/>
                <a:cs typeface="Arial"/>
                <a:sym typeface="Arial"/>
              </a:rPr>
              <a:t>Worte</a:t>
            </a:r>
            <a:endParaRPr dirty="0"/>
          </a:p>
        </p:txBody>
      </p:sp>
      <p:sp>
        <p:nvSpPr>
          <p:cNvPr id="223" name="Google Shape;223;p5"/>
          <p:cNvSpPr/>
          <p:nvPr/>
        </p:nvSpPr>
        <p:spPr>
          <a:xfrm>
            <a:off x="5605750" y="1748010"/>
            <a:ext cx="533400" cy="381000"/>
          </a:xfrm>
          <a:prstGeom prst="rect">
            <a:avLst/>
          </a:prstGeom>
          <a:solidFill>
            <a:srgbClr val="FFFF99"/>
          </a:solidFill>
          <a:ln w="9525"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224" name="Google Shape;224;p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5</a:t>
            </a:fld>
            <a:endParaRPr sz="1000" b="0" i="0" u="none" strike="noStrike" cap="none">
              <a:solidFill>
                <a:schemeClr val="dk1"/>
              </a:solidFill>
              <a:latin typeface="Arial"/>
              <a:ea typeface="Arial"/>
              <a:cs typeface="Arial"/>
              <a:sym typeface="Arial"/>
            </a:endParaRPr>
          </a:p>
        </p:txBody>
      </p:sp>
      <p:sp>
        <p:nvSpPr>
          <p:cNvPr id="225" name="Google Shape;225;p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226" name="Google Shape;226;p5"/>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Arial"/>
                <a:ea typeface="Arial"/>
                <a:cs typeface="Arial"/>
                <a:sym typeface="Arial"/>
              </a:rPr>
              <a:t>Applanationstonometrie</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185"/>
        <p:cNvGrpSpPr/>
        <p:nvPr/>
      </p:nvGrpSpPr>
      <p:grpSpPr>
        <a:xfrm>
          <a:off x="0" y="0"/>
          <a:ext cx="0" cy="0"/>
          <a:chOff x="0" y="0"/>
          <a:chExt cx="0" cy="0"/>
        </a:xfrm>
      </p:grpSpPr>
      <p:sp>
        <p:nvSpPr>
          <p:cNvPr id="1187" name="Google Shape;1187;p5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188" name="Google Shape;1188;p50"/>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a:t>Weitere Informationen zur Applanationstonometrie</a:t>
            </a:r>
            <a:endParaRPr/>
          </a:p>
          <a:p>
            <a:pPr marL="692150" lvl="1" indent="-347663" algn="l" rtl="0">
              <a:spcBef>
                <a:spcPts val="240"/>
              </a:spcBef>
              <a:spcAft>
                <a:spcPts val="0"/>
              </a:spcAft>
              <a:buSzPts val="840"/>
              <a:buChar char="●"/>
            </a:pPr>
            <a:r>
              <a:rPr lang="en-US" sz="1200"/>
              <a:t>Der Messwert ist fälschlicherweise </a:t>
            </a:r>
            <a:r>
              <a:rPr lang="en-US" sz="1200" b="1" i="1"/>
              <a:t>zu niedrig, </a:t>
            </a:r>
            <a:r>
              <a:rPr lang="en-US" sz="1200"/>
              <a:t>wenn:</a:t>
            </a:r>
            <a:endParaRPr/>
          </a:p>
          <a:p>
            <a:pPr marL="987425" lvl="2" indent="-293688" algn="l" rtl="0">
              <a:spcBef>
                <a:spcPts val="240"/>
              </a:spcBef>
              <a:spcAft>
                <a:spcPts val="0"/>
              </a:spcAft>
              <a:buSzPts val="840"/>
              <a:buChar char="●"/>
            </a:pPr>
            <a:r>
              <a:rPr lang="en-US" sz="1200"/>
              <a:t>die Hornhaut </a:t>
            </a:r>
            <a:r>
              <a:rPr lang="en-US" sz="1200">
                <a:solidFill>
                  <a:srgbClr val="0000FF"/>
                </a:solidFill>
              </a:rPr>
              <a:t>ödematös</a:t>
            </a:r>
            <a:r>
              <a:rPr lang="en-US" sz="1200"/>
              <a:t> ist</a:t>
            </a:r>
            <a:endParaRPr>
              <a:solidFill>
                <a:srgbClr val="0000FF"/>
              </a:solidFill>
            </a:endParaRPr>
          </a:p>
        </p:txBody>
      </p:sp>
      <p:sp>
        <p:nvSpPr>
          <p:cNvPr id="1189" name="Google Shape;1189;p50"/>
          <p:cNvSpPr/>
          <p:nvPr/>
        </p:nvSpPr>
        <p:spPr>
          <a:xfrm>
            <a:off x="533400" y="3581400"/>
            <a:ext cx="685800" cy="1295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190" name="Google Shape;1190;p5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50</a:t>
            </a:fld>
            <a:endParaRPr sz="1000">
              <a:solidFill>
                <a:schemeClr val="dk1"/>
              </a:solidFill>
              <a:latin typeface="Arial"/>
              <a:ea typeface="Arial"/>
              <a:cs typeface="Arial"/>
              <a:sym typeface="Arial"/>
            </a:endParaRPr>
          </a:p>
        </p:txBody>
      </p:sp>
      <p:sp>
        <p:nvSpPr>
          <p:cNvPr id="1191" name="Google Shape;1191;p50"/>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195"/>
        <p:cNvGrpSpPr/>
        <p:nvPr/>
      </p:nvGrpSpPr>
      <p:grpSpPr>
        <a:xfrm>
          <a:off x="0" y="0"/>
          <a:ext cx="0" cy="0"/>
          <a:chOff x="0" y="0"/>
          <a:chExt cx="0" cy="0"/>
        </a:xfrm>
      </p:grpSpPr>
      <p:sp>
        <p:nvSpPr>
          <p:cNvPr id="1197" name="Google Shape;1197;p5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198" name="Google Shape;1198;p51"/>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a:t>Weitere Informationen zur Applanationstonometrie</a:t>
            </a:r>
            <a:endParaRPr/>
          </a:p>
          <a:p>
            <a:pPr marL="692150" lvl="1" indent="-347663" algn="l" rtl="0">
              <a:spcBef>
                <a:spcPts val="240"/>
              </a:spcBef>
              <a:spcAft>
                <a:spcPts val="0"/>
              </a:spcAft>
              <a:buSzPts val="840"/>
              <a:buChar char="●"/>
            </a:pPr>
            <a:r>
              <a:rPr lang="en-US" sz="1200"/>
              <a:t>Der Messwert ist fälschlicherweise </a:t>
            </a:r>
            <a:r>
              <a:rPr lang="en-US" sz="1200" b="1" i="1"/>
              <a:t>zu niedrig, </a:t>
            </a:r>
            <a:r>
              <a:rPr lang="en-US" sz="1200"/>
              <a:t>wenn:</a:t>
            </a:r>
            <a:endParaRPr/>
          </a:p>
          <a:p>
            <a:pPr marL="987425" lvl="2" indent="-293688" algn="l" rtl="0">
              <a:spcBef>
                <a:spcPts val="240"/>
              </a:spcBef>
              <a:spcAft>
                <a:spcPts val="0"/>
              </a:spcAft>
              <a:buSzPts val="840"/>
              <a:buChar char="●"/>
            </a:pPr>
            <a:r>
              <a:rPr lang="en-US" sz="1200" b="1"/>
              <a:t>die Hornhaut </a:t>
            </a:r>
            <a:r>
              <a:rPr lang="en-US" sz="1200" b="1">
                <a:solidFill>
                  <a:srgbClr val="0000FF"/>
                </a:solidFill>
              </a:rPr>
              <a:t>ödematös</a:t>
            </a:r>
            <a:r>
              <a:rPr lang="en-US" sz="1200" b="1"/>
              <a:t> ist</a:t>
            </a:r>
            <a:endParaRPr b="1">
              <a:solidFill>
                <a:srgbClr val="0000FF"/>
              </a:solidFill>
            </a:endParaRPr>
          </a:p>
        </p:txBody>
      </p:sp>
      <p:sp>
        <p:nvSpPr>
          <p:cNvPr id="1199" name="Google Shape;1199;p51"/>
          <p:cNvSpPr/>
          <p:nvPr/>
        </p:nvSpPr>
        <p:spPr>
          <a:xfrm>
            <a:off x="533400" y="3581400"/>
            <a:ext cx="685800" cy="1295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200" name="Google Shape;1200;p51"/>
          <p:cNvSpPr txBox="1"/>
          <p:nvPr/>
        </p:nvSpPr>
        <p:spPr>
          <a:xfrm>
            <a:off x="746125" y="2441575"/>
            <a:ext cx="7497600" cy="5799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i="1">
                <a:solidFill>
                  <a:srgbClr val="0000FF"/>
                </a:solidFill>
              </a:rPr>
              <a:t>Aber eine Hornhaut mit Ödem ist verdickt, und bekanntermaßen führen dickere Hornhäute bei der Applanationstonometrie zu einer </a:t>
            </a:r>
            <a:r>
              <a:rPr lang="en-US" sz="1200" b="1" i="1">
                <a:solidFill>
                  <a:srgbClr val="0000FF"/>
                </a:solidFill>
              </a:rPr>
              <a:t>Überschätzung des Augeninnendrucks.</a:t>
            </a:r>
            <a:r>
              <a:rPr lang="en-US" sz="1200" i="1">
                <a:solidFill>
                  <a:srgbClr val="0000FF"/>
                </a:solidFill>
              </a:rPr>
              <a:t> Warum scheint das hier nicht zu stimmen?</a:t>
            </a:r>
            <a:endParaRPr sz="1600">
              <a:solidFill>
                <a:srgbClr val="FFCCFF"/>
              </a:solidFill>
              <a:latin typeface="Arial"/>
              <a:ea typeface="Arial"/>
              <a:cs typeface="Arial"/>
              <a:sym typeface="Arial"/>
            </a:endParaRPr>
          </a:p>
        </p:txBody>
      </p:sp>
      <p:sp>
        <p:nvSpPr>
          <p:cNvPr id="1201" name="Google Shape;1201;p5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51</a:t>
            </a:fld>
            <a:endParaRPr sz="1000">
              <a:solidFill>
                <a:schemeClr val="dk1"/>
              </a:solidFill>
              <a:latin typeface="Arial"/>
              <a:ea typeface="Arial"/>
              <a:cs typeface="Arial"/>
              <a:sym typeface="Arial"/>
            </a:endParaRPr>
          </a:p>
        </p:txBody>
      </p:sp>
      <p:sp>
        <p:nvSpPr>
          <p:cNvPr id="1202" name="Google Shape;1202;p51"/>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206"/>
        <p:cNvGrpSpPr/>
        <p:nvPr/>
      </p:nvGrpSpPr>
      <p:grpSpPr>
        <a:xfrm>
          <a:off x="0" y="0"/>
          <a:ext cx="0" cy="0"/>
          <a:chOff x="0" y="0"/>
          <a:chExt cx="0" cy="0"/>
        </a:xfrm>
      </p:grpSpPr>
      <p:sp>
        <p:nvSpPr>
          <p:cNvPr id="1208" name="Google Shape;1208;p5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209" name="Google Shape;1209;p52"/>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a:t>Weitere Informationen zur Applanationstonometrie</a:t>
            </a:r>
            <a:endParaRPr/>
          </a:p>
          <a:p>
            <a:pPr marL="692150" lvl="1" indent="-347663" algn="l" rtl="0">
              <a:spcBef>
                <a:spcPts val="240"/>
              </a:spcBef>
              <a:spcAft>
                <a:spcPts val="0"/>
              </a:spcAft>
              <a:buSzPts val="840"/>
              <a:buChar char="●"/>
            </a:pPr>
            <a:r>
              <a:rPr lang="en-US" sz="1200"/>
              <a:t>Der Messwert ist fälschlicherweise </a:t>
            </a:r>
            <a:r>
              <a:rPr lang="en-US" sz="1200" b="1" i="1"/>
              <a:t>zu niedrig, </a:t>
            </a:r>
            <a:r>
              <a:rPr lang="en-US" sz="1200"/>
              <a:t>wenn:</a:t>
            </a:r>
            <a:endParaRPr/>
          </a:p>
          <a:p>
            <a:pPr marL="987425" lvl="2" indent="-293688" algn="l" rtl="0">
              <a:spcBef>
                <a:spcPts val="240"/>
              </a:spcBef>
              <a:spcAft>
                <a:spcPts val="0"/>
              </a:spcAft>
              <a:buSzPts val="840"/>
              <a:buChar char="●"/>
            </a:pPr>
            <a:r>
              <a:rPr lang="en-US" sz="1200" b="1"/>
              <a:t>die Hornhaut </a:t>
            </a:r>
            <a:r>
              <a:rPr lang="en-US" sz="1200" b="1">
                <a:solidFill>
                  <a:srgbClr val="0000FF"/>
                </a:solidFill>
              </a:rPr>
              <a:t>ödematös</a:t>
            </a:r>
            <a:r>
              <a:rPr lang="en-US" sz="1200" b="1"/>
              <a:t> ist</a:t>
            </a:r>
            <a:endParaRPr b="1">
              <a:solidFill>
                <a:srgbClr val="0000FF"/>
              </a:solidFill>
            </a:endParaRPr>
          </a:p>
        </p:txBody>
      </p:sp>
      <p:sp>
        <p:nvSpPr>
          <p:cNvPr id="1210" name="Google Shape;1210;p52"/>
          <p:cNvSpPr/>
          <p:nvPr/>
        </p:nvSpPr>
        <p:spPr>
          <a:xfrm>
            <a:off x="533400" y="3581400"/>
            <a:ext cx="685800" cy="1295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211" name="Google Shape;1211;p52"/>
          <p:cNvSpPr txBox="1"/>
          <p:nvPr/>
        </p:nvSpPr>
        <p:spPr>
          <a:xfrm>
            <a:off x="746125" y="2441575"/>
            <a:ext cx="7701300" cy="1318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Aber eine Hornhaut mit Ödem ist verdickt, und bekanntermaßen führen dickere Hornhäute bei der Applanationstonometrie zu einer </a:t>
            </a:r>
            <a:r>
              <a:rPr lang="en-US" sz="1200" b="1" i="1">
                <a:solidFill>
                  <a:srgbClr val="0000FF"/>
                </a:solidFill>
              </a:rPr>
              <a:t>Überschätzung des Augeninnendrucks.</a:t>
            </a:r>
            <a:r>
              <a:rPr lang="en-US" sz="1200" i="1">
                <a:solidFill>
                  <a:srgbClr val="0000FF"/>
                </a:solidFill>
              </a:rPr>
              <a:t> Warum scheint das hier nicht zu stimmen?</a:t>
            </a:r>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rPr>
              <a:t>Nicht jede verdickte Hornhaut verhält sich biomechanisch gleich. Eine von Natur aus dicke Hornhaut – also eine Hornhaut, die ohne krankhafte Veränderung überdurchschnittlich dick ist – erzeugt bei der Applanationstonometrie zu hohe Messwerte, da sie aufgrund ihrer Struktur einen höheren Eigenwiderstand gegen die Abflachung aufweist.</a:t>
            </a:r>
            <a:endParaRPr sz="1600">
              <a:solidFill>
                <a:srgbClr val="FFCCFF"/>
              </a:solidFill>
              <a:latin typeface="Arial"/>
              <a:ea typeface="Arial"/>
              <a:cs typeface="Arial"/>
              <a:sym typeface="Arial"/>
            </a:endParaRPr>
          </a:p>
        </p:txBody>
      </p:sp>
      <p:sp>
        <p:nvSpPr>
          <p:cNvPr id="1212" name="Google Shape;1212;p5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52</a:t>
            </a:fld>
            <a:endParaRPr sz="1000">
              <a:solidFill>
                <a:schemeClr val="dk1"/>
              </a:solidFill>
              <a:latin typeface="Arial"/>
              <a:ea typeface="Arial"/>
              <a:cs typeface="Arial"/>
              <a:sym typeface="Arial"/>
            </a:endParaRPr>
          </a:p>
        </p:txBody>
      </p:sp>
      <p:sp>
        <p:nvSpPr>
          <p:cNvPr id="1213" name="Google Shape;1213;p52"/>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217"/>
        <p:cNvGrpSpPr/>
        <p:nvPr/>
      </p:nvGrpSpPr>
      <p:grpSpPr>
        <a:xfrm>
          <a:off x="0" y="0"/>
          <a:ext cx="0" cy="0"/>
          <a:chOff x="0" y="0"/>
          <a:chExt cx="0" cy="0"/>
        </a:xfrm>
      </p:grpSpPr>
      <p:sp>
        <p:nvSpPr>
          <p:cNvPr id="1219" name="Google Shape;1219;p5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220" name="Google Shape;1220;p53"/>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dirty="0" err="1"/>
              <a:t>Weitere</a:t>
            </a:r>
            <a:r>
              <a:rPr lang="en-US" sz="1200" b="1" dirty="0"/>
              <a:t> </a:t>
            </a:r>
            <a:r>
              <a:rPr lang="en-US" sz="1200" b="1" dirty="0" err="1"/>
              <a:t>Informationen</a:t>
            </a:r>
            <a:r>
              <a:rPr lang="en-US" sz="1200" b="1" dirty="0"/>
              <a:t> </a:t>
            </a:r>
            <a:r>
              <a:rPr lang="en-US" sz="1200" b="1" dirty="0" err="1"/>
              <a:t>zur</a:t>
            </a:r>
            <a:r>
              <a:rPr lang="en-US" sz="1200" b="1" dirty="0"/>
              <a:t> </a:t>
            </a:r>
            <a:r>
              <a:rPr lang="en-US" sz="1200" b="1" dirty="0" err="1"/>
              <a:t>Applanationstonometrie</a:t>
            </a:r>
            <a:endParaRPr dirty="0"/>
          </a:p>
          <a:p>
            <a:pPr marL="692150" lvl="1" indent="-347663" algn="l" rtl="0">
              <a:spcBef>
                <a:spcPts val="240"/>
              </a:spcBef>
              <a:spcAft>
                <a:spcPts val="0"/>
              </a:spcAft>
              <a:buSzPts val="840"/>
              <a:buChar char="●"/>
            </a:pPr>
            <a:r>
              <a:rPr lang="en-US" sz="1200" dirty="0"/>
              <a:t>Der </a:t>
            </a:r>
            <a:r>
              <a:rPr lang="en-US" sz="1200" dirty="0" err="1"/>
              <a:t>Messwert</a:t>
            </a:r>
            <a:r>
              <a:rPr lang="en-US" sz="1200" dirty="0"/>
              <a:t> </a:t>
            </a:r>
            <a:r>
              <a:rPr lang="en-US" sz="1200" dirty="0" err="1"/>
              <a:t>ist</a:t>
            </a:r>
            <a:r>
              <a:rPr lang="en-US" sz="1200" dirty="0"/>
              <a:t> </a:t>
            </a:r>
            <a:r>
              <a:rPr lang="en-US" sz="1200" dirty="0" err="1"/>
              <a:t>fälschlicherweise</a:t>
            </a:r>
            <a:r>
              <a:rPr lang="en-US" sz="1200" dirty="0"/>
              <a:t> </a:t>
            </a:r>
            <a:r>
              <a:rPr lang="en-US" sz="1200" b="1" i="1" dirty="0" err="1"/>
              <a:t>zu</a:t>
            </a:r>
            <a:r>
              <a:rPr lang="en-US" sz="1200" b="1" i="1" dirty="0"/>
              <a:t> </a:t>
            </a:r>
            <a:r>
              <a:rPr lang="en-US" sz="1200" b="1" i="1" dirty="0" err="1"/>
              <a:t>niedrig</a:t>
            </a:r>
            <a:r>
              <a:rPr lang="en-US" sz="1200" b="1" i="1" dirty="0"/>
              <a:t>, </a:t>
            </a:r>
            <a:r>
              <a:rPr lang="en-US" sz="1200" dirty="0" err="1"/>
              <a:t>wenn</a:t>
            </a:r>
            <a:r>
              <a:rPr lang="en-US" sz="1200" dirty="0"/>
              <a:t>:</a:t>
            </a:r>
            <a:endParaRPr dirty="0"/>
          </a:p>
          <a:p>
            <a:pPr marL="987425" lvl="2" indent="-293688" algn="l" rtl="0">
              <a:spcBef>
                <a:spcPts val="240"/>
              </a:spcBef>
              <a:spcAft>
                <a:spcPts val="0"/>
              </a:spcAft>
              <a:buSzPts val="840"/>
              <a:buChar char="●"/>
            </a:pPr>
            <a:r>
              <a:rPr lang="en-US" sz="1200" b="1" dirty="0"/>
              <a:t>die </a:t>
            </a:r>
            <a:r>
              <a:rPr lang="en-US" sz="1200" b="1" dirty="0" err="1"/>
              <a:t>Hornhaut</a:t>
            </a:r>
            <a:r>
              <a:rPr lang="en-US" sz="1200" b="1" dirty="0"/>
              <a:t> </a:t>
            </a:r>
            <a:r>
              <a:rPr lang="en-US" sz="1200" b="1" dirty="0" err="1">
                <a:solidFill>
                  <a:srgbClr val="0000FF"/>
                </a:solidFill>
              </a:rPr>
              <a:t>ödematös</a:t>
            </a:r>
            <a:r>
              <a:rPr lang="en-US" sz="1200" b="1" dirty="0"/>
              <a:t> </a:t>
            </a:r>
            <a:r>
              <a:rPr lang="en-US" sz="1200" b="1" dirty="0" err="1"/>
              <a:t>ist</a:t>
            </a:r>
            <a:endParaRPr b="1" dirty="0">
              <a:solidFill>
                <a:srgbClr val="0000FF"/>
              </a:solidFill>
            </a:endParaRPr>
          </a:p>
        </p:txBody>
      </p:sp>
      <p:sp>
        <p:nvSpPr>
          <p:cNvPr id="1221" name="Google Shape;1221;p53"/>
          <p:cNvSpPr/>
          <p:nvPr/>
        </p:nvSpPr>
        <p:spPr>
          <a:xfrm>
            <a:off x="533400" y="3581400"/>
            <a:ext cx="685800" cy="1295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222" name="Google Shape;1222;p53"/>
          <p:cNvSpPr txBox="1"/>
          <p:nvPr/>
        </p:nvSpPr>
        <p:spPr>
          <a:xfrm>
            <a:off x="746125" y="2441575"/>
            <a:ext cx="7788300" cy="16881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rgbClr val="0000FF"/>
              </a:buClr>
              <a:buSzPts val="1200"/>
              <a:buFont typeface="Noto Sans Symbols"/>
              <a:buNone/>
            </a:pPr>
            <a:r>
              <a:rPr lang="en-US" sz="1200" i="1">
                <a:solidFill>
                  <a:srgbClr val="0000FF"/>
                </a:solidFill>
              </a:rPr>
              <a:t>Aber eine Hornhaut mit Ödem ist verdickt, und bekanntermaßen führen dickere Hornhäute bei der Applanationstonometrie zu einer </a:t>
            </a:r>
            <a:r>
              <a:rPr lang="en-US" sz="1200" b="1" i="1">
                <a:solidFill>
                  <a:srgbClr val="0000FF"/>
                </a:solidFill>
              </a:rPr>
              <a:t>Überschätzung des Augeninnendrucks.</a:t>
            </a:r>
            <a:r>
              <a:rPr lang="en-US" sz="1200" i="1">
                <a:solidFill>
                  <a:srgbClr val="0000FF"/>
                </a:solidFill>
              </a:rPr>
              <a:t> Warum scheint das hier nicht zu stimmen?</a:t>
            </a:r>
            <a:endParaRPr>
              <a:solidFill>
                <a:schemeClr val="dk1"/>
              </a:solidFill>
            </a:endParaRPr>
          </a:p>
          <a:p>
            <a:pPr marL="0" marR="0" lvl="0" indent="0" algn="l" rtl="0">
              <a:spcBef>
                <a:spcPts val="0"/>
              </a:spcBef>
              <a:spcAft>
                <a:spcPts val="0"/>
              </a:spcAft>
              <a:buClr>
                <a:srgbClr val="0000FF"/>
              </a:buClr>
              <a:buSzPts val="1200"/>
              <a:buFont typeface="Noto Sans Symbols"/>
              <a:buNone/>
            </a:pPr>
            <a:r>
              <a:rPr lang="en-US" sz="1200">
                <a:solidFill>
                  <a:srgbClr val="0000FF"/>
                </a:solidFill>
              </a:rPr>
              <a:t>Nicht jede verdickte Hornhaut verhält sich biomechanisch gleich. Eine von Natur aus dicke Hornhaut – also eine Hornhaut, die ohne krankhafte Veränderung überdurchschnittlich dick ist – erzeugt bei der Applanationstonometrie zu hohe Messwerte, da sie aufgrund ihrer Struktur einen höheren Eigenwiderstand gegen die Abflachung aufweist. </a:t>
            </a:r>
            <a:r>
              <a:rPr lang="en-US" sz="1200">
                <a:solidFill>
                  <a:schemeClr val="dk1"/>
                </a:solidFill>
              </a:rPr>
              <a:t>Andererseits kommt es bei einer ödematösen Hornhaut zu einer Abnahme ihres ursprünglichen biomechanischen Widerstands (stellen Sie sie sich als ‚breiig‘ oder ‚weich‘ vor). Die </a:t>
            </a:r>
            <a:r>
              <a:rPr lang="en-US" sz="1200" i="1">
                <a:solidFill>
                  <a:schemeClr val="dk1"/>
                </a:solidFill>
              </a:rPr>
              <a:t>Dicke</a:t>
            </a:r>
            <a:r>
              <a:rPr lang="en-US" sz="1200">
                <a:solidFill>
                  <a:schemeClr val="dk1"/>
                </a:solidFill>
              </a:rPr>
              <a:t> an sich ist nicht das entscheidende Problem.</a:t>
            </a:r>
            <a:endParaRPr/>
          </a:p>
        </p:txBody>
      </p:sp>
      <p:sp>
        <p:nvSpPr>
          <p:cNvPr id="1223" name="Google Shape;1223;p5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53</a:t>
            </a:fld>
            <a:endParaRPr sz="1000">
              <a:solidFill>
                <a:schemeClr val="dk1"/>
              </a:solidFill>
              <a:latin typeface="Arial"/>
              <a:ea typeface="Arial"/>
              <a:cs typeface="Arial"/>
              <a:sym typeface="Arial"/>
            </a:endParaRPr>
          </a:p>
        </p:txBody>
      </p:sp>
      <p:sp>
        <p:nvSpPr>
          <p:cNvPr id="1224" name="Google Shape;1224;p53"/>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228"/>
        <p:cNvGrpSpPr/>
        <p:nvPr/>
      </p:nvGrpSpPr>
      <p:grpSpPr>
        <a:xfrm>
          <a:off x="0" y="0"/>
          <a:ext cx="0" cy="0"/>
          <a:chOff x="0" y="0"/>
          <a:chExt cx="0" cy="0"/>
        </a:xfrm>
      </p:grpSpPr>
      <p:sp>
        <p:nvSpPr>
          <p:cNvPr id="1230" name="Google Shape;1230;p5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231" name="Google Shape;1231;p54"/>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b="1"/>
              <a:t>Weitere Informationen zur Applanationstonometrie</a:t>
            </a:r>
            <a:endParaRPr/>
          </a:p>
          <a:p>
            <a:pPr marL="692150" lvl="1" indent="-320993" algn="l" rtl="0">
              <a:spcBef>
                <a:spcPts val="240"/>
              </a:spcBef>
              <a:spcAft>
                <a:spcPts val="0"/>
              </a:spcAft>
              <a:buSzPts val="840"/>
              <a:buChar char="●"/>
            </a:pPr>
            <a:r>
              <a:rPr lang="en-US" sz="1200"/>
              <a:t>Der Messwert ist fälschlicherweise </a:t>
            </a:r>
            <a:r>
              <a:rPr lang="en-US" sz="1200" b="1" i="1"/>
              <a:t>zu niedrig, </a:t>
            </a:r>
            <a:r>
              <a:rPr lang="en-US" sz="1200"/>
              <a:t>wenn:</a:t>
            </a:r>
            <a:endParaRPr/>
          </a:p>
          <a:p>
            <a:pPr marL="987425" lvl="2" indent="-267018" algn="l" rtl="0">
              <a:spcBef>
                <a:spcPts val="240"/>
              </a:spcBef>
              <a:spcAft>
                <a:spcPts val="0"/>
              </a:spcAft>
              <a:buSzPts val="840"/>
              <a:buChar char="●"/>
            </a:pPr>
            <a:r>
              <a:rPr lang="en-US" sz="1200"/>
              <a:t>die Hornhaut </a:t>
            </a:r>
            <a:r>
              <a:rPr lang="en-US" sz="1200">
                <a:solidFill>
                  <a:srgbClr val="0000FF"/>
                </a:solidFill>
              </a:rPr>
              <a:t>ödematös</a:t>
            </a:r>
            <a:r>
              <a:rPr lang="en-US" sz="1200"/>
              <a:t> ist</a:t>
            </a:r>
            <a:endParaRPr sz="1200"/>
          </a:p>
          <a:p>
            <a:pPr marL="987425" lvl="2" indent="-293688" algn="l" rtl="0">
              <a:spcBef>
                <a:spcPts val="240"/>
              </a:spcBef>
              <a:spcAft>
                <a:spcPts val="0"/>
              </a:spcAft>
              <a:buSzPts val="840"/>
              <a:buChar char="●"/>
            </a:pPr>
            <a:r>
              <a:rPr lang="en-US" sz="1200"/>
              <a:t>die Applanation über einer weichen Kontaktlinse durchgeführt wird</a:t>
            </a:r>
            <a:endParaRPr/>
          </a:p>
        </p:txBody>
      </p:sp>
      <p:sp>
        <p:nvSpPr>
          <p:cNvPr id="1232" name="Google Shape;1232;p54"/>
          <p:cNvSpPr/>
          <p:nvPr/>
        </p:nvSpPr>
        <p:spPr>
          <a:xfrm>
            <a:off x="2975263" y="1489363"/>
            <a:ext cx="1451263" cy="225137"/>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Ups</a:t>
            </a:r>
            <a:endParaRPr/>
          </a:p>
        </p:txBody>
      </p:sp>
      <p:sp>
        <p:nvSpPr>
          <p:cNvPr id="1233" name="Google Shape;1233;p54"/>
          <p:cNvSpPr/>
          <p:nvPr/>
        </p:nvSpPr>
        <p:spPr>
          <a:xfrm>
            <a:off x="533400" y="3581400"/>
            <a:ext cx="685800" cy="1295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234" name="Google Shape;1234;p5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54</a:t>
            </a:fld>
            <a:endParaRPr sz="1000">
              <a:solidFill>
                <a:schemeClr val="dk1"/>
              </a:solidFill>
              <a:latin typeface="Arial"/>
              <a:ea typeface="Arial"/>
              <a:cs typeface="Arial"/>
              <a:sym typeface="Arial"/>
            </a:endParaRPr>
          </a:p>
        </p:txBody>
      </p:sp>
      <p:sp>
        <p:nvSpPr>
          <p:cNvPr id="1235" name="Google Shape;1235;p54"/>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239"/>
        <p:cNvGrpSpPr/>
        <p:nvPr/>
      </p:nvGrpSpPr>
      <p:grpSpPr>
        <a:xfrm>
          <a:off x="0" y="0"/>
          <a:ext cx="0" cy="0"/>
          <a:chOff x="0" y="0"/>
          <a:chExt cx="0" cy="0"/>
        </a:xfrm>
      </p:grpSpPr>
      <p:sp>
        <p:nvSpPr>
          <p:cNvPr id="1242" name="Google Shape;1242;p5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243" name="Google Shape;1243;p55"/>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a:t>Weitere Informationen zur Applanationstonometrie</a:t>
            </a:r>
            <a:endParaRPr/>
          </a:p>
          <a:p>
            <a:pPr marL="692150" lvl="1" indent="-347663" algn="l" rtl="0">
              <a:spcBef>
                <a:spcPts val="240"/>
              </a:spcBef>
              <a:spcAft>
                <a:spcPts val="0"/>
              </a:spcAft>
              <a:buSzPts val="840"/>
              <a:buChar char="●"/>
            </a:pPr>
            <a:r>
              <a:rPr lang="en-US" sz="1200"/>
              <a:t>Der Messwert ist fälschlicherweise </a:t>
            </a:r>
            <a:r>
              <a:rPr lang="en-US" sz="1200" b="1" i="1"/>
              <a:t>zu niedrig, </a:t>
            </a:r>
            <a:r>
              <a:rPr lang="en-US" sz="1200"/>
              <a:t>wenn:</a:t>
            </a:r>
            <a:endParaRPr/>
          </a:p>
          <a:p>
            <a:pPr marL="987425" lvl="2" indent="-293688" algn="l" rtl="0">
              <a:spcBef>
                <a:spcPts val="240"/>
              </a:spcBef>
              <a:spcAft>
                <a:spcPts val="0"/>
              </a:spcAft>
              <a:buSzPts val="840"/>
              <a:buChar char="●"/>
            </a:pPr>
            <a:r>
              <a:rPr lang="en-US" sz="1200"/>
              <a:t>die Hornhaut </a:t>
            </a:r>
            <a:r>
              <a:rPr lang="en-US" sz="1200">
                <a:solidFill>
                  <a:srgbClr val="0000FF"/>
                </a:solidFill>
              </a:rPr>
              <a:t>ödematös</a:t>
            </a:r>
            <a:r>
              <a:rPr lang="en-US" sz="1200"/>
              <a:t> ist</a:t>
            </a:r>
            <a:endParaRPr>
              <a:solidFill>
                <a:srgbClr val="0000FF"/>
              </a:solidFill>
            </a:endParaRPr>
          </a:p>
          <a:p>
            <a:pPr marL="987425" lvl="2" indent="-293688" algn="l" rtl="0">
              <a:spcBef>
                <a:spcPts val="240"/>
              </a:spcBef>
              <a:spcAft>
                <a:spcPts val="0"/>
              </a:spcAft>
              <a:buSzPts val="840"/>
              <a:buChar char="●"/>
            </a:pPr>
            <a:r>
              <a:rPr lang="en-US" sz="1200"/>
              <a:t>die Applanation über einer </a:t>
            </a:r>
            <a:r>
              <a:rPr lang="en-US" sz="1200">
                <a:solidFill>
                  <a:srgbClr val="0000FF"/>
                </a:solidFill>
              </a:rPr>
              <a:t>weichen Kontaktlinse </a:t>
            </a:r>
            <a:r>
              <a:rPr lang="en-US" sz="1200"/>
              <a:t>durchgeführt wird</a:t>
            </a:r>
            <a:r>
              <a:rPr lang="en-US" sz="1200">
                <a:solidFill>
                  <a:srgbClr val="0000FF"/>
                </a:solidFill>
              </a:rPr>
              <a:t> </a:t>
            </a:r>
            <a:endParaRPr/>
          </a:p>
        </p:txBody>
      </p:sp>
      <p:sp>
        <p:nvSpPr>
          <p:cNvPr id="1244" name="Google Shape;1244;p55"/>
          <p:cNvSpPr/>
          <p:nvPr/>
        </p:nvSpPr>
        <p:spPr>
          <a:xfrm>
            <a:off x="533400" y="3581400"/>
            <a:ext cx="685800" cy="1295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245" name="Google Shape;1245;p5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55</a:t>
            </a:fld>
            <a:endParaRPr sz="1000">
              <a:solidFill>
                <a:schemeClr val="dk1"/>
              </a:solidFill>
              <a:latin typeface="Arial"/>
              <a:ea typeface="Arial"/>
              <a:cs typeface="Arial"/>
              <a:sym typeface="Arial"/>
            </a:endParaRPr>
          </a:p>
        </p:txBody>
      </p:sp>
      <p:sp>
        <p:nvSpPr>
          <p:cNvPr id="1246" name="Google Shape;1246;p55"/>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250"/>
        <p:cNvGrpSpPr/>
        <p:nvPr/>
      </p:nvGrpSpPr>
      <p:grpSpPr>
        <a:xfrm>
          <a:off x="0" y="0"/>
          <a:ext cx="0" cy="0"/>
          <a:chOff x="0" y="0"/>
          <a:chExt cx="0" cy="0"/>
        </a:xfrm>
      </p:grpSpPr>
      <p:sp>
        <p:nvSpPr>
          <p:cNvPr id="1253" name="Google Shape;1253;p5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254" name="Google Shape;1254;p56"/>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b="1"/>
              <a:t>Weitere Informationen zur Applanationstonometrie</a:t>
            </a:r>
            <a:endParaRPr/>
          </a:p>
          <a:p>
            <a:pPr marL="692150" lvl="1" indent="-347663" algn="l" rtl="0">
              <a:spcBef>
                <a:spcPts val="240"/>
              </a:spcBef>
              <a:spcAft>
                <a:spcPts val="0"/>
              </a:spcAft>
              <a:buSzPts val="840"/>
              <a:buChar char="●"/>
            </a:pPr>
            <a:r>
              <a:rPr lang="en-US" sz="1200"/>
              <a:t>Der Messwert ist fälschlicherweise </a:t>
            </a:r>
            <a:r>
              <a:rPr lang="en-US" sz="1200" b="1" i="1"/>
              <a:t>zu niedrig, </a:t>
            </a:r>
            <a:r>
              <a:rPr lang="en-US" sz="1200"/>
              <a:t>wenn:</a:t>
            </a:r>
            <a:endParaRPr/>
          </a:p>
          <a:p>
            <a:pPr marL="987425" lvl="2" indent="-293688" algn="l" rtl="0">
              <a:spcBef>
                <a:spcPts val="240"/>
              </a:spcBef>
              <a:spcAft>
                <a:spcPts val="0"/>
              </a:spcAft>
              <a:buSzPts val="840"/>
              <a:buChar char="●"/>
            </a:pPr>
            <a:r>
              <a:rPr lang="en-US" sz="1200"/>
              <a:t>die Hornhaut </a:t>
            </a:r>
            <a:r>
              <a:rPr lang="en-US" sz="1200">
                <a:solidFill>
                  <a:srgbClr val="0000FF"/>
                </a:solidFill>
              </a:rPr>
              <a:t>ödematös</a:t>
            </a:r>
            <a:r>
              <a:rPr lang="en-US" sz="1200"/>
              <a:t> ist</a:t>
            </a:r>
            <a:endParaRPr>
              <a:solidFill>
                <a:srgbClr val="0000FF"/>
              </a:solidFill>
            </a:endParaRPr>
          </a:p>
          <a:p>
            <a:pPr marL="987425" lvl="2" indent="-293688" algn="l" rtl="0">
              <a:spcBef>
                <a:spcPts val="240"/>
              </a:spcBef>
              <a:spcAft>
                <a:spcPts val="0"/>
              </a:spcAft>
              <a:buSzPts val="840"/>
              <a:buChar char="●"/>
            </a:pPr>
            <a:r>
              <a:rPr lang="en-US" sz="1200"/>
              <a:t>die Applanation über einer </a:t>
            </a:r>
            <a:r>
              <a:rPr lang="en-US" sz="1200">
                <a:solidFill>
                  <a:srgbClr val="0000FF"/>
                </a:solidFill>
              </a:rPr>
              <a:t>weichen Kontaktlinse </a:t>
            </a:r>
            <a:r>
              <a:rPr lang="en-US" sz="1200"/>
              <a:t>durchgeführt wird</a:t>
            </a:r>
            <a:endParaRPr/>
          </a:p>
          <a:p>
            <a:pPr marL="987425" lvl="2" indent="-293688" algn="l" rtl="0">
              <a:spcBef>
                <a:spcPts val="240"/>
              </a:spcBef>
              <a:spcAft>
                <a:spcPts val="0"/>
              </a:spcAft>
              <a:buSzPts val="840"/>
              <a:buChar char="●"/>
            </a:pPr>
            <a:r>
              <a:rPr lang="en-US" sz="1200"/>
              <a:t>nach einer Plomben-Operation (verändert die Sklerasteifigkeit)</a:t>
            </a:r>
            <a:endParaRPr/>
          </a:p>
        </p:txBody>
      </p:sp>
      <p:sp>
        <p:nvSpPr>
          <p:cNvPr id="1255" name="Google Shape;1255;p56"/>
          <p:cNvSpPr/>
          <p:nvPr/>
        </p:nvSpPr>
        <p:spPr>
          <a:xfrm>
            <a:off x="1894609" y="1683328"/>
            <a:ext cx="1368136" cy="259772"/>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zwei Wörter</a:t>
            </a:r>
            <a:endParaRPr/>
          </a:p>
        </p:txBody>
      </p:sp>
      <p:sp>
        <p:nvSpPr>
          <p:cNvPr id="1256" name="Google Shape;1256;p56"/>
          <p:cNvSpPr/>
          <p:nvPr/>
        </p:nvSpPr>
        <p:spPr>
          <a:xfrm>
            <a:off x="533400" y="3581400"/>
            <a:ext cx="685800" cy="1295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257" name="Google Shape;1257;p5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56</a:t>
            </a:fld>
            <a:endParaRPr sz="1000">
              <a:solidFill>
                <a:schemeClr val="dk1"/>
              </a:solidFill>
              <a:latin typeface="Arial"/>
              <a:ea typeface="Arial"/>
              <a:cs typeface="Arial"/>
              <a:sym typeface="Arial"/>
            </a:endParaRPr>
          </a:p>
        </p:txBody>
      </p:sp>
      <p:sp>
        <p:nvSpPr>
          <p:cNvPr id="1258" name="Google Shape;1258;p56"/>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262"/>
        <p:cNvGrpSpPr/>
        <p:nvPr/>
      </p:nvGrpSpPr>
      <p:grpSpPr>
        <a:xfrm>
          <a:off x="0" y="0"/>
          <a:ext cx="0" cy="0"/>
          <a:chOff x="0" y="0"/>
          <a:chExt cx="0" cy="0"/>
        </a:xfrm>
      </p:grpSpPr>
      <p:sp>
        <p:nvSpPr>
          <p:cNvPr id="1266" name="Google Shape;1266;p5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267" name="Google Shape;1267;p57"/>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a:t>Weitere Informationen zur Applanationstonometrie</a:t>
            </a:r>
            <a:endParaRPr/>
          </a:p>
          <a:p>
            <a:pPr marL="692150" lvl="1" indent="-347663" algn="l" rtl="0">
              <a:spcBef>
                <a:spcPts val="240"/>
              </a:spcBef>
              <a:spcAft>
                <a:spcPts val="0"/>
              </a:spcAft>
              <a:buSzPts val="840"/>
              <a:buChar char="●"/>
            </a:pPr>
            <a:r>
              <a:rPr lang="en-US" sz="1200"/>
              <a:t>Der Messwert ist fälschlicherweise </a:t>
            </a:r>
            <a:r>
              <a:rPr lang="en-US" sz="1200" b="1" i="1"/>
              <a:t>zu niedrig, </a:t>
            </a:r>
            <a:r>
              <a:rPr lang="en-US" sz="1200"/>
              <a:t>wenn:</a:t>
            </a:r>
            <a:endParaRPr/>
          </a:p>
          <a:p>
            <a:pPr marL="987425" lvl="2" indent="-293688" algn="l" rtl="0">
              <a:spcBef>
                <a:spcPts val="240"/>
              </a:spcBef>
              <a:spcAft>
                <a:spcPts val="0"/>
              </a:spcAft>
              <a:buSzPts val="840"/>
              <a:buChar char="●"/>
            </a:pPr>
            <a:r>
              <a:rPr lang="en-US" sz="1200"/>
              <a:t>die Hornhaut </a:t>
            </a:r>
            <a:r>
              <a:rPr lang="en-US" sz="1200">
                <a:solidFill>
                  <a:srgbClr val="0000FF"/>
                </a:solidFill>
              </a:rPr>
              <a:t>ödematös</a:t>
            </a:r>
            <a:r>
              <a:rPr lang="en-US" sz="1200"/>
              <a:t> ist</a:t>
            </a:r>
            <a:endParaRPr>
              <a:solidFill>
                <a:srgbClr val="0000FF"/>
              </a:solidFill>
            </a:endParaRPr>
          </a:p>
          <a:p>
            <a:pPr marL="987425" lvl="2" indent="-293688" algn="l" rtl="0">
              <a:spcBef>
                <a:spcPts val="240"/>
              </a:spcBef>
              <a:spcAft>
                <a:spcPts val="0"/>
              </a:spcAft>
              <a:buSzPts val="840"/>
              <a:buChar char="●"/>
            </a:pPr>
            <a:r>
              <a:rPr lang="en-US" sz="1200"/>
              <a:t>die Applanation über einer </a:t>
            </a:r>
            <a:r>
              <a:rPr lang="en-US" sz="1200">
                <a:solidFill>
                  <a:srgbClr val="0000FF"/>
                </a:solidFill>
              </a:rPr>
              <a:t>weichen Kontaktlinse </a:t>
            </a:r>
            <a:r>
              <a:rPr lang="en-US" sz="1200"/>
              <a:t>durchgeführt wird</a:t>
            </a:r>
            <a:endParaRPr/>
          </a:p>
          <a:p>
            <a:pPr marL="987425" lvl="2" indent="-293688" algn="l" rtl="0">
              <a:spcBef>
                <a:spcPts val="240"/>
              </a:spcBef>
              <a:spcAft>
                <a:spcPts val="0"/>
              </a:spcAft>
              <a:buSzPts val="840"/>
              <a:buChar char="●"/>
            </a:pPr>
            <a:r>
              <a:rPr lang="en-US" sz="1200"/>
              <a:t>nach einer</a:t>
            </a:r>
            <a:r>
              <a:rPr lang="en-US" sz="1200">
                <a:solidFill>
                  <a:srgbClr val="0000FF"/>
                </a:solidFill>
              </a:rPr>
              <a:t> Plomben</a:t>
            </a:r>
            <a:r>
              <a:rPr lang="en-US" sz="1200"/>
              <a:t>-Operation (verändert die Sklerasteifigkeit)</a:t>
            </a:r>
            <a:endParaRPr/>
          </a:p>
        </p:txBody>
      </p:sp>
      <p:sp>
        <p:nvSpPr>
          <p:cNvPr id="1268" name="Google Shape;1268;p57"/>
          <p:cNvSpPr/>
          <p:nvPr/>
        </p:nvSpPr>
        <p:spPr>
          <a:xfrm>
            <a:off x="533400" y="3581400"/>
            <a:ext cx="685800" cy="1295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a:solidFill>
                <a:schemeClr val="dk1"/>
              </a:solidFill>
              <a:latin typeface="Arial"/>
              <a:ea typeface="Arial"/>
              <a:cs typeface="Arial"/>
              <a:sym typeface="Arial"/>
            </a:endParaRPr>
          </a:p>
        </p:txBody>
      </p:sp>
      <p:sp>
        <p:nvSpPr>
          <p:cNvPr id="1269" name="Google Shape;1269;p5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57</a:t>
            </a:fld>
            <a:endParaRPr sz="1000">
              <a:solidFill>
                <a:schemeClr val="dk1"/>
              </a:solidFill>
              <a:latin typeface="Arial"/>
              <a:ea typeface="Arial"/>
              <a:cs typeface="Arial"/>
              <a:sym typeface="Arial"/>
            </a:endParaRPr>
          </a:p>
        </p:txBody>
      </p:sp>
      <p:sp>
        <p:nvSpPr>
          <p:cNvPr id="1270" name="Google Shape;1270;p57"/>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274"/>
        <p:cNvGrpSpPr/>
        <p:nvPr/>
      </p:nvGrpSpPr>
      <p:grpSpPr>
        <a:xfrm>
          <a:off x="0" y="0"/>
          <a:ext cx="0" cy="0"/>
          <a:chOff x="0" y="0"/>
          <a:chExt cx="0" cy="0"/>
        </a:xfrm>
      </p:grpSpPr>
      <p:sp>
        <p:nvSpPr>
          <p:cNvPr id="1278" name="Google Shape;1278;p5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279" name="Google Shape;1279;p58"/>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b="1"/>
              <a:t>Weitere Informationen zur Applanationstonometrie</a:t>
            </a:r>
            <a:endParaRPr/>
          </a:p>
          <a:p>
            <a:pPr marL="692150" lvl="1" indent="-347663" algn="l" rtl="0">
              <a:spcBef>
                <a:spcPts val="240"/>
              </a:spcBef>
              <a:spcAft>
                <a:spcPts val="0"/>
              </a:spcAft>
              <a:buSzPts val="840"/>
              <a:buChar char="●"/>
            </a:pPr>
            <a:r>
              <a:rPr lang="en-US" sz="1200"/>
              <a:t>Der Messwert ist fälschlicherweise </a:t>
            </a:r>
            <a:r>
              <a:rPr lang="en-US" sz="1200" b="1" i="1"/>
              <a:t>zu niedrig, </a:t>
            </a:r>
            <a:r>
              <a:rPr lang="en-US" sz="1200"/>
              <a:t>wenn:</a:t>
            </a:r>
            <a:endParaRPr/>
          </a:p>
          <a:p>
            <a:pPr marL="987425" lvl="2" indent="-293688" algn="l" rtl="0">
              <a:spcBef>
                <a:spcPts val="240"/>
              </a:spcBef>
              <a:spcAft>
                <a:spcPts val="0"/>
              </a:spcAft>
              <a:buSzPts val="840"/>
              <a:buChar char="●"/>
            </a:pPr>
            <a:r>
              <a:rPr lang="en-US" sz="1200"/>
              <a:t>die Hornhaut </a:t>
            </a:r>
            <a:r>
              <a:rPr lang="en-US" sz="1200">
                <a:solidFill>
                  <a:srgbClr val="0000FF"/>
                </a:solidFill>
              </a:rPr>
              <a:t>ödematös</a:t>
            </a:r>
            <a:r>
              <a:rPr lang="en-US" sz="1200"/>
              <a:t> ist</a:t>
            </a:r>
            <a:endParaRPr>
              <a:solidFill>
                <a:srgbClr val="0000FF"/>
              </a:solidFill>
            </a:endParaRPr>
          </a:p>
          <a:p>
            <a:pPr marL="987425" lvl="2" indent="-293688" algn="l" rtl="0">
              <a:spcBef>
                <a:spcPts val="240"/>
              </a:spcBef>
              <a:spcAft>
                <a:spcPts val="0"/>
              </a:spcAft>
              <a:buSzPts val="840"/>
              <a:buChar char="●"/>
            </a:pPr>
            <a:r>
              <a:rPr lang="en-US" sz="1200"/>
              <a:t>die Applanation über einer </a:t>
            </a:r>
            <a:r>
              <a:rPr lang="en-US" sz="1200">
                <a:solidFill>
                  <a:srgbClr val="0000FF"/>
                </a:solidFill>
              </a:rPr>
              <a:t>weichen Kontaktlinse </a:t>
            </a:r>
            <a:r>
              <a:rPr lang="en-US" sz="1200"/>
              <a:t>durchgeführt wird</a:t>
            </a:r>
            <a:endParaRPr/>
          </a:p>
          <a:p>
            <a:pPr marL="987425" lvl="2" indent="-293688" algn="l" rtl="0">
              <a:spcBef>
                <a:spcPts val="240"/>
              </a:spcBef>
              <a:spcAft>
                <a:spcPts val="0"/>
              </a:spcAft>
              <a:buSzPts val="840"/>
              <a:buChar char="●"/>
            </a:pPr>
            <a:r>
              <a:rPr lang="en-US" sz="1200"/>
              <a:t>nach einer </a:t>
            </a:r>
            <a:r>
              <a:rPr lang="en-US" sz="1200">
                <a:solidFill>
                  <a:srgbClr val="0000FF"/>
                </a:solidFill>
              </a:rPr>
              <a:t>Plomben</a:t>
            </a:r>
            <a:r>
              <a:rPr lang="en-US" sz="1200"/>
              <a:t>-Operation (verändert die Sklerasteifigkeit)</a:t>
            </a:r>
            <a:endParaRPr/>
          </a:p>
          <a:p>
            <a:pPr marL="987425" lvl="2" indent="-293688" algn="l" rtl="0">
              <a:spcBef>
                <a:spcPts val="240"/>
              </a:spcBef>
              <a:spcAft>
                <a:spcPts val="0"/>
              </a:spcAft>
              <a:buSzPts val="840"/>
              <a:buChar char="●"/>
            </a:pPr>
            <a:r>
              <a:rPr lang="en-US" sz="1200"/>
              <a:t>zu </a:t>
            </a:r>
            <a:r>
              <a:rPr lang="en-US" sz="1200">
                <a:solidFill>
                  <a:srgbClr val="0000FF"/>
                </a:solidFill>
              </a:rPr>
              <a:t>wenig </a:t>
            </a:r>
            <a:r>
              <a:rPr lang="en-US" sz="1200"/>
              <a:t>Fluoreszein im Tränenfilm vorhanden ist</a:t>
            </a:r>
            <a:endParaRPr/>
          </a:p>
        </p:txBody>
      </p:sp>
      <p:sp>
        <p:nvSpPr>
          <p:cNvPr id="1280" name="Google Shape;1280;p5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58</a:t>
            </a:fld>
            <a:endParaRPr sz="1000">
              <a:solidFill>
                <a:schemeClr val="dk1"/>
              </a:solidFill>
              <a:latin typeface="Arial"/>
              <a:ea typeface="Arial"/>
              <a:cs typeface="Arial"/>
              <a:sym typeface="Arial"/>
            </a:endParaRPr>
          </a:p>
        </p:txBody>
      </p:sp>
      <p:sp>
        <p:nvSpPr>
          <p:cNvPr id="1281" name="Google Shape;1281;p58"/>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282" name="Google Shape;1282;p58"/>
          <p:cNvSpPr/>
          <p:nvPr/>
        </p:nvSpPr>
        <p:spPr>
          <a:xfrm>
            <a:off x="1122217" y="1884217"/>
            <a:ext cx="644237" cy="484909"/>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lnSpc>
                <a:spcPct val="80000"/>
              </a:lnSpc>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zu viel </a:t>
            </a:r>
            <a:r>
              <a:rPr lang="en-US" sz="1200" i="1">
                <a:solidFill>
                  <a:schemeClr val="dk1"/>
                </a:solidFill>
                <a:latin typeface="Arial"/>
                <a:ea typeface="Arial"/>
                <a:cs typeface="Arial"/>
                <a:sym typeface="Arial"/>
              </a:rPr>
              <a:t>vs</a:t>
            </a:r>
            <a:endParaRPr/>
          </a:p>
          <a:p>
            <a:pPr marL="0" marR="0" lvl="0" indent="0" algn="ctr" rtl="0">
              <a:lnSpc>
                <a:spcPct val="80000"/>
              </a:lnSpc>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wenig</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286"/>
        <p:cNvGrpSpPr/>
        <p:nvPr/>
      </p:nvGrpSpPr>
      <p:grpSpPr>
        <a:xfrm>
          <a:off x="0" y="0"/>
          <a:ext cx="0" cy="0"/>
          <a:chOff x="0" y="0"/>
          <a:chExt cx="0" cy="0"/>
        </a:xfrm>
      </p:grpSpPr>
      <p:sp>
        <p:nvSpPr>
          <p:cNvPr id="1291" name="Google Shape;1291;p5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292" name="Google Shape;1292;p59"/>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a:t>Weitere Informationen zur Applanationstonometrie</a:t>
            </a:r>
            <a:endParaRPr/>
          </a:p>
          <a:p>
            <a:pPr marL="692150" lvl="1" indent="-347663" algn="l" rtl="0">
              <a:spcBef>
                <a:spcPts val="240"/>
              </a:spcBef>
              <a:spcAft>
                <a:spcPts val="0"/>
              </a:spcAft>
              <a:buSzPts val="840"/>
              <a:buChar char="●"/>
            </a:pPr>
            <a:r>
              <a:rPr lang="en-US" sz="1200"/>
              <a:t>Der Messwert ist fälschlicherweise </a:t>
            </a:r>
            <a:r>
              <a:rPr lang="en-US" sz="1200" b="1" i="1"/>
              <a:t>zu niedrig, </a:t>
            </a:r>
            <a:r>
              <a:rPr lang="en-US" sz="1200"/>
              <a:t>wenn:</a:t>
            </a:r>
            <a:endParaRPr/>
          </a:p>
          <a:p>
            <a:pPr marL="987425" lvl="2" indent="-293688" algn="l" rtl="0">
              <a:spcBef>
                <a:spcPts val="240"/>
              </a:spcBef>
              <a:spcAft>
                <a:spcPts val="0"/>
              </a:spcAft>
              <a:buSzPts val="840"/>
              <a:buChar char="●"/>
            </a:pPr>
            <a:r>
              <a:rPr lang="en-US" sz="1200"/>
              <a:t>die Hornhaut </a:t>
            </a:r>
            <a:r>
              <a:rPr lang="en-US" sz="1200">
                <a:solidFill>
                  <a:srgbClr val="0000FF"/>
                </a:solidFill>
              </a:rPr>
              <a:t>ödematös</a:t>
            </a:r>
            <a:r>
              <a:rPr lang="en-US" sz="1200"/>
              <a:t> ist</a:t>
            </a:r>
            <a:endParaRPr>
              <a:solidFill>
                <a:srgbClr val="0000FF"/>
              </a:solidFill>
            </a:endParaRPr>
          </a:p>
          <a:p>
            <a:pPr marL="987425" lvl="2" indent="-293688" algn="l" rtl="0">
              <a:spcBef>
                <a:spcPts val="240"/>
              </a:spcBef>
              <a:spcAft>
                <a:spcPts val="0"/>
              </a:spcAft>
              <a:buSzPts val="840"/>
              <a:buChar char="●"/>
            </a:pPr>
            <a:r>
              <a:rPr lang="en-US" sz="1200"/>
              <a:t>die Applanation über einer </a:t>
            </a:r>
            <a:r>
              <a:rPr lang="en-US" sz="1200">
                <a:solidFill>
                  <a:srgbClr val="0000FF"/>
                </a:solidFill>
              </a:rPr>
              <a:t>weichen Kontaktlinse </a:t>
            </a:r>
            <a:r>
              <a:rPr lang="en-US" sz="1200"/>
              <a:t>durchgeführt wird</a:t>
            </a:r>
            <a:endParaRPr/>
          </a:p>
          <a:p>
            <a:pPr marL="987425" lvl="2" indent="-293688" algn="l" rtl="0">
              <a:spcBef>
                <a:spcPts val="240"/>
              </a:spcBef>
              <a:spcAft>
                <a:spcPts val="0"/>
              </a:spcAft>
              <a:buSzPts val="840"/>
              <a:buChar char="●"/>
            </a:pPr>
            <a:r>
              <a:rPr lang="en-US" sz="1200"/>
              <a:t>nach einer </a:t>
            </a:r>
            <a:r>
              <a:rPr lang="en-US" sz="1200">
                <a:solidFill>
                  <a:srgbClr val="0000FF"/>
                </a:solidFill>
              </a:rPr>
              <a:t>Plomben</a:t>
            </a:r>
            <a:r>
              <a:rPr lang="en-US" sz="1200"/>
              <a:t>-Operation (verändert die Sklerasteifigkeit)</a:t>
            </a:r>
            <a:endParaRPr/>
          </a:p>
          <a:p>
            <a:pPr marL="987425" lvl="2" indent="-293688" algn="l" rtl="0">
              <a:spcBef>
                <a:spcPts val="240"/>
              </a:spcBef>
              <a:spcAft>
                <a:spcPts val="0"/>
              </a:spcAft>
              <a:buSzPts val="840"/>
              <a:buChar char="●"/>
            </a:pPr>
            <a:r>
              <a:rPr lang="en-US" sz="1200"/>
              <a:t>zu </a:t>
            </a:r>
            <a:r>
              <a:rPr lang="en-US" sz="1200">
                <a:solidFill>
                  <a:srgbClr val="0000FF"/>
                </a:solidFill>
              </a:rPr>
              <a:t>wenig </a:t>
            </a:r>
            <a:r>
              <a:rPr lang="en-US" sz="1200"/>
              <a:t>Fluoreszein im Tränenfilm vorhanden ist</a:t>
            </a:r>
            <a:endParaRPr/>
          </a:p>
        </p:txBody>
      </p:sp>
      <p:sp>
        <p:nvSpPr>
          <p:cNvPr id="1293" name="Google Shape;1293;p5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59</a:t>
            </a:fld>
            <a:endParaRPr sz="1000">
              <a:solidFill>
                <a:schemeClr val="dk1"/>
              </a:solidFill>
              <a:latin typeface="Arial"/>
              <a:ea typeface="Arial"/>
              <a:cs typeface="Arial"/>
              <a:sym typeface="Arial"/>
            </a:endParaRPr>
          </a:p>
        </p:txBody>
      </p:sp>
      <p:sp>
        <p:nvSpPr>
          <p:cNvPr id="1294" name="Google Shape;1294;p59"/>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6" name="Google Shape;236;p6"/>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240" name="Google Shape;240;p6"/>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t>Basierend auf dem </a:t>
            </a:r>
            <a:r>
              <a:rPr lang="en-US" sz="1200" i="1"/>
              <a:t>Imbert-Fick-Prinzip</a:t>
            </a:r>
            <a:r>
              <a:rPr lang="en-US" sz="1200"/>
              <a:t>: </a:t>
            </a:r>
            <a:r>
              <a:rPr lang="en-US" sz="1200" b="1"/>
              <a:t>P = F / A</a:t>
            </a:r>
            <a:endParaRPr/>
          </a:p>
          <a:p>
            <a:pPr marL="692150" lvl="1" indent="-320993" algn="l" rtl="0">
              <a:lnSpc>
                <a:spcPct val="90000"/>
              </a:lnSpc>
              <a:spcBef>
                <a:spcPts val="240"/>
              </a:spcBef>
              <a:spcAft>
                <a:spcPts val="0"/>
              </a:spcAft>
              <a:buSzPts val="840"/>
              <a:buChar char="●"/>
            </a:pPr>
            <a:r>
              <a:rPr lang="en-US" sz="1200"/>
              <a:t>Der Druck innerhalb einer Kugel ist gleich der Kraft, die zum </a:t>
            </a:r>
            <a:r>
              <a:rPr lang="en-US" sz="1200">
                <a:solidFill>
                  <a:srgbClr val="0000FF"/>
                </a:solidFill>
              </a:rPr>
              <a:t>Abflachen ihrer Oberfläche</a:t>
            </a:r>
            <a:r>
              <a:rPr lang="en-US" sz="1200"/>
              <a:t> benötigt wird, dividiert durch die </a:t>
            </a:r>
            <a:r>
              <a:rPr lang="en-US" sz="1200">
                <a:solidFill>
                  <a:srgbClr val="0000FF"/>
                </a:solidFill>
              </a:rPr>
              <a:t>Fläche, über die die Abflachung </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erfolgt</a:t>
            </a:r>
            <a:r>
              <a:rPr lang="en-US" sz="1200">
                <a:solidFill>
                  <a:srgbClr val="0000FF"/>
                </a:solidFill>
              </a:rPr>
              <a:t>.</a:t>
            </a:r>
            <a:endParaRPr/>
          </a:p>
          <a:p>
            <a:pPr marL="692150" lvl="1" indent="-347663" algn="l" rtl="0">
              <a:lnSpc>
                <a:spcPct val="90000"/>
              </a:lnSpc>
              <a:spcBef>
                <a:spcPts val="240"/>
              </a:spcBef>
              <a:spcAft>
                <a:spcPts val="0"/>
              </a:spcAft>
              <a:buSzPts val="840"/>
              <a:buChar char="●"/>
            </a:pPr>
            <a:r>
              <a:rPr lang="en-US" sz="1200"/>
              <a:t>Das Modell geht davon aus, dass die Oberfläche </a:t>
            </a:r>
            <a:r>
              <a:rPr lang="en-US" sz="1200">
                <a:solidFill>
                  <a:srgbClr val="0000FF"/>
                </a:solidFill>
              </a:rPr>
              <a:t>unendlich dünn</a:t>
            </a:r>
            <a:r>
              <a:rPr lang="en-US" sz="1200"/>
              <a:t> und </a:t>
            </a:r>
            <a:r>
              <a:rPr lang="en-US" sz="1200">
                <a:solidFill>
                  <a:srgbClr val="0000FF"/>
                </a:solidFill>
              </a:rPr>
              <a:t>trocken</a:t>
            </a:r>
            <a:r>
              <a:rPr lang="en-US" sz="1200"/>
              <a:t> ist – die Hornhaut ist jedoch weder das eine noch das andere.</a:t>
            </a:r>
            <a:endParaRPr>
              <a:solidFill>
                <a:schemeClr val="lt1"/>
              </a:solidFill>
            </a:endParaRPr>
          </a:p>
        </p:txBody>
      </p:sp>
      <p:sp>
        <p:nvSpPr>
          <p:cNvPr id="241" name="Google Shape;241;p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6</a:t>
            </a:fld>
            <a:endParaRPr sz="1000" b="0" i="0" u="none" strike="noStrike" cap="none">
              <a:solidFill>
                <a:schemeClr val="dk1"/>
              </a:solidFill>
              <a:latin typeface="Arial"/>
              <a:ea typeface="Arial"/>
              <a:cs typeface="Arial"/>
              <a:sym typeface="Arial"/>
            </a:endParaRPr>
          </a:p>
        </p:txBody>
      </p:sp>
      <p:sp>
        <p:nvSpPr>
          <p:cNvPr id="242" name="Google Shape;242;p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43" name="Google Shape;243;p6"/>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Arial"/>
                <a:ea typeface="Arial"/>
                <a:cs typeface="Arial"/>
                <a:sym typeface="Arial"/>
              </a:rPr>
              <a:t>Applanationstonometrie</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298"/>
        <p:cNvGrpSpPr/>
        <p:nvPr/>
      </p:nvGrpSpPr>
      <p:grpSpPr>
        <a:xfrm>
          <a:off x="0" y="0"/>
          <a:ext cx="0" cy="0"/>
          <a:chOff x="0" y="0"/>
          <a:chExt cx="0" cy="0"/>
        </a:xfrm>
      </p:grpSpPr>
      <p:sp>
        <p:nvSpPr>
          <p:cNvPr id="1303" name="Google Shape;1303;p6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304" name="Google Shape;1304;p60"/>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b="1"/>
              <a:t>Weitere Informationen zur Applanationstonometrie</a:t>
            </a:r>
            <a:endParaRPr sz="1200" b="1"/>
          </a:p>
          <a:p>
            <a:pPr marL="692150" lvl="1" indent="-347663" algn="l" rtl="0">
              <a:spcBef>
                <a:spcPts val="240"/>
              </a:spcBef>
              <a:spcAft>
                <a:spcPts val="0"/>
              </a:spcAft>
              <a:buSzPts val="840"/>
              <a:buChar char="●"/>
            </a:pPr>
            <a:r>
              <a:rPr lang="en-US" sz="1200"/>
              <a:t>Der Messwert ist fälschlicherweise </a:t>
            </a:r>
            <a:r>
              <a:rPr lang="en-US" sz="1200" b="1" i="1"/>
              <a:t>zu niedrig, </a:t>
            </a:r>
            <a:r>
              <a:rPr lang="en-US" sz="1200"/>
              <a:t>wenn:</a:t>
            </a:r>
            <a:endParaRPr/>
          </a:p>
          <a:p>
            <a:pPr marL="987425" lvl="2" indent="-293688" algn="l" rtl="0">
              <a:spcBef>
                <a:spcPts val="240"/>
              </a:spcBef>
              <a:spcAft>
                <a:spcPts val="0"/>
              </a:spcAft>
              <a:buSzPts val="840"/>
              <a:buChar char="●"/>
            </a:pPr>
            <a:r>
              <a:rPr lang="en-US" sz="1200">
                <a:solidFill>
                  <a:srgbClr val="BFBFBF"/>
                </a:solidFill>
              </a:rPr>
              <a:t>die Hornhaut ödematös ist</a:t>
            </a:r>
            <a:endParaRPr>
              <a:solidFill>
                <a:srgbClr val="BFBFBF"/>
              </a:solidFill>
            </a:endParaRPr>
          </a:p>
          <a:p>
            <a:pPr marL="987425" lvl="2" indent="-293688" algn="l" rtl="0">
              <a:spcBef>
                <a:spcPts val="240"/>
              </a:spcBef>
              <a:spcAft>
                <a:spcPts val="0"/>
              </a:spcAft>
              <a:buSzPts val="840"/>
              <a:buChar char="●"/>
            </a:pPr>
            <a:r>
              <a:rPr lang="en-US" sz="1200">
                <a:solidFill>
                  <a:srgbClr val="BFBFBF"/>
                </a:solidFill>
              </a:rPr>
              <a:t>die Applanation über einer weichen Kontaktlinse durchgeführt wird</a:t>
            </a:r>
            <a:endParaRPr/>
          </a:p>
          <a:p>
            <a:pPr marL="987425" lvl="2" indent="-293688" algn="l" rtl="0">
              <a:spcBef>
                <a:spcPts val="240"/>
              </a:spcBef>
              <a:spcAft>
                <a:spcPts val="0"/>
              </a:spcAft>
              <a:buSzPts val="840"/>
              <a:buChar char="●"/>
            </a:pPr>
            <a:r>
              <a:rPr lang="en-US" sz="1200">
                <a:solidFill>
                  <a:srgbClr val="BFBFBF"/>
                </a:solidFill>
              </a:rPr>
              <a:t>nach einer Plomben-Operation (verändert die Sklerasteifigkeit)</a:t>
            </a:r>
            <a:endParaRPr/>
          </a:p>
          <a:p>
            <a:pPr marL="987425" lvl="2" indent="-293688" algn="l" rtl="0">
              <a:spcBef>
                <a:spcPts val="240"/>
              </a:spcBef>
              <a:spcAft>
                <a:spcPts val="0"/>
              </a:spcAft>
              <a:buSzPts val="840"/>
              <a:buChar char="●"/>
            </a:pPr>
            <a:r>
              <a:rPr lang="en-US" sz="1200"/>
              <a:t>zu </a:t>
            </a:r>
            <a:r>
              <a:rPr lang="en-US" sz="1200" b="1" u="sng">
                <a:solidFill>
                  <a:srgbClr val="0000FF"/>
                </a:solidFill>
              </a:rPr>
              <a:t>wenig </a:t>
            </a:r>
            <a:r>
              <a:rPr lang="en-US" sz="1200"/>
              <a:t>Fluoreszein im Tränenfilm vorhanden ist</a:t>
            </a:r>
            <a:endParaRPr/>
          </a:p>
        </p:txBody>
      </p:sp>
      <p:sp>
        <p:nvSpPr>
          <p:cNvPr id="1305" name="Google Shape;1305;p6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60</a:t>
            </a:fld>
            <a:endParaRPr sz="1000">
              <a:solidFill>
                <a:schemeClr val="dk1"/>
              </a:solidFill>
              <a:latin typeface="Arial"/>
              <a:ea typeface="Arial"/>
              <a:cs typeface="Arial"/>
              <a:sym typeface="Arial"/>
            </a:endParaRPr>
          </a:p>
        </p:txBody>
      </p:sp>
      <p:sp>
        <p:nvSpPr>
          <p:cNvPr id="1306" name="Google Shape;1306;p60"/>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307" name="Google Shape;1307;p60"/>
          <p:cNvSpPr txBox="1"/>
          <p:nvPr/>
        </p:nvSpPr>
        <p:spPr>
          <a:xfrm>
            <a:off x="762001" y="3657600"/>
            <a:ext cx="6934200" cy="210314"/>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chemeClr val="dk1"/>
                </a:solidFill>
                <a:latin typeface="Arial"/>
                <a:ea typeface="Arial"/>
                <a:cs typeface="Arial"/>
                <a:sym typeface="Arial"/>
              </a:rPr>
              <a:t>Warum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würde</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wenig</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Flureszein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einem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fälschlicherweise</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niedrigen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Messwert</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führen</a:t>
            </a:r>
            <a:r>
              <a:rPr lang="en-US" sz="1200" i="1" dirty="0">
                <a:solidFill>
                  <a:schemeClr val="dk1"/>
                </a:solidFill>
                <a:latin typeface="Arial"/>
                <a:ea typeface="Arial"/>
                <a:cs typeface="Arial"/>
                <a:sym typeface="Arial"/>
              </a:rPr>
              <a:t>?</a:t>
            </a:r>
            <a:endParaRPr sz="1600" dirty="0">
              <a:solidFill>
                <a:schemeClr val="dk1"/>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311"/>
        <p:cNvGrpSpPr/>
        <p:nvPr/>
      </p:nvGrpSpPr>
      <p:grpSpPr>
        <a:xfrm>
          <a:off x="0" y="0"/>
          <a:ext cx="0" cy="0"/>
          <a:chOff x="0" y="0"/>
          <a:chExt cx="0" cy="0"/>
        </a:xfrm>
      </p:grpSpPr>
      <p:sp>
        <p:nvSpPr>
          <p:cNvPr id="1316" name="Google Shape;1316;p6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317" name="Google Shape;1317;p61"/>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a:t>Weitere Informationen zur Applanationstonometrie</a:t>
            </a:r>
            <a:endParaRPr/>
          </a:p>
          <a:p>
            <a:pPr marL="692150" lvl="1" indent="-347663" algn="l" rtl="0">
              <a:spcBef>
                <a:spcPts val="240"/>
              </a:spcBef>
              <a:spcAft>
                <a:spcPts val="0"/>
              </a:spcAft>
              <a:buSzPts val="840"/>
              <a:buChar char="●"/>
            </a:pPr>
            <a:r>
              <a:rPr lang="en-US" sz="1200"/>
              <a:t>Der Messwert ist fälschlicherweise </a:t>
            </a:r>
            <a:r>
              <a:rPr lang="en-US" sz="1200" b="1" i="1"/>
              <a:t>zu niedrig, </a:t>
            </a:r>
            <a:r>
              <a:rPr lang="en-US" sz="1200"/>
              <a:t>wenn:</a:t>
            </a:r>
            <a:endParaRPr/>
          </a:p>
          <a:p>
            <a:pPr marL="987425" lvl="2" indent="-293688" algn="l" rtl="0">
              <a:spcBef>
                <a:spcPts val="240"/>
              </a:spcBef>
              <a:spcAft>
                <a:spcPts val="0"/>
              </a:spcAft>
              <a:buSzPts val="840"/>
              <a:buChar char="●"/>
            </a:pPr>
            <a:r>
              <a:rPr lang="en-US" sz="1200">
                <a:solidFill>
                  <a:srgbClr val="BFBFBF"/>
                </a:solidFill>
              </a:rPr>
              <a:t>die Hornhaut ödematös ist</a:t>
            </a:r>
            <a:endParaRPr>
              <a:solidFill>
                <a:srgbClr val="BFBFBF"/>
              </a:solidFill>
            </a:endParaRPr>
          </a:p>
          <a:p>
            <a:pPr marL="987425" lvl="2" indent="-293688" algn="l" rtl="0">
              <a:spcBef>
                <a:spcPts val="240"/>
              </a:spcBef>
              <a:spcAft>
                <a:spcPts val="0"/>
              </a:spcAft>
              <a:buSzPts val="840"/>
              <a:buChar char="●"/>
            </a:pPr>
            <a:r>
              <a:rPr lang="en-US" sz="1200">
                <a:solidFill>
                  <a:srgbClr val="BFBFBF"/>
                </a:solidFill>
              </a:rPr>
              <a:t>die Applanation über einer weichen Kontaktlinse durchgeführt wird</a:t>
            </a:r>
            <a:endParaRPr/>
          </a:p>
          <a:p>
            <a:pPr marL="987425" lvl="2" indent="-293688" algn="l" rtl="0">
              <a:spcBef>
                <a:spcPts val="240"/>
              </a:spcBef>
              <a:spcAft>
                <a:spcPts val="0"/>
              </a:spcAft>
              <a:buSzPts val="840"/>
              <a:buChar char="●"/>
            </a:pPr>
            <a:r>
              <a:rPr lang="en-US" sz="1200">
                <a:solidFill>
                  <a:srgbClr val="BFBFBF"/>
                </a:solidFill>
              </a:rPr>
              <a:t>nach einer Plomben-Operation (verändert die Sklerasteifigkeit)</a:t>
            </a:r>
            <a:endParaRPr/>
          </a:p>
          <a:p>
            <a:pPr marL="987425" lvl="2" indent="-293688" algn="l" rtl="0">
              <a:spcBef>
                <a:spcPts val="240"/>
              </a:spcBef>
              <a:spcAft>
                <a:spcPts val="0"/>
              </a:spcAft>
              <a:buSzPts val="840"/>
              <a:buChar char="●"/>
            </a:pPr>
            <a:r>
              <a:rPr lang="en-US" sz="1200"/>
              <a:t>zu </a:t>
            </a:r>
            <a:r>
              <a:rPr lang="en-US" sz="1200" b="1" u="sng">
                <a:solidFill>
                  <a:srgbClr val="0000FF"/>
                </a:solidFill>
              </a:rPr>
              <a:t>wenig </a:t>
            </a:r>
            <a:r>
              <a:rPr lang="en-US" sz="1200"/>
              <a:t>Fluoreszein im Tränenfilm vorhanden ist</a:t>
            </a:r>
            <a:endParaRPr/>
          </a:p>
        </p:txBody>
      </p:sp>
      <p:sp>
        <p:nvSpPr>
          <p:cNvPr id="1318" name="Google Shape;1318;p6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61</a:t>
            </a:fld>
            <a:endParaRPr sz="1000">
              <a:solidFill>
                <a:schemeClr val="dk1"/>
              </a:solidFill>
              <a:latin typeface="Arial"/>
              <a:ea typeface="Arial"/>
              <a:cs typeface="Arial"/>
              <a:sym typeface="Arial"/>
            </a:endParaRPr>
          </a:p>
        </p:txBody>
      </p:sp>
      <p:sp>
        <p:nvSpPr>
          <p:cNvPr id="1319" name="Google Shape;1319;p61"/>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320" name="Google Shape;1320;p61"/>
          <p:cNvSpPr txBox="1"/>
          <p:nvPr/>
        </p:nvSpPr>
        <p:spPr>
          <a:xfrm>
            <a:off x="762001" y="3657600"/>
            <a:ext cx="6934200" cy="5799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err="1">
                <a:solidFill>
                  <a:schemeClr val="dk1"/>
                </a:solidFill>
                <a:latin typeface="Arial"/>
                <a:ea typeface="Arial"/>
                <a:cs typeface="Arial"/>
                <a:sym typeface="Arial"/>
              </a:rPr>
              <a:t>Warum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würde</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wenig</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Flureszein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zu</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einem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fälschlicherweise</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niedrigen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Messwert</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führen</a:t>
            </a:r>
            <a:r>
              <a:rPr lang="en-US" sz="1200" i="1" dirty="0">
                <a:solidFill>
                  <a:schemeClr val="dk1"/>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chemeClr val="dk1"/>
                </a:solidFill>
              </a:rPr>
              <a:t>Der </a:t>
            </a:r>
            <a:r>
              <a:rPr lang="en-US" sz="1200" dirty="0" err="1">
                <a:solidFill>
                  <a:schemeClr val="dk1"/>
                </a:solidFill>
              </a:rPr>
              <a:t>Hauptgrund</a:t>
            </a:r>
            <a:r>
              <a:rPr lang="en-US" sz="1200" dirty="0">
                <a:solidFill>
                  <a:schemeClr val="dk1"/>
                </a:solidFill>
              </a:rPr>
              <a:t> </a:t>
            </a:r>
            <a:r>
              <a:rPr lang="en-US" sz="1200" dirty="0" err="1">
                <a:solidFill>
                  <a:schemeClr val="dk1"/>
                </a:solidFill>
              </a:rPr>
              <a:t>ist</a:t>
            </a:r>
            <a:r>
              <a:rPr lang="en-US" sz="1200" dirty="0">
                <a:solidFill>
                  <a:schemeClr val="dk1"/>
                </a:solidFill>
              </a:rPr>
              <a:t>, </a:t>
            </a:r>
            <a:r>
              <a:rPr lang="en-US" sz="1200" dirty="0" err="1">
                <a:solidFill>
                  <a:schemeClr val="dk1"/>
                </a:solidFill>
              </a:rPr>
              <a:t>dass</a:t>
            </a:r>
            <a:r>
              <a:rPr lang="en-US" sz="1200" dirty="0">
                <a:solidFill>
                  <a:schemeClr val="dk1"/>
                </a:solidFill>
              </a:rPr>
              <a:t> der </a:t>
            </a:r>
            <a:r>
              <a:rPr lang="en-US" sz="1200" dirty="0" err="1">
                <a:solidFill>
                  <a:schemeClr val="dk1"/>
                </a:solidFill>
              </a:rPr>
              <a:t>innere</a:t>
            </a:r>
            <a:r>
              <a:rPr lang="en-US" sz="1200" dirty="0">
                <a:solidFill>
                  <a:schemeClr val="dk1"/>
                </a:solidFill>
              </a:rPr>
              <a:t> Rand der Mires </a:t>
            </a:r>
            <a:r>
              <a:rPr lang="en-US" sz="1200" dirty="0" err="1">
                <a:solidFill>
                  <a:schemeClr val="dk1"/>
                </a:solidFill>
              </a:rPr>
              <a:t>dadurch</a:t>
            </a:r>
            <a:r>
              <a:rPr lang="en-US" sz="1200" dirty="0">
                <a:solidFill>
                  <a:schemeClr val="dk1"/>
                </a:solidFill>
              </a:rPr>
              <a:t> </a:t>
            </a:r>
            <a:r>
              <a:rPr lang="en-US" sz="1200" dirty="0" err="1">
                <a:solidFill>
                  <a:schemeClr val="dk1"/>
                </a:solidFill>
              </a:rPr>
              <a:t>schlechter</a:t>
            </a:r>
            <a:r>
              <a:rPr lang="en-US" sz="1200" dirty="0">
                <a:solidFill>
                  <a:schemeClr val="dk1"/>
                </a:solidFill>
              </a:rPr>
              <a:t> </a:t>
            </a:r>
            <a:r>
              <a:rPr lang="en-US" sz="1200" dirty="0" err="1">
                <a:solidFill>
                  <a:schemeClr val="dk1"/>
                </a:solidFill>
              </a:rPr>
              <a:t>erkennbar</a:t>
            </a:r>
            <a:r>
              <a:rPr lang="en-US" sz="1200" dirty="0">
                <a:solidFill>
                  <a:schemeClr val="dk1"/>
                </a:solidFill>
              </a:rPr>
              <a:t> </a:t>
            </a:r>
            <a:r>
              <a:rPr lang="en-US" sz="1200" dirty="0" err="1">
                <a:solidFill>
                  <a:schemeClr val="dk1"/>
                </a:solidFill>
              </a:rPr>
              <a:t>wird</a:t>
            </a:r>
            <a:r>
              <a:rPr lang="en-US" sz="1200" dirty="0">
                <a:solidFill>
                  <a:schemeClr val="dk1"/>
                </a:solidFill>
              </a:rPr>
              <a:t>. In der </a:t>
            </a:r>
            <a:r>
              <a:rPr lang="en-US" sz="1200" dirty="0" err="1">
                <a:solidFill>
                  <a:schemeClr val="dk1"/>
                </a:solidFill>
              </a:rPr>
              <a:t>Folge</a:t>
            </a:r>
            <a:r>
              <a:rPr lang="en-US" sz="1200" dirty="0">
                <a:solidFill>
                  <a:schemeClr val="dk1"/>
                </a:solidFill>
              </a:rPr>
              <a:t> </a:t>
            </a:r>
            <a:r>
              <a:rPr lang="en-US" sz="1200" dirty="0" err="1">
                <a:solidFill>
                  <a:schemeClr val="dk1"/>
                </a:solidFill>
              </a:rPr>
              <a:t>wird</a:t>
            </a:r>
            <a:r>
              <a:rPr lang="en-US" sz="1200" dirty="0">
                <a:solidFill>
                  <a:schemeClr val="dk1"/>
                </a:solidFill>
              </a:rPr>
              <a:t> der Knopf des Tonometers nicht </a:t>
            </a:r>
            <a:r>
              <a:rPr lang="en-US" sz="1200" dirty="0" err="1">
                <a:solidFill>
                  <a:schemeClr val="dk1"/>
                </a:solidFill>
              </a:rPr>
              <a:t>ausreichend</a:t>
            </a:r>
            <a:r>
              <a:rPr lang="en-US" sz="1200" dirty="0">
                <a:solidFill>
                  <a:schemeClr val="dk1"/>
                </a:solidFill>
              </a:rPr>
              <a:t> </a:t>
            </a:r>
            <a:r>
              <a:rPr lang="en-US" sz="1200" dirty="0" err="1">
                <a:solidFill>
                  <a:schemeClr val="dk1"/>
                </a:solidFill>
              </a:rPr>
              <a:t>weitergedreht</a:t>
            </a:r>
            <a:r>
              <a:rPr lang="en-US" sz="1200" dirty="0">
                <a:solidFill>
                  <a:schemeClr val="dk1"/>
                </a:solidFill>
              </a:rPr>
              <a:t>, </a:t>
            </a:r>
            <a:r>
              <a:rPr lang="en-US" sz="1200" dirty="0" err="1">
                <a:solidFill>
                  <a:schemeClr val="dk1"/>
                </a:solidFill>
              </a:rPr>
              <a:t>obwohl</a:t>
            </a:r>
            <a:r>
              <a:rPr lang="en-US" sz="1200" dirty="0">
                <a:solidFill>
                  <a:schemeClr val="dk1"/>
                </a:solidFill>
              </a:rPr>
              <a:t> dies </a:t>
            </a:r>
            <a:r>
              <a:rPr lang="en-US" sz="1200" dirty="0" err="1">
                <a:solidFill>
                  <a:schemeClr val="dk1"/>
                </a:solidFill>
              </a:rPr>
              <a:t>notwendig</a:t>
            </a:r>
            <a:r>
              <a:rPr lang="en-US" sz="1200" dirty="0">
                <a:solidFill>
                  <a:schemeClr val="dk1"/>
                </a:solidFill>
              </a:rPr>
              <a:t> </a:t>
            </a:r>
            <a:r>
              <a:rPr lang="en-US" sz="1200" dirty="0" err="1">
                <a:solidFill>
                  <a:schemeClr val="dk1"/>
                </a:solidFill>
              </a:rPr>
              <a:t>wäre</a:t>
            </a:r>
            <a:r>
              <a:rPr lang="en-US" sz="1200" dirty="0">
                <a:solidFill>
                  <a:schemeClr val="dk1"/>
                </a:solidFill>
              </a:rPr>
              <a:t>.</a:t>
            </a:r>
            <a:endParaRP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324"/>
        <p:cNvGrpSpPr/>
        <p:nvPr/>
      </p:nvGrpSpPr>
      <p:grpSpPr>
        <a:xfrm>
          <a:off x="0" y="0"/>
          <a:ext cx="0" cy="0"/>
          <a:chOff x="0" y="0"/>
          <a:chExt cx="0" cy="0"/>
        </a:xfrm>
      </p:grpSpPr>
      <p:sp>
        <p:nvSpPr>
          <p:cNvPr id="1329" name="Google Shape;1329;p6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330" name="Google Shape;1330;p62"/>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b="1"/>
              <a:t>Weitere Informationen zur Applanationstonometrie</a:t>
            </a:r>
            <a:endParaRPr/>
          </a:p>
          <a:p>
            <a:pPr marL="692150" lvl="1" indent="-347663" algn="l" rtl="0">
              <a:spcBef>
                <a:spcPts val="240"/>
              </a:spcBef>
              <a:spcAft>
                <a:spcPts val="0"/>
              </a:spcAft>
              <a:buSzPts val="840"/>
              <a:buChar char="●"/>
            </a:pPr>
            <a:r>
              <a:rPr lang="en-US" sz="1200"/>
              <a:t>Der Messwert ist fälschlicherweise </a:t>
            </a:r>
            <a:r>
              <a:rPr lang="en-US" sz="1200" b="1" i="1"/>
              <a:t>zu niedrig, </a:t>
            </a:r>
            <a:r>
              <a:rPr lang="en-US" sz="1200"/>
              <a:t>wenn:</a:t>
            </a:r>
            <a:endParaRPr/>
          </a:p>
          <a:p>
            <a:pPr marL="987425" lvl="2" indent="-293688" algn="l" rtl="0">
              <a:spcBef>
                <a:spcPts val="240"/>
              </a:spcBef>
              <a:spcAft>
                <a:spcPts val="0"/>
              </a:spcAft>
              <a:buSzPts val="840"/>
              <a:buChar char="●"/>
            </a:pPr>
            <a:r>
              <a:rPr lang="en-US" sz="1200"/>
              <a:t>die Hornhaut </a:t>
            </a:r>
            <a:r>
              <a:rPr lang="en-US" sz="1200">
                <a:solidFill>
                  <a:srgbClr val="0000FF"/>
                </a:solidFill>
              </a:rPr>
              <a:t>ödematös</a:t>
            </a:r>
            <a:r>
              <a:rPr lang="en-US" sz="1200"/>
              <a:t> ist</a:t>
            </a:r>
            <a:endParaRPr>
              <a:solidFill>
                <a:srgbClr val="0000FF"/>
              </a:solidFill>
            </a:endParaRPr>
          </a:p>
          <a:p>
            <a:pPr marL="987425" lvl="2" indent="-293688" algn="l" rtl="0">
              <a:spcBef>
                <a:spcPts val="240"/>
              </a:spcBef>
              <a:spcAft>
                <a:spcPts val="0"/>
              </a:spcAft>
              <a:buSzPts val="840"/>
              <a:buChar char="●"/>
            </a:pPr>
            <a:r>
              <a:rPr lang="en-US" sz="1200"/>
              <a:t>die Applanation über einer </a:t>
            </a:r>
            <a:r>
              <a:rPr lang="en-US" sz="1200">
                <a:solidFill>
                  <a:srgbClr val="0000FF"/>
                </a:solidFill>
              </a:rPr>
              <a:t>weichen Kontaktlinse </a:t>
            </a:r>
            <a:r>
              <a:rPr lang="en-US" sz="1200"/>
              <a:t>durchgeführt wird</a:t>
            </a:r>
            <a:endParaRPr/>
          </a:p>
          <a:p>
            <a:pPr marL="987425" lvl="2" indent="-293688" algn="l" rtl="0">
              <a:spcBef>
                <a:spcPts val="240"/>
              </a:spcBef>
              <a:spcAft>
                <a:spcPts val="0"/>
              </a:spcAft>
              <a:buSzPts val="840"/>
              <a:buChar char="●"/>
            </a:pPr>
            <a:r>
              <a:rPr lang="en-US" sz="1200"/>
              <a:t>nach einer </a:t>
            </a:r>
            <a:r>
              <a:rPr lang="en-US" sz="1200">
                <a:solidFill>
                  <a:srgbClr val="0000FF"/>
                </a:solidFill>
              </a:rPr>
              <a:t>Plomben</a:t>
            </a:r>
            <a:r>
              <a:rPr lang="en-US" sz="1200"/>
              <a:t>-Operation (verändert die Sklerasteifigkeit)</a:t>
            </a:r>
            <a:endParaRPr/>
          </a:p>
          <a:p>
            <a:pPr marL="987425" lvl="2" indent="-293688" algn="l" rtl="0">
              <a:spcBef>
                <a:spcPts val="240"/>
              </a:spcBef>
              <a:spcAft>
                <a:spcPts val="0"/>
              </a:spcAft>
              <a:buSzPts val="840"/>
              <a:buChar char="●"/>
            </a:pPr>
            <a:r>
              <a:rPr lang="en-US" sz="1200"/>
              <a:t>zu </a:t>
            </a:r>
            <a:r>
              <a:rPr lang="en-US" sz="1200">
                <a:solidFill>
                  <a:srgbClr val="0000FF"/>
                </a:solidFill>
              </a:rPr>
              <a:t>wenig </a:t>
            </a:r>
            <a:r>
              <a:rPr lang="en-US" sz="1200"/>
              <a:t>Fluoreszein im Tränenfilm vorhanden ist</a:t>
            </a:r>
            <a:endParaRPr/>
          </a:p>
          <a:p>
            <a:pPr marL="692150" lvl="1" indent="-347663" algn="l" rtl="0">
              <a:spcBef>
                <a:spcPts val="240"/>
              </a:spcBef>
              <a:spcAft>
                <a:spcPts val="0"/>
              </a:spcAft>
              <a:buSzPts val="840"/>
              <a:buChar char="●"/>
            </a:pPr>
            <a:r>
              <a:rPr lang="en-US" sz="1200"/>
              <a:t>Der Messwert ist fälschlicherweise </a:t>
            </a:r>
            <a:r>
              <a:rPr lang="en-US" sz="1200" b="1" i="1"/>
              <a:t>zu hoch, </a:t>
            </a:r>
            <a:r>
              <a:rPr lang="en-US" sz="1200"/>
              <a:t>wenn:</a:t>
            </a:r>
            <a:endParaRPr/>
          </a:p>
          <a:p>
            <a:pPr marL="987425" lvl="2" indent="-293688" algn="l" rtl="0">
              <a:spcBef>
                <a:spcPts val="240"/>
              </a:spcBef>
              <a:spcAft>
                <a:spcPts val="0"/>
              </a:spcAft>
              <a:buSzPts val="840"/>
              <a:buChar char="●"/>
            </a:pPr>
            <a:r>
              <a:rPr lang="en-US" sz="1200"/>
              <a:t>die Messung über einer </a:t>
            </a:r>
            <a:r>
              <a:rPr lang="en-US" sz="1200">
                <a:solidFill>
                  <a:srgbClr val="0000FF"/>
                </a:solidFill>
              </a:rPr>
              <a:t>Hornhautnarbe </a:t>
            </a:r>
            <a:r>
              <a:rPr lang="en-US" sz="1200"/>
              <a:t>durchgeführt wird</a:t>
            </a:r>
            <a:endParaRPr/>
          </a:p>
        </p:txBody>
      </p:sp>
      <p:sp>
        <p:nvSpPr>
          <p:cNvPr id="1331" name="Google Shape;1331;p6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62</a:t>
            </a:fld>
            <a:endParaRPr sz="1000">
              <a:solidFill>
                <a:schemeClr val="dk1"/>
              </a:solidFill>
              <a:latin typeface="Arial"/>
              <a:ea typeface="Arial"/>
              <a:cs typeface="Arial"/>
              <a:sym typeface="Arial"/>
            </a:endParaRPr>
          </a:p>
        </p:txBody>
      </p:sp>
      <p:sp>
        <p:nvSpPr>
          <p:cNvPr id="1332" name="Google Shape;1332;p62"/>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333" name="Google Shape;1333;p62"/>
          <p:cNvSpPr/>
          <p:nvPr/>
        </p:nvSpPr>
        <p:spPr>
          <a:xfrm>
            <a:off x="2760518" y="2303318"/>
            <a:ext cx="1063337" cy="284018"/>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spcBef>
                <a:spcPts val="0"/>
              </a:spcBef>
              <a:spcAft>
                <a:spcPts val="0"/>
              </a:spcAft>
              <a:buClr>
                <a:schemeClr val="dk1"/>
              </a:buClr>
              <a:buSzPts val="1200"/>
              <a:buFont typeface="Noto Sans Symbols"/>
              <a:buNone/>
            </a:pPr>
            <a:r>
              <a:rPr lang="en-US" sz="1200">
                <a:solidFill>
                  <a:schemeClr val="dk1"/>
                </a:solidFill>
              </a:rPr>
              <a:t>ein</a:t>
            </a:r>
            <a:r>
              <a:rPr lang="en-US" sz="1200">
                <a:solidFill>
                  <a:schemeClr val="dk1"/>
                </a:solidFill>
                <a:latin typeface="Arial"/>
                <a:ea typeface="Arial"/>
                <a:cs typeface="Arial"/>
                <a:sym typeface="Arial"/>
              </a:rPr>
              <a:t> </a:t>
            </a:r>
            <a:r>
              <a:rPr lang="en-US" sz="1200">
                <a:solidFill>
                  <a:schemeClr val="dk1"/>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7"/>
                  </a:ext>
                </a:extLst>
              </a:rPr>
              <a:t>Wörter</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sp>
        <p:nvSpPr>
          <p:cNvPr id="1343" name="Google Shape;1343;p6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344" name="Google Shape;1344;p63"/>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a:t>Weitere Informationen zur Applanationstonometrie</a:t>
            </a:r>
            <a:endParaRPr/>
          </a:p>
          <a:p>
            <a:pPr marL="692150" lvl="1" indent="-347663" algn="l" rtl="0">
              <a:spcBef>
                <a:spcPts val="240"/>
              </a:spcBef>
              <a:spcAft>
                <a:spcPts val="0"/>
              </a:spcAft>
              <a:buSzPts val="840"/>
              <a:buChar char="●"/>
            </a:pPr>
            <a:r>
              <a:rPr lang="en-US" sz="1200"/>
              <a:t>Der Messwert ist fälschlicherweise </a:t>
            </a:r>
            <a:r>
              <a:rPr lang="en-US" sz="1200" b="1" i="1"/>
              <a:t>zu niedrig, </a:t>
            </a:r>
            <a:r>
              <a:rPr lang="en-US" sz="1200"/>
              <a:t>wenn:</a:t>
            </a:r>
            <a:endParaRPr/>
          </a:p>
          <a:p>
            <a:pPr marL="987425" lvl="2" indent="-293688" algn="l" rtl="0">
              <a:spcBef>
                <a:spcPts val="240"/>
              </a:spcBef>
              <a:spcAft>
                <a:spcPts val="0"/>
              </a:spcAft>
              <a:buSzPts val="840"/>
              <a:buChar char="●"/>
            </a:pPr>
            <a:r>
              <a:rPr lang="en-US" sz="1200"/>
              <a:t>die Hornhaut </a:t>
            </a:r>
            <a:r>
              <a:rPr lang="en-US" sz="1200">
                <a:solidFill>
                  <a:srgbClr val="0000FF"/>
                </a:solidFill>
              </a:rPr>
              <a:t>ödematös</a:t>
            </a:r>
            <a:r>
              <a:rPr lang="en-US" sz="1200"/>
              <a:t> ist</a:t>
            </a:r>
            <a:endParaRPr>
              <a:solidFill>
                <a:srgbClr val="0000FF"/>
              </a:solidFill>
            </a:endParaRPr>
          </a:p>
          <a:p>
            <a:pPr marL="987425" lvl="2" indent="-293688" algn="l" rtl="0">
              <a:spcBef>
                <a:spcPts val="240"/>
              </a:spcBef>
              <a:spcAft>
                <a:spcPts val="0"/>
              </a:spcAft>
              <a:buSzPts val="840"/>
              <a:buChar char="●"/>
            </a:pPr>
            <a:r>
              <a:rPr lang="en-US" sz="1200"/>
              <a:t>die Applanation über einer </a:t>
            </a:r>
            <a:r>
              <a:rPr lang="en-US" sz="1200">
                <a:solidFill>
                  <a:srgbClr val="0000FF"/>
                </a:solidFill>
              </a:rPr>
              <a:t>weichen Kontaktlinse </a:t>
            </a:r>
            <a:r>
              <a:rPr lang="en-US" sz="1200"/>
              <a:t>durchgeführt wird</a:t>
            </a:r>
            <a:endParaRPr/>
          </a:p>
          <a:p>
            <a:pPr marL="987425" lvl="2" indent="-293688" algn="l" rtl="0">
              <a:spcBef>
                <a:spcPts val="240"/>
              </a:spcBef>
              <a:spcAft>
                <a:spcPts val="0"/>
              </a:spcAft>
              <a:buSzPts val="840"/>
              <a:buChar char="●"/>
            </a:pPr>
            <a:r>
              <a:rPr lang="en-US" sz="1200"/>
              <a:t>nach einer </a:t>
            </a:r>
            <a:r>
              <a:rPr lang="en-US" sz="1200">
                <a:solidFill>
                  <a:srgbClr val="0000FF"/>
                </a:solidFill>
              </a:rPr>
              <a:t>Plomben</a:t>
            </a:r>
            <a:r>
              <a:rPr lang="en-US" sz="1200"/>
              <a:t>-Operation (verändert die Sklerasteifigkeit)</a:t>
            </a:r>
            <a:endParaRPr/>
          </a:p>
          <a:p>
            <a:pPr marL="987425" lvl="2" indent="-293688" algn="l" rtl="0">
              <a:spcBef>
                <a:spcPts val="240"/>
              </a:spcBef>
              <a:spcAft>
                <a:spcPts val="0"/>
              </a:spcAft>
              <a:buSzPts val="840"/>
              <a:buChar char="●"/>
            </a:pPr>
            <a:r>
              <a:rPr lang="en-US" sz="1200"/>
              <a:t>zu </a:t>
            </a:r>
            <a:r>
              <a:rPr lang="en-US" sz="1200">
                <a:solidFill>
                  <a:srgbClr val="0000FF"/>
                </a:solidFill>
              </a:rPr>
              <a:t>wenig </a:t>
            </a:r>
            <a:r>
              <a:rPr lang="en-US" sz="1200"/>
              <a:t>Fluoreszein im Tränenfilm vorhanden ist</a:t>
            </a:r>
            <a:endParaRPr/>
          </a:p>
          <a:p>
            <a:pPr marL="692150" lvl="1" indent="-347663" algn="l" rtl="0">
              <a:spcBef>
                <a:spcPts val="240"/>
              </a:spcBef>
              <a:spcAft>
                <a:spcPts val="0"/>
              </a:spcAft>
              <a:buSzPts val="840"/>
              <a:buChar char="●"/>
            </a:pPr>
            <a:r>
              <a:rPr lang="en-US" sz="1200"/>
              <a:t>Der Messwert ist fälschlicherweise </a:t>
            </a:r>
            <a:r>
              <a:rPr lang="en-US" sz="1200" b="1" i="1"/>
              <a:t>zu hoch, </a:t>
            </a:r>
            <a:r>
              <a:rPr lang="en-US" sz="1200"/>
              <a:t>wenn:</a:t>
            </a:r>
            <a:endParaRPr/>
          </a:p>
          <a:p>
            <a:pPr marL="987425" lvl="2" indent="-293688" algn="l" rtl="0">
              <a:spcBef>
                <a:spcPts val="240"/>
              </a:spcBef>
              <a:spcAft>
                <a:spcPts val="0"/>
              </a:spcAft>
              <a:buSzPts val="840"/>
              <a:buChar char="●"/>
            </a:pPr>
            <a:r>
              <a:rPr lang="en-US" sz="1200"/>
              <a:t>die Messung über einer </a:t>
            </a:r>
            <a:r>
              <a:rPr lang="en-US" sz="1200">
                <a:solidFill>
                  <a:srgbClr val="0000FF"/>
                </a:solidFill>
              </a:rPr>
              <a:t>Hornhautnarbe </a:t>
            </a:r>
            <a:r>
              <a:rPr lang="en-US" sz="1200"/>
              <a:t>durchgeführt wird</a:t>
            </a:r>
            <a:endParaRPr/>
          </a:p>
          <a:p>
            <a:pPr marL="987425" lvl="2" indent="-191453" algn="l" rtl="0">
              <a:spcBef>
                <a:spcPts val="460"/>
              </a:spcBef>
              <a:spcAft>
                <a:spcPts val="0"/>
              </a:spcAft>
              <a:buSzPts val="1610"/>
              <a:buNone/>
            </a:pPr>
            <a:endParaRPr/>
          </a:p>
        </p:txBody>
      </p:sp>
      <p:sp>
        <p:nvSpPr>
          <p:cNvPr id="1345" name="Google Shape;1345;p6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63</a:t>
            </a:fld>
            <a:endParaRPr sz="1000">
              <a:solidFill>
                <a:schemeClr val="dk1"/>
              </a:solidFill>
              <a:latin typeface="Arial"/>
              <a:ea typeface="Arial"/>
              <a:cs typeface="Arial"/>
              <a:sym typeface="Arial"/>
            </a:endParaRPr>
          </a:p>
        </p:txBody>
      </p:sp>
      <p:sp>
        <p:nvSpPr>
          <p:cNvPr id="1346" name="Google Shape;1346;p63"/>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350"/>
        <p:cNvGrpSpPr/>
        <p:nvPr/>
      </p:nvGrpSpPr>
      <p:grpSpPr>
        <a:xfrm>
          <a:off x="0" y="0"/>
          <a:ext cx="0" cy="0"/>
          <a:chOff x="0" y="0"/>
          <a:chExt cx="0" cy="0"/>
        </a:xfrm>
      </p:grpSpPr>
      <p:sp>
        <p:nvSpPr>
          <p:cNvPr id="1356" name="Google Shape;1356;p6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357" name="Google Shape;1357;p64"/>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b="1"/>
              <a:t>Weitere Informationen zur Applanationstonometrie</a:t>
            </a:r>
            <a:endParaRPr/>
          </a:p>
          <a:p>
            <a:pPr marL="692150" lvl="1" indent="-347663" algn="l" rtl="0">
              <a:spcBef>
                <a:spcPts val="240"/>
              </a:spcBef>
              <a:spcAft>
                <a:spcPts val="0"/>
              </a:spcAft>
              <a:buSzPts val="840"/>
              <a:buChar char="●"/>
            </a:pPr>
            <a:r>
              <a:rPr lang="en-US" sz="1200"/>
              <a:t>Der Messwert ist fälschlicherweise </a:t>
            </a:r>
            <a:r>
              <a:rPr lang="en-US" sz="1200" b="1" i="1"/>
              <a:t>zu niedrig, </a:t>
            </a:r>
            <a:r>
              <a:rPr lang="en-US" sz="1200"/>
              <a:t>wenn:</a:t>
            </a:r>
            <a:endParaRPr/>
          </a:p>
          <a:p>
            <a:pPr marL="987425" lvl="2" indent="-293688" algn="l" rtl="0">
              <a:spcBef>
                <a:spcPts val="240"/>
              </a:spcBef>
              <a:spcAft>
                <a:spcPts val="0"/>
              </a:spcAft>
              <a:buSzPts val="840"/>
              <a:buChar char="●"/>
            </a:pPr>
            <a:r>
              <a:rPr lang="en-US" sz="1200"/>
              <a:t>die Hornhaut </a:t>
            </a:r>
            <a:r>
              <a:rPr lang="en-US" sz="1200">
                <a:solidFill>
                  <a:srgbClr val="0000FF"/>
                </a:solidFill>
              </a:rPr>
              <a:t>ödematös</a:t>
            </a:r>
            <a:r>
              <a:rPr lang="en-US" sz="1200"/>
              <a:t> ist</a:t>
            </a:r>
            <a:endParaRPr>
              <a:solidFill>
                <a:srgbClr val="0000FF"/>
              </a:solidFill>
            </a:endParaRPr>
          </a:p>
          <a:p>
            <a:pPr marL="987425" lvl="2" indent="-293688" algn="l" rtl="0">
              <a:spcBef>
                <a:spcPts val="240"/>
              </a:spcBef>
              <a:spcAft>
                <a:spcPts val="0"/>
              </a:spcAft>
              <a:buSzPts val="840"/>
              <a:buChar char="●"/>
            </a:pPr>
            <a:r>
              <a:rPr lang="en-US" sz="1200"/>
              <a:t>die Applanation über einer </a:t>
            </a:r>
            <a:r>
              <a:rPr lang="en-US" sz="1200">
                <a:solidFill>
                  <a:srgbClr val="0000FF"/>
                </a:solidFill>
              </a:rPr>
              <a:t>weichen Kontaktlinse </a:t>
            </a:r>
            <a:r>
              <a:rPr lang="en-US" sz="1200"/>
              <a:t>durchgeführt wird</a:t>
            </a:r>
            <a:endParaRPr/>
          </a:p>
          <a:p>
            <a:pPr marL="987425" lvl="2" indent="-293688" algn="l" rtl="0">
              <a:spcBef>
                <a:spcPts val="240"/>
              </a:spcBef>
              <a:spcAft>
                <a:spcPts val="0"/>
              </a:spcAft>
              <a:buSzPts val="840"/>
              <a:buChar char="●"/>
            </a:pPr>
            <a:r>
              <a:rPr lang="en-US" sz="1200"/>
              <a:t>nach einer </a:t>
            </a:r>
            <a:r>
              <a:rPr lang="en-US" sz="1200">
                <a:solidFill>
                  <a:srgbClr val="0000FF"/>
                </a:solidFill>
              </a:rPr>
              <a:t>Plomben</a:t>
            </a:r>
            <a:r>
              <a:rPr lang="en-US" sz="1200"/>
              <a:t>-Operation (verändert die Sklerasteifigkeit)</a:t>
            </a:r>
            <a:endParaRPr/>
          </a:p>
          <a:p>
            <a:pPr marL="987425" lvl="2" indent="-293688" algn="l" rtl="0">
              <a:spcBef>
                <a:spcPts val="240"/>
              </a:spcBef>
              <a:spcAft>
                <a:spcPts val="0"/>
              </a:spcAft>
              <a:buSzPts val="840"/>
              <a:buChar char="●"/>
            </a:pPr>
            <a:r>
              <a:rPr lang="en-US" sz="1200"/>
              <a:t>zu </a:t>
            </a:r>
            <a:r>
              <a:rPr lang="en-US" sz="1200">
                <a:solidFill>
                  <a:srgbClr val="0000FF"/>
                </a:solidFill>
              </a:rPr>
              <a:t>wenig </a:t>
            </a:r>
            <a:r>
              <a:rPr lang="en-US" sz="1200"/>
              <a:t>Fluoreszein im Tränenfilm vorhanden ist</a:t>
            </a:r>
            <a:endParaRPr/>
          </a:p>
          <a:p>
            <a:pPr marL="692150" lvl="1" indent="-347663" algn="l" rtl="0">
              <a:spcBef>
                <a:spcPts val="240"/>
              </a:spcBef>
              <a:spcAft>
                <a:spcPts val="0"/>
              </a:spcAft>
              <a:buSzPts val="840"/>
              <a:buChar char="●"/>
            </a:pPr>
            <a:r>
              <a:rPr lang="en-US" sz="1200"/>
              <a:t>Der Messwert ist fälschlicherweise </a:t>
            </a:r>
            <a:r>
              <a:rPr lang="en-US" sz="1200" b="1" i="1"/>
              <a:t>zu hoch, </a:t>
            </a:r>
            <a:r>
              <a:rPr lang="en-US" sz="1200"/>
              <a:t>wenn:</a:t>
            </a:r>
            <a:endParaRPr/>
          </a:p>
          <a:p>
            <a:pPr marL="987425" lvl="2" indent="-293688" algn="l" rtl="0">
              <a:spcBef>
                <a:spcPts val="240"/>
              </a:spcBef>
              <a:spcAft>
                <a:spcPts val="0"/>
              </a:spcAft>
              <a:buSzPts val="840"/>
              <a:buChar char="●"/>
            </a:pPr>
            <a:r>
              <a:rPr lang="en-US" sz="1200"/>
              <a:t>die Messung über einer </a:t>
            </a:r>
            <a:r>
              <a:rPr lang="en-US" sz="1200">
                <a:solidFill>
                  <a:srgbClr val="0000FF"/>
                </a:solidFill>
              </a:rPr>
              <a:t>Hornhautnarbe </a:t>
            </a:r>
            <a:r>
              <a:rPr lang="en-US" sz="1200"/>
              <a:t>durchgeführt wird</a:t>
            </a:r>
            <a:endParaRPr/>
          </a:p>
          <a:p>
            <a:pPr marL="987425" lvl="2" indent="-293688" algn="l" rtl="0">
              <a:spcBef>
                <a:spcPts val="240"/>
              </a:spcBef>
              <a:spcAft>
                <a:spcPts val="0"/>
              </a:spcAft>
              <a:buSzPts val="840"/>
              <a:buChar char="●"/>
            </a:pPr>
            <a:r>
              <a:rPr lang="en-US" sz="1200"/>
              <a:t>zu </a:t>
            </a:r>
            <a:r>
              <a:rPr lang="en-US" sz="1200">
                <a:solidFill>
                  <a:srgbClr val="0000FF"/>
                </a:solidFill>
              </a:rPr>
              <a:t>viel </a:t>
            </a:r>
            <a:r>
              <a:rPr lang="en-US" sz="1200"/>
              <a:t>Fluoreszein im Tränenfilm vorhanden ist</a:t>
            </a:r>
            <a:endParaRPr/>
          </a:p>
          <a:p>
            <a:pPr marL="987425" lvl="2" indent="-191453" algn="l" rtl="0">
              <a:spcBef>
                <a:spcPts val="460"/>
              </a:spcBef>
              <a:spcAft>
                <a:spcPts val="0"/>
              </a:spcAft>
              <a:buSzPts val="1610"/>
              <a:buNone/>
            </a:pPr>
            <a:endParaRPr/>
          </a:p>
        </p:txBody>
      </p:sp>
      <p:sp>
        <p:nvSpPr>
          <p:cNvPr id="1358" name="Google Shape;1358;p6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64</a:t>
            </a:fld>
            <a:endParaRPr sz="1000">
              <a:solidFill>
                <a:schemeClr val="dk1"/>
              </a:solidFill>
              <a:latin typeface="Arial"/>
              <a:ea typeface="Arial"/>
              <a:cs typeface="Arial"/>
              <a:sym typeface="Arial"/>
            </a:endParaRPr>
          </a:p>
        </p:txBody>
      </p:sp>
      <p:sp>
        <p:nvSpPr>
          <p:cNvPr id="1359" name="Google Shape;1359;p64"/>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360" name="Google Shape;1360;p64"/>
          <p:cNvSpPr/>
          <p:nvPr/>
        </p:nvSpPr>
        <p:spPr>
          <a:xfrm>
            <a:off x="848591" y="2514600"/>
            <a:ext cx="762000" cy="381000"/>
          </a:xfrm>
          <a:prstGeom prst="rect">
            <a:avLst/>
          </a:prstGeom>
          <a:solidFill>
            <a:srgbClr val="CCFFCC"/>
          </a:solidFill>
          <a:ln w="9525" cap="flat" cmpd="sng">
            <a:solidFill>
              <a:schemeClr val="dk1"/>
            </a:solidFill>
            <a:prstDash val="solid"/>
            <a:miter lim="8000"/>
            <a:headEnd type="none" w="sm" len="sm"/>
            <a:tailEnd type="none" w="sm" len="sm"/>
          </a:ln>
        </p:spPr>
        <p:txBody>
          <a:bodyPr spcFirstLastPara="1" wrap="square" lIns="25400" tIns="12700" rIns="25400" bIns="12700" anchor="ctr" anchorCtr="0">
            <a:noAutofit/>
          </a:bodyPr>
          <a:lstStyle/>
          <a:p>
            <a:pPr marL="0" marR="0" lvl="0" indent="0" algn="ctr" rtl="0">
              <a:lnSpc>
                <a:spcPct val="80000"/>
              </a:lnSpc>
              <a:spcBef>
                <a:spcPts val="0"/>
              </a:spcBef>
              <a:spcAft>
                <a:spcPts val="0"/>
              </a:spcAft>
              <a:buClr>
                <a:schemeClr val="dk1"/>
              </a:buClr>
              <a:buSzPts val="1200"/>
              <a:buFont typeface="Noto Sans Symbols"/>
              <a:buNone/>
            </a:pPr>
            <a:r>
              <a:rPr lang="en-US" sz="1200">
                <a:solidFill>
                  <a:schemeClr val="dk1"/>
                </a:solidFill>
                <a:latin typeface="Arial"/>
                <a:ea typeface="Arial"/>
                <a:cs typeface="Arial"/>
                <a:sym typeface="Arial"/>
              </a:rPr>
              <a:t>na klar</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364"/>
        <p:cNvGrpSpPr/>
        <p:nvPr/>
      </p:nvGrpSpPr>
      <p:grpSpPr>
        <a:xfrm>
          <a:off x="0" y="0"/>
          <a:ext cx="0" cy="0"/>
          <a:chOff x="0" y="0"/>
          <a:chExt cx="0" cy="0"/>
        </a:xfrm>
      </p:grpSpPr>
      <p:sp>
        <p:nvSpPr>
          <p:cNvPr id="1371" name="Google Shape;1371;p6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372" name="Google Shape;1372;p65"/>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a:t>Weitere Informationen zur Applanationstonometrie</a:t>
            </a:r>
            <a:endParaRPr/>
          </a:p>
          <a:p>
            <a:pPr marL="692150" lvl="1" indent="-320993" algn="l" rtl="0">
              <a:spcBef>
                <a:spcPts val="240"/>
              </a:spcBef>
              <a:spcAft>
                <a:spcPts val="0"/>
              </a:spcAft>
              <a:buSzPts val="840"/>
              <a:buChar char="●"/>
            </a:pPr>
            <a:r>
              <a:rPr lang="en-US" sz="1200"/>
              <a:t>Der Messwert ist fälschlicherweise </a:t>
            </a:r>
            <a:r>
              <a:rPr lang="en-US" sz="1200" b="1" i="1"/>
              <a:t>zu niedrig, </a:t>
            </a:r>
            <a:r>
              <a:rPr lang="en-US" sz="1200"/>
              <a:t>wenn:</a:t>
            </a:r>
            <a:endParaRPr/>
          </a:p>
          <a:p>
            <a:pPr marL="987425" lvl="2" indent="-267018" algn="l" rtl="0">
              <a:spcBef>
                <a:spcPts val="240"/>
              </a:spcBef>
              <a:spcAft>
                <a:spcPts val="0"/>
              </a:spcAft>
              <a:buSzPts val="840"/>
              <a:buChar char="●"/>
            </a:pPr>
            <a:r>
              <a:rPr lang="en-US" sz="1200"/>
              <a:t>die Hornhaut </a:t>
            </a:r>
            <a:r>
              <a:rPr lang="en-US" sz="1200">
                <a:solidFill>
                  <a:srgbClr val="0000FF"/>
                </a:solidFill>
              </a:rPr>
              <a:t>ödematös</a:t>
            </a:r>
            <a:r>
              <a:rPr lang="en-US" sz="1200"/>
              <a:t> ist</a:t>
            </a:r>
            <a:endParaRPr>
              <a:solidFill>
                <a:srgbClr val="0000FF"/>
              </a:solidFill>
            </a:endParaRPr>
          </a:p>
          <a:p>
            <a:pPr marL="987425" lvl="2" indent="-267018" algn="l" rtl="0">
              <a:spcBef>
                <a:spcPts val="240"/>
              </a:spcBef>
              <a:spcAft>
                <a:spcPts val="0"/>
              </a:spcAft>
              <a:buSzPts val="840"/>
              <a:buChar char="●"/>
            </a:pPr>
            <a:r>
              <a:rPr lang="en-US" sz="1200"/>
              <a:t>die Applanation über einer </a:t>
            </a:r>
            <a:r>
              <a:rPr lang="en-US" sz="1200">
                <a:solidFill>
                  <a:srgbClr val="0000FF"/>
                </a:solidFill>
              </a:rPr>
              <a:t>weichen Kontaktlinse </a:t>
            </a:r>
            <a:r>
              <a:rPr lang="en-US" sz="1200"/>
              <a:t>durchgeführt wird</a:t>
            </a:r>
            <a:endParaRPr/>
          </a:p>
          <a:p>
            <a:pPr marL="987425" lvl="2" indent="-267018" algn="l" rtl="0">
              <a:spcBef>
                <a:spcPts val="240"/>
              </a:spcBef>
              <a:spcAft>
                <a:spcPts val="0"/>
              </a:spcAft>
              <a:buSzPts val="840"/>
              <a:buChar char="●"/>
            </a:pPr>
            <a:r>
              <a:rPr lang="en-US" sz="1200"/>
              <a:t>nach einer </a:t>
            </a:r>
            <a:r>
              <a:rPr lang="en-US" sz="1200">
                <a:solidFill>
                  <a:srgbClr val="0000FF"/>
                </a:solidFill>
              </a:rPr>
              <a:t>Plomben</a:t>
            </a:r>
            <a:r>
              <a:rPr lang="en-US" sz="1200"/>
              <a:t>-Operation (verändert die Sklerasteifigkeit)</a:t>
            </a:r>
            <a:endParaRPr/>
          </a:p>
          <a:p>
            <a:pPr marL="987425" lvl="2" indent="-267018" algn="l" rtl="0">
              <a:spcBef>
                <a:spcPts val="240"/>
              </a:spcBef>
              <a:spcAft>
                <a:spcPts val="0"/>
              </a:spcAft>
              <a:buSzPts val="840"/>
              <a:buChar char="●"/>
            </a:pPr>
            <a:r>
              <a:rPr lang="en-US" sz="1200"/>
              <a:t>zu </a:t>
            </a:r>
            <a:r>
              <a:rPr lang="en-US" sz="1200">
                <a:solidFill>
                  <a:srgbClr val="0000FF"/>
                </a:solidFill>
              </a:rPr>
              <a:t>wenig </a:t>
            </a:r>
            <a:r>
              <a:rPr lang="en-US" sz="1200"/>
              <a:t>Fluoreszein im Tränenfilm vorhanden ist</a:t>
            </a:r>
            <a:endParaRPr/>
          </a:p>
          <a:p>
            <a:pPr marL="692150" lvl="1" indent="-320993" algn="l" rtl="0">
              <a:spcBef>
                <a:spcPts val="240"/>
              </a:spcBef>
              <a:spcAft>
                <a:spcPts val="0"/>
              </a:spcAft>
              <a:buSzPts val="840"/>
              <a:buChar char="●"/>
            </a:pPr>
            <a:r>
              <a:rPr lang="en-US" sz="1200"/>
              <a:t>Der Messwert ist fälschlicherweise </a:t>
            </a:r>
            <a:r>
              <a:rPr lang="en-US" sz="1200" b="1" i="1"/>
              <a:t>zu hoch, </a:t>
            </a:r>
            <a:r>
              <a:rPr lang="en-US" sz="1200"/>
              <a:t>wenn:</a:t>
            </a:r>
            <a:endParaRPr/>
          </a:p>
          <a:p>
            <a:pPr marL="987425" lvl="2" indent="-267018" algn="l" rtl="0">
              <a:spcBef>
                <a:spcPts val="240"/>
              </a:spcBef>
              <a:spcAft>
                <a:spcPts val="0"/>
              </a:spcAft>
              <a:buSzPts val="840"/>
              <a:buChar char="●"/>
            </a:pPr>
            <a:r>
              <a:rPr lang="en-US" sz="1200"/>
              <a:t>die Messung über einer </a:t>
            </a:r>
            <a:r>
              <a:rPr lang="en-US" sz="1200">
                <a:solidFill>
                  <a:srgbClr val="0000FF"/>
                </a:solidFill>
              </a:rPr>
              <a:t>Hornhautnarbe </a:t>
            </a:r>
            <a:r>
              <a:rPr lang="en-US" sz="1200"/>
              <a:t>durchgeführt wird</a:t>
            </a:r>
            <a:endParaRPr/>
          </a:p>
          <a:p>
            <a:pPr marL="987425" lvl="2" indent="-267018" algn="l" rtl="0">
              <a:spcBef>
                <a:spcPts val="240"/>
              </a:spcBef>
              <a:spcAft>
                <a:spcPts val="0"/>
              </a:spcAft>
              <a:buSzPts val="840"/>
              <a:buChar char="●"/>
            </a:pPr>
            <a:r>
              <a:rPr lang="en-US" sz="1200"/>
              <a:t>zu </a:t>
            </a:r>
            <a:r>
              <a:rPr lang="en-US" sz="1200">
                <a:solidFill>
                  <a:srgbClr val="0000FF"/>
                </a:solidFill>
              </a:rPr>
              <a:t>viel </a:t>
            </a:r>
            <a:r>
              <a:rPr lang="en-US" sz="1200"/>
              <a:t>Fluoreszein im Tränenfilm vorhanden ist</a:t>
            </a:r>
            <a:endParaRPr sz="1200"/>
          </a:p>
          <a:p>
            <a:pPr marL="987425" lvl="2" indent="-191453" algn="l" rtl="0">
              <a:spcBef>
                <a:spcPts val="460"/>
              </a:spcBef>
              <a:spcAft>
                <a:spcPts val="0"/>
              </a:spcAft>
              <a:buSzPts val="1610"/>
              <a:buNone/>
            </a:pPr>
            <a:endParaRPr/>
          </a:p>
        </p:txBody>
      </p:sp>
      <p:sp>
        <p:nvSpPr>
          <p:cNvPr id="1373" name="Google Shape;1373;p6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65</a:t>
            </a:fld>
            <a:endParaRPr sz="1000">
              <a:solidFill>
                <a:schemeClr val="dk1"/>
              </a:solidFill>
              <a:latin typeface="Arial"/>
              <a:ea typeface="Arial"/>
              <a:cs typeface="Arial"/>
              <a:sym typeface="Arial"/>
            </a:endParaRPr>
          </a:p>
        </p:txBody>
      </p:sp>
      <p:sp>
        <p:nvSpPr>
          <p:cNvPr id="1374" name="Google Shape;1374;p65"/>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378"/>
        <p:cNvGrpSpPr/>
        <p:nvPr/>
      </p:nvGrpSpPr>
      <p:grpSpPr>
        <a:xfrm>
          <a:off x="0" y="0"/>
          <a:ext cx="0" cy="0"/>
          <a:chOff x="0" y="0"/>
          <a:chExt cx="0" cy="0"/>
        </a:xfrm>
      </p:grpSpPr>
      <p:sp>
        <p:nvSpPr>
          <p:cNvPr id="1385" name="Google Shape;1385;p6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386" name="Google Shape;1386;p66"/>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b="1" dirty="0" err="1"/>
              <a:t>Weitere</a:t>
            </a:r>
            <a:r>
              <a:rPr lang="en-US" sz="1200" b="1" dirty="0"/>
              <a:t> </a:t>
            </a:r>
            <a:r>
              <a:rPr lang="en-US" sz="1200" b="1" dirty="0" err="1"/>
              <a:t>Informationen</a:t>
            </a:r>
            <a:r>
              <a:rPr lang="en-US" sz="1200" b="1" dirty="0"/>
              <a:t> </a:t>
            </a:r>
            <a:r>
              <a:rPr lang="en-US" sz="1200" b="1" dirty="0" err="1"/>
              <a:t>zur</a:t>
            </a:r>
            <a:r>
              <a:rPr lang="en-US" sz="1200" b="1" dirty="0"/>
              <a:t> </a:t>
            </a:r>
            <a:r>
              <a:rPr lang="en-US" sz="1200" b="1" dirty="0" err="1"/>
              <a:t>Applanationstonometrie</a:t>
            </a:r>
            <a:endParaRPr dirty="0"/>
          </a:p>
          <a:p>
            <a:pPr marL="692150" lvl="1" indent="-347663" algn="l" rtl="0">
              <a:spcBef>
                <a:spcPts val="240"/>
              </a:spcBef>
              <a:spcAft>
                <a:spcPts val="0"/>
              </a:spcAft>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fälschlicherweise</a:t>
            </a:r>
            <a:r>
              <a:rPr lang="en-US" sz="1200" dirty="0">
                <a:solidFill>
                  <a:srgbClr val="BFBFBF"/>
                </a:solidFill>
              </a:rPr>
              <a:t>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niedrig</a:t>
            </a:r>
            <a:r>
              <a:rPr lang="en-US" sz="1200" b="1" i="1" dirty="0">
                <a:solidFill>
                  <a:srgbClr val="BFBFBF"/>
                </a:solidFill>
              </a:rPr>
              <a:t>, </a:t>
            </a:r>
            <a:r>
              <a:rPr lang="en-US" sz="1200" dirty="0" err="1">
                <a:solidFill>
                  <a:srgbClr val="BFBFBF"/>
                </a:solidFill>
              </a:rPr>
              <a:t>wenn</a:t>
            </a:r>
            <a:r>
              <a:rPr lang="en-US" sz="1200" dirty="0">
                <a:solidFill>
                  <a:srgbClr val="BFBFBF"/>
                </a:solidFill>
              </a:rPr>
              <a:t>:</a:t>
            </a:r>
            <a:endParaRPr dirty="0"/>
          </a:p>
          <a:p>
            <a:pPr marL="987425" lvl="2" indent="-293688" algn="l" rtl="0">
              <a:spcBef>
                <a:spcPts val="240"/>
              </a:spcBef>
              <a:spcAft>
                <a:spcPts val="0"/>
              </a:spcAft>
              <a:buSzPts val="840"/>
              <a:buChar char="●"/>
            </a:pPr>
            <a:r>
              <a:rPr lang="en-US" sz="1200" dirty="0">
                <a:solidFill>
                  <a:srgbClr val="BFBFBF"/>
                </a:solidFill>
              </a:rPr>
              <a:t>die </a:t>
            </a:r>
            <a:r>
              <a:rPr lang="en-US" sz="1200" dirty="0" err="1">
                <a:solidFill>
                  <a:srgbClr val="BFBFBF"/>
                </a:solidFill>
              </a:rPr>
              <a:t>Hornhaut</a:t>
            </a:r>
            <a:r>
              <a:rPr lang="en-US" sz="1200" dirty="0">
                <a:solidFill>
                  <a:srgbClr val="BFBFBF"/>
                </a:solidFill>
              </a:rPr>
              <a:t> </a:t>
            </a:r>
            <a:r>
              <a:rPr lang="en-US" sz="1200" dirty="0" err="1">
                <a:solidFill>
                  <a:srgbClr val="BFBFBF"/>
                </a:solidFill>
              </a:rPr>
              <a:t>ödematös</a:t>
            </a:r>
            <a:r>
              <a:rPr lang="en-US" sz="1200" dirty="0">
                <a:solidFill>
                  <a:srgbClr val="BFBFBF"/>
                </a:solidFill>
              </a:rPr>
              <a:t> </a:t>
            </a:r>
            <a:r>
              <a:rPr lang="en-US" sz="1200" dirty="0" err="1">
                <a:solidFill>
                  <a:srgbClr val="BFBFBF"/>
                </a:solidFill>
              </a:rPr>
              <a:t>ist</a:t>
            </a:r>
            <a:endParaRPr dirty="0">
              <a:solidFill>
                <a:srgbClr val="BFBFBF"/>
              </a:solidFill>
            </a:endParaRPr>
          </a:p>
          <a:p>
            <a:pPr marL="987425" lvl="2" indent="-293688" algn="l" rtl="0">
              <a:spcBef>
                <a:spcPts val="240"/>
              </a:spcBef>
              <a:spcAft>
                <a:spcPts val="0"/>
              </a:spcAft>
              <a:buSzPts val="840"/>
              <a:buChar char="●"/>
            </a:pPr>
            <a:r>
              <a:rPr lang="en-US" sz="1200" dirty="0">
                <a:solidFill>
                  <a:srgbClr val="BFBFBF"/>
                </a:solidFill>
              </a:rPr>
              <a:t>die Applanation </a:t>
            </a:r>
            <a:r>
              <a:rPr lang="en-US" sz="1200" dirty="0" err="1">
                <a:solidFill>
                  <a:srgbClr val="BFBFBF"/>
                </a:solidFill>
              </a:rPr>
              <a:t>über</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weichen</a:t>
            </a:r>
            <a:r>
              <a:rPr lang="en-US" sz="1200" dirty="0">
                <a:solidFill>
                  <a:srgbClr val="BFBFBF"/>
                </a:solidFill>
              </a:rPr>
              <a:t> </a:t>
            </a:r>
            <a:r>
              <a:rPr lang="en-US" sz="1200" dirty="0" err="1">
                <a:solidFill>
                  <a:srgbClr val="BFBFBF"/>
                </a:solidFill>
              </a:rPr>
              <a:t>Kontaktlinse</a:t>
            </a:r>
            <a:r>
              <a:rPr lang="en-US" sz="1200" dirty="0">
                <a:solidFill>
                  <a:srgbClr val="BFBFBF"/>
                </a:solidFill>
              </a:rPr>
              <a:t> </a:t>
            </a:r>
            <a:r>
              <a:rPr lang="en-US" sz="1200" dirty="0" err="1">
                <a:solidFill>
                  <a:srgbClr val="BFBFBF"/>
                </a:solidFill>
              </a:rPr>
              <a:t>durchgeführt</a:t>
            </a:r>
            <a:r>
              <a:rPr lang="en-US" sz="1200" dirty="0">
                <a:solidFill>
                  <a:srgbClr val="BFBFBF"/>
                </a:solidFill>
              </a:rPr>
              <a:t> </a:t>
            </a:r>
            <a:r>
              <a:rPr lang="en-US" sz="1200" dirty="0" err="1">
                <a:solidFill>
                  <a:srgbClr val="BFBFBF"/>
                </a:solidFill>
              </a:rPr>
              <a:t>wird</a:t>
            </a:r>
            <a:endParaRPr dirty="0"/>
          </a:p>
          <a:p>
            <a:pPr marL="987425" lvl="2" indent="-293688" algn="l" rtl="0">
              <a:spcBef>
                <a:spcPts val="240"/>
              </a:spcBef>
              <a:spcAft>
                <a:spcPts val="0"/>
              </a:spcAft>
              <a:buSzPts val="840"/>
              <a:buChar char="●"/>
            </a:pPr>
            <a:r>
              <a:rPr lang="en-US" sz="1200" dirty="0" err="1">
                <a:solidFill>
                  <a:srgbClr val="BFBFBF"/>
                </a:solidFill>
              </a:rPr>
              <a:t>nach</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Plomben</a:t>
            </a:r>
            <a:r>
              <a:rPr lang="en-US" sz="1200" dirty="0">
                <a:solidFill>
                  <a:srgbClr val="BFBFBF"/>
                </a:solidFill>
              </a:rPr>
              <a:t>-Operation (</a:t>
            </a:r>
            <a:r>
              <a:rPr lang="en-US" sz="1200" dirty="0" err="1">
                <a:solidFill>
                  <a:srgbClr val="BFBFBF"/>
                </a:solidFill>
              </a:rPr>
              <a:t>verändert</a:t>
            </a:r>
            <a:r>
              <a:rPr lang="en-US" sz="1200" dirty="0">
                <a:solidFill>
                  <a:srgbClr val="BFBFBF"/>
                </a:solidFill>
              </a:rPr>
              <a:t> die </a:t>
            </a:r>
            <a:r>
              <a:rPr lang="en-US" sz="1200" dirty="0" err="1">
                <a:solidFill>
                  <a:srgbClr val="BFBFBF"/>
                </a:solidFill>
              </a:rPr>
              <a:t>Sklerasteifigkeit</a:t>
            </a:r>
            <a:r>
              <a:rPr lang="en-US" sz="1200" dirty="0">
                <a:solidFill>
                  <a:srgbClr val="BFBFBF"/>
                </a:solidFill>
              </a:rPr>
              <a:t>)</a:t>
            </a:r>
            <a:endParaRPr dirty="0"/>
          </a:p>
          <a:p>
            <a:pPr marL="987425" lvl="2" indent="-293688" algn="l" rtl="0">
              <a:spcBef>
                <a:spcPts val="240"/>
              </a:spcBef>
              <a:spcAft>
                <a:spcPts val="0"/>
              </a:spcAft>
              <a:buSzPts val="840"/>
              <a:buChar char="●"/>
            </a:pPr>
            <a:r>
              <a:rPr lang="en-US" sz="1200" dirty="0" err="1">
                <a:solidFill>
                  <a:srgbClr val="BFBFBF"/>
                </a:solidFill>
              </a:rPr>
              <a:t>zu</a:t>
            </a:r>
            <a:r>
              <a:rPr lang="en-US" sz="1200" dirty="0">
                <a:solidFill>
                  <a:srgbClr val="BFBFBF"/>
                </a:solidFill>
              </a:rPr>
              <a:t> </a:t>
            </a:r>
            <a:r>
              <a:rPr lang="en-US" sz="1200" dirty="0" err="1">
                <a:solidFill>
                  <a:srgbClr val="BFBFBF"/>
                </a:solidFill>
              </a:rPr>
              <a:t>wenig</a:t>
            </a:r>
            <a:r>
              <a:rPr lang="en-US" sz="1200" dirty="0">
                <a:solidFill>
                  <a:srgbClr val="BFBFBF"/>
                </a:solidFill>
              </a:rPr>
              <a:t> </a:t>
            </a:r>
            <a:r>
              <a:rPr lang="en-US" sz="1200" dirty="0" err="1">
                <a:solidFill>
                  <a:srgbClr val="BFBFBF"/>
                </a:solidFill>
              </a:rPr>
              <a:t>Fluoreszein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endParaRPr dirty="0"/>
          </a:p>
          <a:p>
            <a:pPr marL="692150" lvl="1" indent="-347663" algn="l" rtl="0">
              <a:spcBef>
                <a:spcPts val="240"/>
              </a:spcBef>
              <a:spcAft>
                <a:spcPts val="0"/>
              </a:spcAft>
              <a:buSzPts val="840"/>
              <a:buChar char="●"/>
            </a:pPr>
            <a:r>
              <a:rPr lang="en-US" sz="1200" dirty="0"/>
              <a:t>Der </a:t>
            </a:r>
            <a:r>
              <a:rPr lang="en-US" sz="1200" dirty="0" err="1"/>
              <a:t>Messwert</a:t>
            </a:r>
            <a:r>
              <a:rPr lang="en-US" sz="1200" dirty="0"/>
              <a:t> </a:t>
            </a:r>
            <a:r>
              <a:rPr lang="en-US" sz="1200" dirty="0" err="1"/>
              <a:t>ist</a:t>
            </a:r>
            <a:r>
              <a:rPr lang="en-US" sz="1200" dirty="0"/>
              <a:t> </a:t>
            </a:r>
            <a:r>
              <a:rPr lang="en-US" sz="1200" dirty="0" err="1"/>
              <a:t>fälschlicherweise</a:t>
            </a:r>
            <a:r>
              <a:rPr lang="en-US" sz="1200" dirty="0"/>
              <a:t> </a:t>
            </a:r>
            <a:r>
              <a:rPr lang="en-US" sz="1200" b="1" i="1" dirty="0" err="1"/>
              <a:t>zu</a:t>
            </a:r>
            <a:r>
              <a:rPr lang="en-US" sz="1200" b="1" i="1" dirty="0"/>
              <a:t> </a:t>
            </a:r>
            <a:r>
              <a:rPr lang="en-US" sz="1200" b="1" i="1" dirty="0" err="1"/>
              <a:t>hoch</a:t>
            </a:r>
            <a:r>
              <a:rPr lang="en-US" sz="1200" b="1" i="1" dirty="0"/>
              <a:t>, </a:t>
            </a:r>
            <a:r>
              <a:rPr lang="en-US" sz="1200" dirty="0" err="1"/>
              <a:t>wenn</a:t>
            </a:r>
            <a:r>
              <a:rPr lang="en-US" sz="1200" dirty="0">
                <a:solidFill>
                  <a:srgbClr val="BFBFBF"/>
                </a:solidFill>
              </a:rPr>
              <a:t>:</a:t>
            </a:r>
            <a:endParaRPr dirty="0">
              <a:solidFill>
                <a:srgbClr val="BFBFBF"/>
              </a:solidFill>
            </a:endParaRPr>
          </a:p>
          <a:p>
            <a:pPr marL="987425" lvl="2" indent="-293688" algn="l" rtl="0">
              <a:spcBef>
                <a:spcPts val="240"/>
              </a:spcBef>
              <a:spcAft>
                <a:spcPts val="0"/>
              </a:spcAft>
              <a:buSzPts val="840"/>
              <a:buChar char="●"/>
            </a:pPr>
            <a:r>
              <a:rPr lang="en-US" sz="1200" dirty="0">
                <a:solidFill>
                  <a:srgbClr val="BFBFBF"/>
                </a:solidFill>
              </a:rPr>
              <a:t>die </a:t>
            </a:r>
            <a:r>
              <a:rPr lang="en-US" sz="1200" dirty="0" err="1">
                <a:solidFill>
                  <a:srgbClr val="BFBFBF"/>
                </a:solidFill>
              </a:rPr>
              <a:t>Messung</a:t>
            </a:r>
            <a:r>
              <a:rPr lang="en-US" sz="1200" dirty="0">
                <a:solidFill>
                  <a:srgbClr val="BFBFBF"/>
                </a:solidFill>
              </a:rPr>
              <a:t> </a:t>
            </a:r>
            <a:r>
              <a:rPr lang="en-US" sz="1200" dirty="0" err="1">
                <a:solidFill>
                  <a:srgbClr val="BFBFBF"/>
                </a:solidFill>
              </a:rPr>
              <a:t>über</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Hornhautnarbe</a:t>
            </a:r>
            <a:r>
              <a:rPr lang="en-US" sz="1200" dirty="0">
                <a:solidFill>
                  <a:srgbClr val="BFBFBF"/>
                </a:solidFill>
              </a:rPr>
              <a:t> </a:t>
            </a:r>
            <a:r>
              <a:rPr lang="en-US" sz="1200" dirty="0" err="1">
                <a:solidFill>
                  <a:srgbClr val="BFBFBF"/>
                </a:solidFill>
              </a:rPr>
              <a:t>durchgeführt</a:t>
            </a:r>
            <a:r>
              <a:rPr lang="en-US" sz="1200" dirty="0">
                <a:solidFill>
                  <a:srgbClr val="BFBFBF"/>
                </a:solidFill>
              </a:rPr>
              <a:t> </a:t>
            </a:r>
            <a:r>
              <a:rPr lang="en-US" sz="1200" dirty="0" err="1">
                <a:solidFill>
                  <a:srgbClr val="BFBFBF"/>
                </a:solidFill>
              </a:rPr>
              <a:t>wird</a:t>
            </a:r>
            <a:endParaRPr dirty="0"/>
          </a:p>
          <a:p>
            <a:pPr marL="987425" lvl="2" indent="-293688" algn="l" rtl="0">
              <a:spcBef>
                <a:spcPts val="240"/>
              </a:spcBef>
              <a:spcAft>
                <a:spcPts val="0"/>
              </a:spcAft>
              <a:buSzPts val="840"/>
              <a:buChar char="●"/>
            </a:pPr>
            <a:r>
              <a:rPr lang="en-US" sz="1200" dirty="0" err="1"/>
              <a:t>zu</a:t>
            </a:r>
            <a:r>
              <a:rPr lang="en-US" sz="1200" dirty="0"/>
              <a:t> </a:t>
            </a:r>
            <a:r>
              <a:rPr lang="en-US" sz="1200" b="1" u="sng" dirty="0" err="1">
                <a:solidFill>
                  <a:srgbClr val="0000FF"/>
                </a:solidFill>
              </a:rPr>
              <a:t>viel</a:t>
            </a:r>
            <a:r>
              <a:rPr lang="en-US" sz="1200" b="1" u="sng" dirty="0">
                <a:solidFill>
                  <a:srgbClr val="0000FF"/>
                </a:solidFill>
              </a:rPr>
              <a:t> </a:t>
            </a:r>
            <a:r>
              <a:rPr lang="en-US" sz="1200" dirty="0" err="1"/>
              <a:t>Fluoreszein</a:t>
            </a:r>
            <a:r>
              <a:rPr lang="en-US" sz="1200" dirty="0"/>
              <a:t> </a:t>
            </a:r>
            <a:r>
              <a:rPr lang="en-US" sz="1200" dirty="0" err="1"/>
              <a:t>im</a:t>
            </a:r>
            <a:r>
              <a:rPr lang="en-US" sz="1200" dirty="0"/>
              <a:t> </a:t>
            </a:r>
            <a:r>
              <a:rPr lang="en-US" sz="1200" dirty="0" err="1"/>
              <a:t>Tränenfilm</a:t>
            </a:r>
            <a:r>
              <a:rPr lang="en-US" sz="1200" dirty="0"/>
              <a:t> </a:t>
            </a:r>
            <a:r>
              <a:rPr lang="en-US" sz="1200" dirty="0" err="1"/>
              <a:t>vorhanden</a:t>
            </a:r>
            <a:r>
              <a:rPr lang="en-US" sz="1200" dirty="0"/>
              <a:t> </a:t>
            </a:r>
            <a:r>
              <a:rPr lang="en-US" sz="1200" dirty="0" err="1"/>
              <a:t>ist</a:t>
            </a:r>
            <a:endParaRPr dirty="0"/>
          </a:p>
          <a:p>
            <a:pPr marL="987425" lvl="2" indent="-191453" algn="l" rtl="0">
              <a:spcBef>
                <a:spcPts val="460"/>
              </a:spcBef>
              <a:spcAft>
                <a:spcPts val="0"/>
              </a:spcAft>
              <a:buSzPts val="1610"/>
              <a:buNone/>
            </a:pPr>
            <a:endParaRPr dirty="0"/>
          </a:p>
        </p:txBody>
      </p:sp>
      <p:sp>
        <p:nvSpPr>
          <p:cNvPr id="1387" name="Google Shape;1387;p6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66</a:t>
            </a:fld>
            <a:endParaRPr sz="1000">
              <a:solidFill>
                <a:schemeClr val="dk1"/>
              </a:solidFill>
              <a:latin typeface="Arial"/>
              <a:ea typeface="Arial"/>
              <a:cs typeface="Arial"/>
              <a:sym typeface="Arial"/>
            </a:endParaRPr>
          </a:p>
        </p:txBody>
      </p:sp>
      <p:sp>
        <p:nvSpPr>
          <p:cNvPr id="1388" name="Google Shape;1388;p66"/>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389" name="Google Shape;1389;p66"/>
          <p:cNvSpPr txBox="1"/>
          <p:nvPr/>
        </p:nvSpPr>
        <p:spPr>
          <a:xfrm>
            <a:off x="50903" y="4914900"/>
            <a:ext cx="8788200" cy="395100"/>
          </a:xfrm>
          <a:prstGeom prst="rect">
            <a:avLst/>
          </a:prstGeom>
          <a:no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chemeClr val="dk1"/>
                </a:solidFill>
                <a:latin typeface="Arial"/>
                <a:ea typeface="Arial"/>
                <a:cs typeface="Arial"/>
                <a:sym typeface="Arial"/>
              </a:rPr>
              <a:t>Warum führt zu viel Fluores</a:t>
            </a:r>
            <a:r>
              <a:rPr lang="en-US" sz="1200" i="1">
                <a:solidFill>
                  <a:schemeClr val="dk1"/>
                </a:solidFill>
              </a:rPr>
              <a:t>z</a:t>
            </a:r>
            <a:r>
              <a:rPr lang="en-US" sz="1200" i="1">
                <a:solidFill>
                  <a:schemeClr val="dk1"/>
                </a:solidFill>
                <a:latin typeface="Arial"/>
                <a:ea typeface="Arial"/>
                <a:cs typeface="Arial"/>
                <a:sym typeface="Arial"/>
              </a:rPr>
              <a:t>ein zu einem fälschlich hohen Messwert? </a:t>
            </a:r>
            <a:r>
              <a:rPr lang="en-US" sz="1200" i="1">
                <a:solidFill>
                  <a:schemeClr val="dk1"/>
                </a:solidFill>
              </a:rPr>
              <a:t>Führt es dazu, dass die Mires </a:t>
            </a:r>
            <a:r>
              <a:rPr lang="en-US" sz="1200" b="1" i="1">
                <a:solidFill>
                  <a:schemeClr val="dk1"/>
                </a:solidFill>
              </a:rPr>
              <a:t>zu deutlich</a:t>
            </a:r>
            <a:r>
              <a:rPr lang="en-US" sz="1200" i="1">
                <a:solidFill>
                  <a:schemeClr val="dk1"/>
                </a:solidFill>
              </a:rPr>
              <a:t> sichtbar werden?</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393"/>
        <p:cNvGrpSpPr/>
        <p:nvPr/>
      </p:nvGrpSpPr>
      <p:grpSpPr>
        <a:xfrm>
          <a:off x="0" y="0"/>
          <a:ext cx="0" cy="0"/>
          <a:chOff x="0" y="0"/>
          <a:chExt cx="0" cy="0"/>
        </a:xfrm>
      </p:grpSpPr>
      <p:sp>
        <p:nvSpPr>
          <p:cNvPr id="1400" name="Google Shape;1400;p6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401" name="Google Shape;1401;p67"/>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a:t>Weitere Informationen zur Applanationstonometrie</a:t>
            </a:r>
            <a:endParaRPr/>
          </a:p>
          <a:p>
            <a:pPr marL="692150" lvl="1" indent="-320993" algn="l" rtl="0">
              <a:spcBef>
                <a:spcPts val="240"/>
              </a:spcBef>
              <a:spcAft>
                <a:spcPts val="0"/>
              </a:spcAft>
              <a:buSzPts val="840"/>
              <a:buChar char="●"/>
            </a:pPr>
            <a:r>
              <a:rPr lang="en-US" sz="1200">
                <a:solidFill>
                  <a:srgbClr val="BFBFBF"/>
                </a:solidFill>
              </a:rPr>
              <a:t>Der Messwert ist fälschlicherweise </a:t>
            </a:r>
            <a:r>
              <a:rPr lang="en-US" sz="1200" b="1" i="1">
                <a:solidFill>
                  <a:srgbClr val="BFBFBF"/>
                </a:solidFill>
              </a:rPr>
              <a:t>zu niedrig, </a:t>
            </a:r>
            <a:r>
              <a:rPr lang="en-US" sz="1200">
                <a:solidFill>
                  <a:srgbClr val="BFBFBF"/>
                </a:solidFill>
              </a:rPr>
              <a:t>wenn:</a:t>
            </a:r>
            <a:endParaRPr/>
          </a:p>
          <a:p>
            <a:pPr marL="987425" lvl="2" indent="-267018" algn="l" rtl="0">
              <a:spcBef>
                <a:spcPts val="240"/>
              </a:spcBef>
              <a:spcAft>
                <a:spcPts val="0"/>
              </a:spcAft>
              <a:buSzPts val="840"/>
              <a:buChar char="●"/>
            </a:pPr>
            <a:r>
              <a:rPr lang="en-US" sz="1200">
                <a:solidFill>
                  <a:srgbClr val="BFBFBF"/>
                </a:solidFill>
              </a:rPr>
              <a:t>die Hornhaut ödematös ist</a:t>
            </a:r>
            <a:endParaRPr>
              <a:solidFill>
                <a:srgbClr val="BFBFBF"/>
              </a:solidFill>
            </a:endParaRPr>
          </a:p>
          <a:p>
            <a:pPr marL="987425" lvl="2" indent="-267018" algn="l" rtl="0">
              <a:spcBef>
                <a:spcPts val="240"/>
              </a:spcBef>
              <a:spcAft>
                <a:spcPts val="0"/>
              </a:spcAft>
              <a:buSzPts val="840"/>
              <a:buChar char="●"/>
            </a:pPr>
            <a:r>
              <a:rPr lang="en-US" sz="1200">
                <a:solidFill>
                  <a:srgbClr val="BFBFBF"/>
                </a:solidFill>
              </a:rPr>
              <a:t>die Applanation über einer weichen Kontaktlinse durchgeführt wird</a:t>
            </a:r>
            <a:endParaRPr/>
          </a:p>
          <a:p>
            <a:pPr marL="987425" lvl="2" indent="-267018" algn="l" rtl="0">
              <a:spcBef>
                <a:spcPts val="240"/>
              </a:spcBef>
              <a:spcAft>
                <a:spcPts val="0"/>
              </a:spcAft>
              <a:buSzPts val="840"/>
              <a:buChar char="●"/>
            </a:pPr>
            <a:r>
              <a:rPr lang="en-US" sz="1200">
                <a:solidFill>
                  <a:srgbClr val="BFBFBF"/>
                </a:solidFill>
              </a:rPr>
              <a:t>nach einer Plomben-Operation (verändert die Sklerasteifigkeit)</a:t>
            </a:r>
            <a:endParaRPr/>
          </a:p>
          <a:p>
            <a:pPr marL="987425" lvl="2" indent="-267018" algn="l" rtl="0">
              <a:spcBef>
                <a:spcPts val="240"/>
              </a:spcBef>
              <a:spcAft>
                <a:spcPts val="0"/>
              </a:spcAft>
              <a:buSzPts val="840"/>
              <a:buChar char="●"/>
            </a:pPr>
            <a:r>
              <a:rPr lang="en-US" sz="1200">
                <a:solidFill>
                  <a:srgbClr val="BFBFBF"/>
                </a:solidFill>
              </a:rPr>
              <a:t>zu wenig Fluoreszein im Tränenfilm vorhanden ist</a:t>
            </a:r>
            <a:endParaRPr/>
          </a:p>
          <a:p>
            <a:pPr marL="692150" lvl="1" indent="-320993" algn="l" rtl="0">
              <a:spcBef>
                <a:spcPts val="240"/>
              </a:spcBef>
              <a:spcAft>
                <a:spcPts val="0"/>
              </a:spcAft>
              <a:buSzPts val="840"/>
              <a:buChar char="●"/>
            </a:pPr>
            <a:r>
              <a:rPr lang="en-US" sz="1200"/>
              <a:t>Der Messwert ist fälschlicherweise </a:t>
            </a:r>
            <a:r>
              <a:rPr lang="en-US" sz="1200" b="1" i="1"/>
              <a:t>zu hoch, </a:t>
            </a:r>
            <a:r>
              <a:rPr lang="en-US" sz="1200"/>
              <a:t>wenn</a:t>
            </a:r>
            <a:r>
              <a:rPr lang="en-US" sz="1200">
                <a:solidFill>
                  <a:srgbClr val="BFBFBF"/>
                </a:solidFill>
              </a:rPr>
              <a:t>:</a:t>
            </a:r>
            <a:endParaRPr>
              <a:solidFill>
                <a:srgbClr val="BFBFBF"/>
              </a:solidFill>
            </a:endParaRPr>
          </a:p>
          <a:p>
            <a:pPr marL="987425" lvl="2" indent="-267018" algn="l" rtl="0">
              <a:spcBef>
                <a:spcPts val="240"/>
              </a:spcBef>
              <a:spcAft>
                <a:spcPts val="0"/>
              </a:spcAft>
              <a:buSzPts val="840"/>
              <a:buChar char="●"/>
            </a:pPr>
            <a:r>
              <a:rPr lang="en-US" sz="1200">
                <a:solidFill>
                  <a:srgbClr val="BFBFBF"/>
                </a:solidFill>
              </a:rPr>
              <a:t>die Messung über einer Hornhautnarbe durchgeführt wird</a:t>
            </a:r>
            <a:endParaRPr/>
          </a:p>
          <a:p>
            <a:pPr marL="987425" lvl="2" indent="-267018" algn="l" rtl="0">
              <a:spcBef>
                <a:spcPts val="240"/>
              </a:spcBef>
              <a:spcAft>
                <a:spcPts val="0"/>
              </a:spcAft>
              <a:buSzPts val="840"/>
              <a:buChar char="●"/>
            </a:pPr>
            <a:r>
              <a:rPr lang="en-US" sz="1200"/>
              <a:t>zu </a:t>
            </a:r>
            <a:r>
              <a:rPr lang="en-US" sz="1200" b="1" u="sng">
                <a:solidFill>
                  <a:srgbClr val="0000FF"/>
                </a:solidFill>
              </a:rPr>
              <a:t>viel </a:t>
            </a:r>
            <a:r>
              <a:rPr lang="en-US" sz="1200"/>
              <a:t>Fluoreszein im Tränenfilm vorhanden ist</a:t>
            </a:r>
            <a:endParaRPr sz="1200">
              <a:solidFill>
                <a:srgbClr val="BFBFBF"/>
              </a:solidFill>
            </a:endParaRPr>
          </a:p>
          <a:p>
            <a:pPr marL="987425" lvl="2" indent="-191453" algn="l" rtl="0">
              <a:spcBef>
                <a:spcPts val="460"/>
              </a:spcBef>
              <a:spcAft>
                <a:spcPts val="0"/>
              </a:spcAft>
              <a:buSzPts val="1610"/>
              <a:buNone/>
            </a:pPr>
            <a:endParaRPr/>
          </a:p>
        </p:txBody>
      </p:sp>
      <p:sp>
        <p:nvSpPr>
          <p:cNvPr id="1402" name="Google Shape;1402;p6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67</a:t>
            </a:fld>
            <a:endParaRPr sz="1000">
              <a:solidFill>
                <a:schemeClr val="dk1"/>
              </a:solidFill>
              <a:latin typeface="Arial"/>
              <a:ea typeface="Arial"/>
              <a:cs typeface="Arial"/>
              <a:sym typeface="Arial"/>
            </a:endParaRPr>
          </a:p>
        </p:txBody>
      </p:sp>
      <p:sp>
        <p:nvSpPr>
          <p:cNvPr id="1403" name="Google Shape;1403;p67"/>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404" name="Google Shape;1404;p67"/>
          <p:cNvSpPr txBox="1"/>
          <p:nvPr/>
        </p:nvSpPr>
        <p:spPr>
          <a:xfrm>
            <a:off x="50903" y="4914900"/>
            <a:ext cx="8788200" cy="5799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err="1">
                <a:solidFill>
                  <a:schemeClr val="dk1"/>
                </a:solidFill>
              </a:rPr>
              <a:t>Warum</a:t>
            </a:r>
            <a:r>
              <a:rPr lang="en-US" sz="1200" i="1" dirty="0">
                <a:solidFill>
                  <a:schemeClr val="dk1"/>
                </a:solidFill>
              </a:rPr>
              <a:t> </a:t>
            </a:r>
            <a:r>
              <a:rPr lang="en-US" sz="1200" i="1" dirty="0" err="1">
                <a:solidFill>
                  <a:schemeClr val="dk1"/>
                </a:solidFill>
              </a:rPr>
              <a:t>führt</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rPr>
              <a:t>viel</a:t>
            </a:r>
            <a:r>
              <a:rPr lang="en-US" sz="1200" i="1" dirty="0">
                <a:solidFill>
                  <a:schemeClr val="dk1"/>
                </a:solidFill>
              </a:rPr>
              <a:t> </a:t>
            </a:r>
            <a:r>
              <a:rPr lang="en-US" sz="1200" i="1" dirty="0" err="1">
                <a:solidFill>
                  <a:schemeClr val="dk1"/>
                </a:solidFill>
              </a:rPr>
              <a:t>Fluoreszein</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rPr>
              <a:t>einem</a:t>
            </a:r>
            <a:r>
              <a:rPr lang="en-US" sz="1200" i="1" dirty="0">
                <a:solidFill>
                  <a:schemeClr val="dk1"/>
                </a:solidFill>
              </a:rPr>
              <a:t> </a:t>
            </a:r>
            <a:r>
              <a:rPr lang="en-US" sz="1200" i="1" dirty="0" err="1">
                <a:solidFill>
                  <a:schemeClr val="dk1"/>
                </a:solidFill>
              </a:rPr>
              <a:t>fälschlich</a:t>
            </a:r>
            <a:r>
              <a:rPr lang="en-US" sz="1200" i="1" dirty="0">
                <a:solidFill>
                  <a:schemeClr val="dk1"/>
                </a:solidFill>
              </a:rPr>
              <a:t> </a:t>
            </a:r>
            <a:r>
              <a:rPr lang="en-US" sz="1200" i="1" dirty="0" err="1">
                <a:solidFill>
                  <a:schemeClr val="dk1"/>
                </a:solidFill>
              </a:rPr>
              <a:t>hohen</a:t>
            </a:r>
            <a:r>
              <a:rPr lang="en-US" sz="1200" i="1" dirty="0">
                <a:solidFill>
                  <a:schemeClr val="dk1"/>
                </a:solidFill>
              </a:rPr>
              <a:t> </a:t>
            </a:r>
            <a:r>
              <a:rPr lang="en-US" sz="1200" i="1" dirty="0" err="1">
                <a:solidFill>
                  <a:schemeClr val="dk1"/>
                </a:solidFill>
              </a:rPr>
              <a:t>Messwert</a:t>
            </a:r>
            <a:r>
              <a:rPr lang="en-US" sz="1200" i="1" dirty="0">
                <a:solidFill>
                  <a:schemeClr val="dk1"/>
                </a:solidFill>
              </a:rPr>
              <a:t>? </a:t>
            </a:r>
            <a:r>
              <a:rPr lang="en-US" sz="1200" i="1" dirty="0" err="1">
                <a:solidFill>
                  <a:schemeClr val="dk1"/>
                </a:solidFill>
              </a:rPr>
              <a:t>Führt</a:t>
            </a:r>
            <a:r>
              <a:rPr lang="en-US" sz="1200" i="1" dirty="0">
                <a:solidFill>
                  <a:schemeClr val="dk1"/>
                </a:solidFill>
              </a:rPr>
              <a:t> es </a:t>
            </a:r>
            <a:r>
              <a:rPr lang="en-US" sz="1200" i="1" dirty="0" err="1">
                <a:solidFill>
                  <a:schemeClr val="dk1"/>
                </a:solidFill>
              </a:rPr>
              <a:t>dazu</a:t>
            </a:r>
            <a:r>
              <a:rPr lang="en-US" sz="1200" i="1" dirty="0">
                <a:solidFill>
                  <a:schemeClr val="dk1"/>
                </a:solidFill>
              </a:rPr>
              <a:t>, </a:t>
            </a:r>
            <a:r>
              <a:rPr lang="en-US" sz="1200" i="1" dirty="0" err="1">
                <a:solidFill>
                  <a:schemeClr val="dk1"/>
                </a:solidFill>
              </a:rPr>
              <a:t>dass</a:t>
            </a:r>
            <a:r>
              <a:rPr lang="en-US" sz="1200" i="1" dirty="0">
                <a:solidFill>
                  <a:schemeClr val="dk1"/>
                </a:solidFill>
              </a:rPr>
              <a:t> die Mires </a:t>
            </a:r>
            <a:r>
              <a:rPr lang="en-US" sz="1200" b="1" i="1" dirty="0" err="1">
                <a:solidFill>
                  <a:schemeClr val="dk1"/>
                </a:solidFill>
              </a:rPr>
              <a:t>zu</a:t>
            </a:r>
            <a:r>
              <a:rPr lang="en-US" sz="1200" b="1" i="1" dirty="0">
                <a:solidFill>
                  <a:schemeClr val="dk1"/>
                </a:solidFill>
              </a:rPr>
              <a:t> </a:t>
            </a:r>
            <a:r>
              <a:rPr lang="en-US" sz="1200" b="1" i="1" dirty="0" err="1">
                <a:solidFill>
                  <a:schemeClr val="dk1"/>
                </a:solidFill>
              </a:rPr>
              <a:t>deutlich</a:t>
            </a:r>
            <a:r>
              <a:rPr lang="en-US" sz="1200" i="1" dirty="0">
                <a:solidFill>
                  <a:schemeClr val="dk1"/>
                </a:solidFill>
              </a:rPr>
              <a:t> </a:t>
            </a:r>
            <a:r>
              <a:rPr lang="en-US" sz="1200" i="1" dirty="0" err="1">
                <a:solidFill>
                  <a:schemeClr val="dk1"/>
                </a:solidFill>
              </a:rPr>
              <a:t>sichtbar</a:t>
            </a:r>
            <a:r>
              <a:rPr lang="en-US" sz="1200" i="1" dirty="0">
                <a:solidFill>
                  <a:schemeClr val="dk1"/>
                </a:solidFill>
              </a:rPr>
              <a:t> </a:t>
            </a:r>
            <a:r>
              <a:rPr lang="en-US" sz="1200" i="1" dirty="0" err="1">
                <a:solidFill>
                  <a:schemeClr val="dk1"/>
                </a:solidFill>
              </a:rPr>
              <a:t>werden</a:t>
            </a:r>
            <a:r>
              <a:rPr lang="en-US" sz="1200" i="1" dirty="0">
                <a:solidFill>
                  <a:schemeClr val="dk1"/>
                </a:solidFill>
              </a:rPr>
              <a:t>?</a:t>
            </a:r>
            <a:endParaRPr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Nein, </a:t>
            </a:r>
            <a:r>
              <a:rPr lang="en-US" sz="1200" dirty="0">
                <a:solidFill>
                  <a:schemeClr val="dk1"/>
                </a:solidFill>
              </a:rPr>
              <a:t>du </a:t>
            </a:r>
            <a:r>
              <a:rPr lang="en-US" sz="1200"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8"/>
                  </a:ext>
                </a:extLst>
              </a:rPr>
              <a:t>Schlaumeier</a:t>
            </a:r>
            <a:r>
              <a:rPr lang="en-US" sz="1200" dirty="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8"/>
                  </a:ext>
                </a:extLst>
              </a:rPr>
              <a:t> ;)</a:t>
            </a:r>
            <a:r>
              <a:rPr lang="en-US" sz="1200" dirty="0">
                <a:solidFill>
                  <a:schemeClr val="dk1"/>
                </a:solidFill>
                <a:latin typeface="Arial"/>
                <a:ea typeface="Arial"/>
                <a:cs typeface="Arial"/>
                <a:sym typeface="Arial"/>
              </a:rPr>
              <a:t> </a:t>
            </a:r>
            <a:endParaRPr sz="1500" dirty="0">
              <a:solidFill>
                <a:srgbClr val="0000FF"/>
              </a:solidFill>
              <a:latin typeface="Arial"/>
              <a:ea typeface="Arial"/>
              <a:cs typeface="Arial"/>
              <a:sym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408"/>
        <p:cNvGrpSpPr/>
        <p:nvPr/>
      </p:nvGrpSpPr>
      <p:grpSpPr>
        <a:xfrm>
          <a:off x="0" y="0"/>
          <a:ext cx="0" cy="0"/>
          <a:chOff x="0" y="0"/>
          <a:chExt cx="0" cy="0"/>
        </a:xfrm>
      </p:grpSpPr>
      <p:sp>
        <p:nvSpPr>
          <p:cNvPr id="1415" name="Google Shape;1415;p6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416" name="Google Shape;1416;p68"/>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b="1"/>
              <a:t>Weitere Informationen zur Applanationstonometrie</a:t>
            </a:r>
            <a:endParaRPr/>
          </a:p>
          <a:p>
            <a:pPr marL="692150" lvl="1" indent="-347663" algn="l" rtl="0">
              <a:spcBef>
                <a:spcPts val="240"/>
              </a:spcBef>
              <a:spcAft>
                <a:spcPts val="0"/>
              </a:spcAft>
              <a:buSzPts val="840"/>
              <a:buChar char="●"/>
            </a:pPr>
            <a:r>
              <a:rPr lang="en-US" sz="1200">
                <a:solidFill>
                  <a:srgbClr val="BFBFBF"/>
                </a:solidFill>
              </a:rPr>
              <a:t>Der Messwert ist fälschlicherweise </a:t>
            </a:r>
            <a:r>
              <a:rPr lang="en-US" sz="1200" b="1" i="1">
                <a:solidFill>
                  <a:srgbClr val="BFBFBF"/>
                </a:solidFill>
              </a:rPr>
              <a:t>zu niedrig, </a:t>
            </a:r>
            <a:r>
              <a:rPr lang="en-US" sz="1200">
                <a:solidFill>
                  <a:srgbClr val="BFBFBF"/>
                </a:solidFill>
              </a:rPr>
              <a:t>wenn:</a:t>
            </a:r>
            <a:endParaRPr/>
          </a:p>
          <a:p>
            <a:pPr marL="987425" lvl="2" indent="-293688" algn="l" rtl="0">
              <a:spcBef>
                <a:spcPts val="240"/>
              </a:spcBef>
              <a:spcAft>
                <a:spcPts val="0"/>
              </a:spcAft>
              <a:buSzPts val="840"/>
              <a:buChar char="●"/>
            </a:pPr>
            <a:r>
              <a:rPr lang="en-US" sz="1200">
                <a:solidFill>
                  <a:srgbClr val="BFBFBF"/>
                </a:solidFill>
              </a:rPr>
              <a:t>die Hornhaut ödematös ist</a:t>
            </a:r>
            <a:endParaRPr>
              <a:solidFill>
                <a:srgbClr val="BFBFBF"/>
              </a:solidFill>
            </a:endParaRPr>
          </a:p>
          <a:p>
            <a:pPr marL="987425" lvl="2" indent="-293688" algn="l" rtl="0">
              <a:spcBef>
                <a:spcPts val="240"/>
              </a:spcBef>
              <a:spcAft>
                <a:spcPts val="0"/>
              </a:spcAft>
              <a:buSzPts val="840"/>
              <a:buChar char="●"/>
            </a:pPr>
            <a:r>
              <a:rPr lang="en-US" sz="1200">
                <a:solidFill>
                  <a:srgbClr val="BFBFBF"/>
                </a:solidFill>
              </a:rPr>
              <a:t>die Applanation über einer weichen Kontaktlinse durchgeführt wird</a:t>
            </a:r>
            <a:endParaRPr/>
          </a:p>
          <a:p>
            <a:pPr marL="987425" lvl="2" indent="-293688" algn="l" rtl="0">
              <a:spcBef>
                <a:spcPts val="240"/>
              </a:spcBef>
              <a:spcAft>
                <a:spcPts val="0"/>
              </a:spcAft>
              <a:buSzPts val="840"/>
              <a:buChar char="●"/>
            </a:pPr>
            <a:r>
              <a:rPr lang="en-US" sz="1200">
                <a:solidFill>
                  <a:srgbClr val="BFBFBF"/>
                </a:solidFill>
              </a:rPr>
              <a:t>nach einer Plomben-Operation (verändert die Sklerasteifigkeit)</a:t>
            </a:r>
            <a:endParaRPr/>
          </a:p>
          <a:p>
            <a:pPr marL="987425" lvl="2" indent="-293688" algn="l" rtl="0">
              <a:spcBef>
                <a:spcPts val="240"/>
              </a:spcBef>
              <a:spcAft>
                <a:spcPts val="0"/>
              </a:spcAft>
              <a:buSzPts val="840"/>
              <a:buChar char="●"/>
            </a:pPr>
            <a:r>
              <a:rPr lang="en-US" sz="1200">
                <a:solidFill>
                  <a:srgbClr val="BFBFBF"/>
                </a:solidFill>
              </a:rPr>
              <a:t>zu wenig Fluoreszein im Tränenfilm vorhanden ist</a:t>
            </a:r>
            <a:endParaRPr/>
          </a:p>
          <a:p>
            <a:pPr marL="692150" lvl="1" indent="-347663" algn="l" rtl="0">
              <a:spcBef>
                <a:spcPts val="240"/>
              </a:spcBef>
              <a:spcAft>
                <a:spcPts val="0"/>
              </a:spcAft>
              <a:buSzPts val="840"/>
              <a:buChar char="●"/>
            </a:pPr>
            <a:r>
              <a:rPr lang="en-US" sz="1200"/>
              <a:t>Der Messwert ist fälschlicherweise </a:t>
            </a:r>
            <a:r>
              <a:rPr lang="en-US" sz="1200" b="1" i="1"/>
              <a:t>zu hoch, </a:t>
            </a:r>
            <a:r>
              <a:rPr lang="en-US" sz="1200"/>
              <a:t>wenn</a:t>
            </a:r>
            <a:r>
              <a:rPr lang="en-US" sz="1200">
                <a:solidFill>
                  <a:srgbClr val="BFBFBF"/>
                </a:solidFill>
              </a:rPr>
              <a:t>:</a:t>
            </a:r>
            <a:endParaRPr>
              <a:solidFill>
                <a:srgbClr val="BFBFBF"/>
              </a:solidFill>
            </a:endParaRPr>
          </a:p>
          <a:p>
            <a:pPr marL="987425" lvl="2" indent="-293688" algn="l" rtl="0">
              <a:spcBef>
                <a:spcPts val="240"/>
              </a:spcBef>
              <a:spcAft>
                <a:spcPts val="0"/>
              </a:spcAft>
              <a:buSzPts val="840"/>
              <a:buChar char="●"/>
            </a:pPr>
            <a:r>
              <a:rPr lang="en-US" sz="1200">
                <a:solidFill>
                  <a:srgbClr val="BFBFBF"/>
                </a:solidFill>
              </a:rPr>
              <a:t>die Messung über einer Hornhautnarbe durchgeführt wird</a:t>
            </a:r>
            <a:endParaRPr/>
          </a:p>
          <a:p>
            <a:pPr marL="987425" lvl="2" indent="-293688" algn="l" rtl="0">
              <a:spcBef>
                <a:spcPts val="240"/>
              </a:spcBef>
              <a:spcAft>
                <a:spcPts val="0"/>
              </a:spcAft>
              <a:buSzPts val="840"/>
              <a:buChar char="●"/>
            </a:pPr>
            <a:r>
              <a:rPr lang="en-US" sz="1200"/>
              <a:t>zu </a:t>
            </a:r>
            <a:r>
              <a:rPr lang="en-US" sz="1200" b="1" u="sng">
                <a:solidFill>
                  <a:srgbClr val="0000FF"/>
                </a:solidFill>
              </a:rPr>
              <a:t>viel </a:t>
            </a:r>
            <a:r>
              <a:rPr lang="en-US" sz="1200"/>
              <a:t>Fluoreszein im Tränenfilm vorhanden ist</a:t>
            </a:r>
            <a:endParaRPr/>
          </a:p>
          <a:p>
            <a:pPr marL="987425" lvl="2" indent="-191453" algn="l" rtl="0">
              <a:spcBef>
                <a:spcPts val="460"/>
              </a:spcBef>
              <a:spcAft>
                <a:spcPts val="0"/>
              </a:spcAft>
              <a:buSzPts val="1610"/>
              <a:buNone/>
            </a:pPr>
            <a:endParaRPr/>
          </a:p>
        </p:txBody>
      </p:sp>
      <p:sp>
        <p:nvSpPr>
          <p:cNvPr id="1417" name="Google Shape;1417;p6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68</a:t>
            </a:fld>
            <a:endParaRPr sz="1000">
              <a:solidFill>
                <a:schemeClr val="dk1"/>
              </a:solidFill>
              <a:latin typeface="Arial"/>
              <a:ea typeface="Arial"/>
              <a:cs typeface="Arial"/>
              <a:sym typeface="Arial"/>
            </a:endParaRPr>
          </a:p>
        </p:txBody>
      </p:sp>
      <p:sp>
        <p:nvSpPr>
          <p:cNvPr id="1418" name="Google Shape;1418;p68"/>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419" name="Google Shape;1419;p68"/>
          <p:cNvSpPr txBox="1"/>
          <p:nvPr/>
        </p:nvSpPr>
        <p:spPr>
          <a:xfrm>
            <a:off x="50903" y="4914900"/>
            <a:ext cx="8788200" cy="9954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err="1">
                <a:solidFill>
                  <a:schemeClr val="dk1"/>
                </a:solidFill>
              </a:rPr>
              <a:t>Warum</a:t>
            </a:r>
            <a:r>
              <a:rPr lang="en-US" sz="1200" i="1" dirty="0">
                <a:solidFill>
                  <a:schemeClr val="dk1"/>
                </a:solidFill>
              </a:rPr>
              <a:t> </a:t>
            </a:r>
            <a:r>
              <a:rPr lang="en-US" sz="1200" i="1" dirty="0" err="1">
                <a:solidFill>
                  <a:schemeClr val="dk1"/>
                </a:solidFill>
              </a:rPr>
              <a:t>führt</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rPr>
              <a:t>viel</a:t>
            </a:r>
            <a:r>
              <a:rPr lang="en-US" sz="1200" i="1" dirty="0">
                <a:solidFill>
                  <a:schemeClr val="dk1"/>
                </a:solidFill>
              </a:rPr>
              <a:t> </a:t>
            </a:r>
            <a:r>
              <a:rPr lang="en-US" sz="1200" i="1" dirty="0" err="1">
                <a:solidFill>
                  <a:schemeClr val="dk1"/>
                </a:solidFill>
              </a:rPr>
              <a:t>Fluoreszein</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rPr>
              <a:t>einem</a:t>
            </a:r>
            <a:r>
              <a:rPr lang="en-US" sz="1200" i="1" dirty="0">
                <a:solidFill>
                  <a:schemeClr val="dk1"/>
                </a:solidFill>
              </a:rPr>
              <a:t> </a:t>
            </a:r>
            <a:r>
              <a:rPr lang="en-US" sz="1200" i="1" dirty="0" err="1">
                <a:solidFill>
                  <a:schemeClr val="dk1"/>
                </a:solidFill>
              </a:rPr>
              <a:t>fälschlich</a:t>
            </a:r>
            <a:r>
              <a:rPr lang="en-US" sz="1200" i="1" dirty="0">
                <a:solidFill>
                  <a:schemeClr val="dk1"/>
                </a:solidFill>
              </a:rPr>
              <a:t> </a:t>
            </a:r>
            <a:r>
              <a:rPr lang="en-US" sz="1200" i="1" dirty="0" err="1">
                <a:solidFill>
                  <a:schemeClr val="dk1"/>
                </a:solidFill>
              </a:rPr>
              <a:t>hohen</a:t>
            </a:r>
            <a:r>
              <a:rPr lang="en-US" sz="1200" i="1" dirty="0">
                <a:solidFill>
                  <a:schemeClr val="dk1"/>
                </a:solidFill>
              </a:rPr>
              <a:t> </a:t>
            </a:r>
            <a:r>
              <a:rPr lang="en-US" sz="1200" i="1" dirty="0" err="1">
                <a:solidFill>
                  <a:schemeClr val="dk1"/>
                </a:solidFill>
              </a:rPr>
              <a:t>Messwert</a:t>
            </a:r>
            <a:r>
              <a:rPr lang="en-US" sz="1200" i="1" dirty="0">
                <a:solidFill>
                  <a:schemeClr val="dk1"/>
                </a:solidFill>
              </a:rPr>
              <a:t>? </a:t>
            </a:r>
            <a:r>
              <a:rPr lang="en-US" sz="1200" i="1" dirty="0" err="1">
                <a:solidFill>
                  <a:schemeClr val="dk1"/>
                </a:solidFill>
              </a:rPr>
              <a:t>Führt</a:t>
            </a:r>
            <a:r>
              <a:rPr lang="en-US" sz="1200" i="1" dirty="0">
                <a:solidFill>
                  <a:schemeClr val="dk1"/>
                </a:solidFill>
              </a:rPr>
              <a:t> es </a:t>
            </a:r>
            <a:r>
              <a:rPr lang="en-US" sz="1200" i="1" dirty="0" err="1">
                <a:solidFill>
                  <a:schemeClr val="dk1"/>
                </a:solidFill>
              </a:rPr>
              <a:t>dazu</a:t>
            </a:r>
            <a:r>
              <a:rPr lang="en-US" sz="1200" i="1" dirty="0">
                <a:solidFill>
                  <a:schemeClr val="dk1"/>
                </a:solidFill>
              </a:rPr>
              <a:t>, </a:t>
            </a:r>
            <a:r>
              <a:rPr lang="en-US" sz="1200" i="1" dirty="0" err="1">
                <a:solidFill>
                  <a:schemeClr val="dk1"/>
                </a:solidFill>
              </a:rPr>
              <a:t>dass</a:t>
            </a:r>
            <a:r>
              <a:rPr lang="en-US" sz="1200" i="1" dirty="0">
                <a:solidFill>
                  <a:schemeClr val="dk1"/>
                </a:solidFill>
              </a:rPr>
              <a:t> die Mires </a:t>
            </a:r>
            <a:r>
              <a:rPr lang="en-US" sz="1200" b="1" i="1" dirty="0" err="1">
                <a:solidFill>
                  <a:schemeClr val="dk1"/>
                </a:solidFill>
              </a:rPr>
              <a:t>zu</a:t>
            </a:r>
            <a:r>
              <a:rPr lang="en-US" sz="1200" b="1" i="1" dirty="0">
                <a:solidFill>
                  <a:schemeClr val="dk1"/>
                </a:solidFill>
              </a:rPr>
              <a:t> </a:t>
            </a:r>
            <a:r>
              <a:rPr lang="en-US" sz="1200" b="1" i="1" dirty="0" err="1">
                <a:solidFill>
                  <a:schemeClr val="dk1"/>
                </a:solidFill>
              </a:rPr>
              <a:t>deutlich</a:t>
            </a:r>
            <a:r>
              <a:rPr lang="en-US" sz="1200" i="1" dirty="0">
                <a:solidFill>
                  <a:schemeClr val="dk1"/>
                </a:solidFill>
              </a:rPr>
              <a:t> </a:t>
            </a:r>
            <a:r>
              <a:rPr lang="en-US" sz="1200" i="1" dirty="0" err="1">
                <a:solidFill>
                  <a:schemeClr val="dk1"/>
                </a:solidFill>
              </a:rPr>
              <a:t>sichtbar</a:t>
            </a:r>
            <a:r>
              <a:rPr lang="en-US" sz="1200" i="1" dirty="0">
                <a:solidFill>
                  <a:schemeClr val="dk1"/>
                </a:solidFill>
              </a:rPr>
              <a:t> </a:t>
            </a:r>
            <a:r>
              <a:rPr lang="en-US" sz="1200" i="1" dirty="0" err="1">
                <a:solidFill>
                  <a:schemeClr val="dk1"/>
                </a:solidFill>
              </a:rPr>
              <a:t>werden</a:t>
            </a:r>
            <a:r>
              <a:rPr lang="en-US" sz="1200" i="1" dirty="0">
                <a:solidFill>
                  <a:schemeClr val="dk1"/>
                </a:solidFill>
              </a:rPr>
              <a:t>?</a:t>
            </a:r>
            <a:endParaRPr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Nein, </a:t>
            </a:r>
            <a:r>
              <a:rPr lang="en-US" sz="1200" dirty="0">
                <a:solidFill>
                  <a:schemeClr val="dk1"/>
                </a:solidFill>
              </a:rPr>
              <a:t>du </a:t>
            </a:r>
            <a:r>
              <a:rPr lang="en-US" sz="1200" dirty="0" err="1">
                <a:solidFill>
                  <a:schemeClr val="dk1"/>
                </a:solidFill>
              </a:rPr>
              <a:t>Schlaumeier</a:t>
            </a:r>
            <a:r>
              <a:rPr lang="en-US" sz="1200" dirty="0">
                <a:solidFill>
                  <a:schemeClr val="dk1"/>
                </a:solidFill>
              </a:rPr>
              <a:t> ;)</a:t>
            </a:r>
            <a:r>
              <a:rPr lang="en-US" sz="1200" dirty="0">
                <a:solidFill>
                  <a:schemeClr val="dk1"/>
                </a:solidFill>
                <a:latin typeface="Arial"/>
                <a:ea typeface="Arial"/>
                <a:cs typeface="Arial"/>
                <a:sym typeface="Arial"/>
              </a:rPr>
              <a:t> </a:t>
            </a:r>
            <a:endParaRPr dirty="0"/>
          </a:p>
          <a:p>
            <a:pPr marL="0" marR="0" lvl="0" indent="0" algn="l" rtl="0">
              <a:spcBef>
                <a:spcPts val="0"/>
              </a:spcBef>
              <a:spcAft>
                <a:spcPts val="0"/>
              </a:spcAft>
              <a:buNone/>
            </a:pPr>
            <a:endParaRPr sz="1500" dirty="0">
              <a:solidFill>
                <a:schemeClr val="dk1"/>
              </a:solidFill>
              <a:latin typeface="Arial"/>
              <a:ea typeface="Arial"/>
              <a:cs typeface="Arial"/>
              <a:sym typeface="Arial"/>
            </a:endParaRPr>
          </a:p>
          <a:p>
            <a:pPr marL="0" marR="0" lvl="0" indent="0" algn="l" rtl="0">
              <a:spcBef>
                <a:spcPts val="0"/>
              </a:spcBef>
              <a:spcAft>
                <a:spcPts val="0"/>
              </a:spcAft>
              <a:buNone/>
            </a:pPr>
            <a:r>
              <a:rPr lang="en-US" sz="1200" i="1" dirty="0" err="1">
                <a:solidFill>
                  <a:schemeClr val="dk1"/>
                </a:solidFill>
              </a:rPr>
              <a:t>Jetzt</a:t>
            </a:r>
            <a:r>
              <a:rPr lang="en-US" sz="1200" i="1" dirty="0">
                <a:solidFill>
                  <a:schemeClr val="dk1"/>
                </a:solidFill>
              </a:rPr>
              <a:t> </a:t>
            </a:r>
            <a:r>
              <a:rPr lang="en-US" sz="1200" i="1" dirty="0" err="1">
                <a:solidFill>
                  <a:schemeClr val="dk1"/>
                </a:solidFill>
              </a:rPr>
              <a:t>einmal</a:t>
            </a:r>
            <a:r>
              <a:rPr lang="en-US" sz="1200" i="1" dirty="0">
                <a:solidFill>
                  <a:schemeClr val="dk1"/>
                </a:solidFill>
              </a:rPr>
              <a:t> </a:t>
            </a:r>
            <a:r>
              <a:rPr lang="en-US" sz="1200" i="1" dirty="0" err="1">
                <a:solidFill>
                  <a:schemeClr val="dk1"/>
                </a:solidFill>
              </a:rPr>
              <a:t>ernsthaft</a:t>
            </a:r>
            <a:r>
              <a:rPr lang="en-US" sz="1200" i="1" dirty="0">
                <a:solidFill>
                  <a:schemeClr val="dk1"/>
                </a:solidFill>
              </a:rPr>
              <a:t>: Ich </a:t>
            </a:r>
            <a:r>
              <a:rPr lang="en-US" sz="1200" i="1" dirty="0" err="1">
                <a:solidFill>
                  <a:schemeClr val="dk1"/>
                </a:solidFill>
              </a:rPr>
              <a:t>habe</a:t>
            </a:r>
            <a:r>
              <a:rPr lang="en-US" sz="1200" i="1" dirty="0">
                <a:solidFill>
                  <a:schemeClr val="dk1"/>
                </a:solidFill>
              </a:rPr>
              <a:t> </a:t>
            </a:r>
            <a:r>
              <a:rPr lang="en-US" sz="1200" i="1" dirty="0" err="1">
                <a:solidFill>
                  <a:schemeClr val="dk1"/>
                </a:solidFill>
              </a:rPr>
              <a:t>gehört</a:t>
            </a:r>
            <a:r>
              <a:rPr lang="en-US" sz="1200" i="1" dirty="0">
                <a:solidFill>
                  <a:schemeClr val="dk1"/>
                </a:solidFill>
              </a:rPr>
              <a:t>, </a:t>
            </a:r>
            <a:r>
              <a:rPr lang="en-US" sz="1200" i="1" dirty="0" err="1">
                <a:solidFill>
                  <a:schemeClr val="dk1"/>
                </a:solidFill>
              </a:rPr>
              <a:t>dass</a:t>
            </a:r>
            <a:r>
              <a:rPr lang="en-US" sz="1200" i="1" dirty="0">
                <a:solidFill>
                  <a:schemeClr val="dk1"/>
                </a:solidFill>
              </a:rPr>
              <a:t> </a:t>
            </a:r>
            <a:r>
              <a:rPr lang="en-US" sz="1200" i="1" dirty="0" err="1">
                <a:solidFill>
                  <a:schemeClr val="dk1"/>
                </a:solidFill>
              </a:rPr>
              <a:t>überschüssiges</a:t>
            </a:r>
            <a:r>
              <a:rPr lang="en-US" sz="1200" i="1" dirty="0">
                <a:solidFill>
                  <a:schemeClr val="dk1"/>
                </a:solidFill>
              </a:rPr>
              <a:t> </a:t>
            </a:r>
            <a:r>
              <a:rPr lang="en-US" sz="1200" i="1" dirty="0" err="1">
                <a:solidFill>
                  <a:schemeClr val="dk1"/>
                </a:solidFill>
              </a:rPr>
              <a:t>Fluoreszein</a:t>
            </a:r>
            <a:r>
              <a:rPr lang="en-US" sz="1200" i="1" dirty="0">
                <a:solidFill>
                  <a:schemeClr val="dk1"/>
                </a:solidFill>
              </a:rPr>
              <a:t> </a:t>
            </a:r>
            <a:r>
              <a:rPr lang="en-US" sz="1200" i="1" dirty="0" err="1">
                <a:solidFill>
                  <a:schemeClr val="dk1"/>
                </a:solidFill>
              </a:rPr>
              <a:t>dazu</a:t>
            </a:r>
            <a:r>
              <a:rPr lang="en-US" sz="1200" i="1" dirty="0">
                <a:solidFill>
                  <a:schemeClr val="dk1"/>
                </a:solidFill>
              </a:rPr>
              <a:t> </a:t>
            </a:r>
            <a:r>
              <a:rPr lang="en-US" sz="1200" i="1" dirty="0" err="1">
                <a:solidFill>
                  <a:schemeClr val="dk1"/>
                </a:solidFill>
              </a:rPr>
              <a:t>führt</a:t>
            </a:r>
            <a:r>
              <a:rPr lang="en-US" sz="1200" i="1" dirty="0">
                <a:solidFill>
                  <a:schemeClr val="dk1"/>
                </a:solidFill>
              </a:rPr>
              <a:t>, </a:t>
            </a:r>
            <a:r>
              <a:rPr lang="en-US" sz="1200" i="1" dirty="0" err="1">
                <a:solidFill>
                  <a:schemeClr val="dk1"/>
                </a:solidFill>
              </a:rPr>
              <a:t>dass</a:t>
            </a:r>
            <a:r>
              <a:rPr lang="en-US" sz="1200" i="1" dirty="0">
                <a:solidFill>
                  <a:schemeClr val="dk1"/>
                </a:solidFill>
              </a:rPr>
              <a:t> die Mires </a:t>
            </a:r>
            <a:r>
              <a:rPr lang="en-US" sz="1200" i="1" dirty="0" err="1">
                <a:solidFill>
                  <a:schemeClr val="dk1"/>
                </a:solidFill>
              </a:rPr>
              <a:t>zu</a:t>
            </a:r>
            <a:r>
              <a:rPr lang="en-US" sz="1200" i="1" dirty="0">
                <a:solidFill>
                  <a:schemeClr val="dk1"/>
                </a:solidFill>
              </a:rPr>
              <a:t> </a:t>
            </a:r>
            <a:r>
              <a:rPr lang="en-US" sz="1200" i="1" dirty="0" err="1">
                <a:solidFill>
                  <a:schemeClr val="dk1"/>
                </a:solidFill>
              </a:rPr>
              <a:t>breit</a:t>
            </a:r>
            <a:r>
              <a:rPr lang="en-US" sz="1200" i="1" dirty="0">
                <a:solidFill>
                  <a:schemeClr val="dk1"/>
                </a:solidFill>
              </a:rPr>
              <a:t> </a:t>
            </a:r>
            <a:r>
              <a:rPr lang="en-US" sz="1200" i="1" dirty="0" err="1">
                <a:solidFill>
                  <a:schemeClr val="dk1"/>
                </a:solidFill>
              </a:rPr>
              <a:t>werden</a:t>
            </a:r>
            <a:r>
              <a:rPr lang="en-US" sz="1200" i="1" dirty="0">
                <a:solidFill>
                  <a:schemeClr val="dk1"/>
                </a:solidFill>
              </a:rPr>
              <a:t>. </a:t>
            </a:r>
            <a:r>
              <a:rPr lang="en-US" sz="1200" i="1" dirty="0" err="1">
                <a:solidFill>
                  <a:schemeClr val="dk1"/>
                </a:solidFill>
              </a:rPr>
              <a:t>Stimmt</a:t>
            </a:r>
            <a:r>
              <a:rPr lang="en-US" sz="1200" i="1" dirty="0">
                <a:solidFill>
                  <a:schemeClr val="dk1"/>
                </a:solidFill>
              </a:rPr>
              <a:t> das?</a:t>
            </a:r>
            <a:endParaRP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423"/>
        <p:cNvGrpSpPr/>
        <p:nvPr/>
      </p:nvGrpSpPr>
      <p:grpSpPr>
        <a:xfrm>
          <a:off x="0" y="0"/>
          <a:ext cx="0" cy="0"/>
          <a:chOff x="0" y="0"/>
          <a:chExt cx="0" cy="0"/>
        </a:xfrm>
      </p:grpSpPr>
      <p:sp>
        <p:nvSpPr>
          <p:cNvPr id="1430" name="Google Shape;1430;p6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1431" name="Google Shape;1431;p69"/>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a:t>Weitere Informationen zur Applanationstonometrie</a:t>
            </a:r>
            <a:endParaRPr/>
          </a:p>
          <a:p>
            <a:pPr marL="692150" lvl="1" indent="-320993" algn="l" rtl="0">
              <a:spcBef>
                <a:spcPts val="240"/>
              </a:spcBef>
              <a:spcAft>
                <a:spcPts val="0"/>
              </a:spcAft>
              <a:buSzPts val="840"/>
              <a:buChar char="●"/>
            </a:pPr>
            <a:r>
              <a:rPr lang="en-US" sz="1200">
                <a:solidFill>
                  <a:srgbClr val="BFBFBF"/>
                </a:solidFill>
              </a:rPr>
              <a:t>Der Messwert ist fälschlicherweise </a:t>
            </a:r>
            <a:r>
              <a:rPr lang="en-US" sz="1200" b="1" i="1">
                <a:solidFill>
                  <a:srgbClr val="BFBFBF"/>
                </a:solidFill>
              </a:rPr>
              <a:t>zu niedrig, </a:t>
            </a:r>
            <a:r>
              <a:rPr lang="en-US" sz="1200">
                <a:solidFill>
                  <a:srgbClr val="BFBFBF"/>
                </a:solidFill>
              </a:rPr>
              <a:t>wenn:</a:t>
            </a:r>
            <a:endParaRPr/>
          </a:p>
          <a:p>
            <a:pPr marL="987425" lvl="2" indent="-267018" algn="l" rtl="0">
              <a:spcBef>
                <a:spcPts val="240"/>
              </a:spcBef>
              <a:spcAft>
                <a:spcPts val="0"/>
              </a:spcAft>
              <a:buSzPts val="840"/>
              <a:buChar char="●"/>
            </a:pPr>
            <a:r>
              <a:rPr lang="en-US" sz="1200">
                <a:solidFill>
                  <a:srgbClr val="BFBFBF"/>
                </a:solidFill>
              </a:rPr>
              <a:t>die Hornhaut ödematös ist</a:t>
            </a:r>
            <a:endParaRPr>
              <a:solidFill>
                <a:srgbClr val="BFBFBF"/>
              </a:solidFill>
            </a:endParaRPr>
          </a:p>
          <a:p>
            <a:pPr marL="987425" lvl="2" indent="-267018" algn="l" rtl="0">
              <a:spcBef>
                <a:spcPts val="240"/>
              </a:spcBef>
              <a:spcAft>
                <a:spcPts val="0"/>
              </a:spcAft>
              <a:buSzPts val="840"/>
              <a:buChar char="●"/>
            </a:pPr>
            <a:r>
              <a:rPr lang="en-US" sz="1200">
                <a:solidFill>
                  <a:srgbClr val="BFBFBF"/>
                </a:solidFill>
              </a:rPr>
              <a:t>die Applanation über einer weichen Kontaktlinse durchgeführt wird</a:t>
            </a:r>
            <a:endParaRPr/>
          </a:p>
          <a:p>
            <a:pPr marL="987425" lvl="2" indent="-267018" algn="l" rtl="0">
              <a:spcBef>
                <a:spcPts val="240"/>
              </a:spcBef>
              <a:spcAft>
                <a:spcPts val="0"/>
              </a:spcAft>
              <a:buSzPts val="840"/>
              <a:buChar char="●"/>
            </a:pPr>
            <a:r>
              <a:rPr lang="en-US" sz="1200">
                <a:solidFill>
                  <a:srgbClr val="BFBFBF"/>
                </a:solidFill>
              </a:rPr>
              <a:t>nach einer Plomben-Operation (verändert die Sklerasteifigkeit)</a:t>
            </a:r>
            <a:endParaRPr/>
          </a:p>
          <a:p>
            <a:pPr marL="987425" lvl="2" indent="-267018" algn="l" rtl="0">
              <a:spcBef>
                <a:spcPts val="240"/>
              </a:spcBef>
              <a:spcAft>
                <a:spcPts val="0"/>
              </a:spcAft>
              <a:buSzPts val="840"/>
              <a:buChar char="●"/>
            </a:pPr>
            <a:r>
              <a:rPr lang="en-US" sz="1200">
                <a:solidFill>
                  <a:srgbClr val="BFBFBF"/>
                </a:solidFill>
              </a:rPr>
              <a:t>zu wenig Fluoreszein im Tränenfilm vorhanden ist</a:t>
            </a:r>
            <a:endParaRPr/>
          </a:p>
          <a:p>
            <a:pPr marL="692150" lvl="1" indent="-320993" algn="l" rtl="0">
              <a:spcBef>
                <a:spcPts val="240"/>
              </a:spcBef>
              <a:spcAft>
                <a:spcPts val="0"/>
              </a:spcAft>
              <a:buSzPts val="840"/>
              <a:buChar char="●"/>
            </a:pPr>
            <a:r>
              <a:rPr lang="en-US" sz="1200"/>
              <a:t>Der Messwert ist fälschlicherweise </a:t>
            </a:r>
            <a:r>
              <a:rPr lang="en-US" sz="1200" b="1" i="1"/>
              <a:t>zu hoch, </a:t>
            </a:r>
            <a:r>
              <a:rPr lang="en-US" sz="1200"/>
              <a:t>wenn</a:t>
            </a:r>
            <a:r>
              <a:rPr lang="en-US" sz="1200">
                <a:solidFill>
                  <a:srgbClr val="BFBFBF"/>
                </a:solidFill>
              </a:rPr>
              <a:t>:</a:t>
            </a:r>
            <a:endParaRPr>
              <a:solidFill>
                <a:srgbClr val="BFBFBF"/>
              </a:solidFill>
            </a:endParaRPr>
          </a:p>
          <a:p>
            <a:pPr marL="987425" lvl="2" indent="-267018" algn="l" rtl="0">
              <a:spcBef>
                <a:spcPts val="240"/>
              </a:spcBef>
              <a:spcAft>
                <a:spcPts val="0"/>
              </a:spcAft>
              <a:buSzPts val="840"/>
              <a:buChar char="●"/>
            </a:pPr>
            <a:r>
              <a:rPr lang="en-US" sz="1200">
                <a:solidFill>
                  <a:srgbClr val="BFBFBF"/>
                </a:solidFill>
              </a:rPr>
              <a:t>die Messung über einer Hornhautnarbe durchgeführt wird</a:t>
            </a:r>
            <a:endParaRPr/>
          </a:p>
          <a:p>
            <a:pPr marL="987425" lvl="2" indent="-267018" algn="l" rtl="0">
              <a:spcBef>
                <a:spcPts val="240"/>
              </a:spcBef>
              <a:spcAft>
                <a:spcPts val="0"/>
              </a:spcAft>
              <a:buSzPts val="840"/>
              <a:buChar char="●"/>
            </a:pPr>
            <a:r>
              <a:rPr lang="en-US" sz="1200"/>
              <a:t>zu </a:t>
            </a:r>
            <a:r>
              <a:rPr lang="en-US" sz="1200" b="1" u="sng">
                <a:solidFill>
                  <a:srgbClr val="0000FF"/>
                </a:solidFill>
              </a:rPr>
              <a:t>viel </a:t>
            </a:r>
            <a:r>
              <a:rPr lang="en-US" sz="1200"/>
              <a:t>Fluoreszein im Tränenfilm vorhanden ist</a:t>
            </a:r>
            <a:endParaRPr sz="1200">
              <a:solidFill>
                <a:srgbClr val="BFBFBF"/>
              </a:solidFill>
            </a:endParaRPr>
          </a:p>
          <a:p>
            <a:pPr marL="987425" lvl="2" indent="-191453" algn="l" rtl="0">
              <a:spcBef>
                <a:spcPts val="460"/>
              </a:spcBef>
              <a:spcAft>
                <a:spcPts val="0"/>
              </a:spcAft>
              <a:buSzPts val="1610"/>
              <a:buNone/>
            </a:pPr>
            <a:endParaRPr/>
          </a:p>
        </p:txBody>
      </p:sp>
      <p:sp>
        <p:nvSpPr>
          <p:cNvPr id="1432" name="Google Shape;1432;p6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69</a:t>
            </a:fld>
            <a:endParaRPr sz="1000">
              <a:solidFill>
                <a:schemeClr val="dk1"/>
              </a:solidFill>
              <a:latin typeface="Arial"/>
              <a:ea typeface="Arial"/>
              <a:cs typeface="Arial"/>
              <a:sym typeface="Arial"/>
            </a:endParaRPr>
          </a:p>
        </p:txBody>
      </p:sp>
      <p:sp>
        <p:nvSpPr>
          <p:cNvPr id="1433" name="Google Shape;1433;p69"/>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434" name="Google Shape;1434;p69"/>
          <p:cNvSpPr txBox="1"/>
          <p:nvPr/>
        </p:nvSpPr>
        <p:spPr>
          <a:xfrm>
            <a:off x="50903" y="4914900"/>
            <a:ext cx="8788200" cy="13647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err="1">
                <a:solidFill>
                  <a:schemeClr val="dk1"/>
                </a:solidFill>
              </a:rPr>
              <a:t>Warum</a:t>
            </a:r>
            <a:r>
              <a:rPr lang="en-US" sz="1200" i="1" dirty="0">
                <a:solidFill>
                  <a:schemeClr val="dk1"/>
                </a:solidFill>
              </a:rPr>
              <a:t> </a:t>
            </a:r>
            <a:r>
              <a:rPr lang="en-US" sz="1200" i="1" dirty="0" err="1">
                <a:solidFill>
                  <a:schemeClr val="dk1"/>
                </a:solidFill>
              </a:rPr>
              <a:t>führt</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rPr>
              <a:t>viel</a:t>
            </a:r>
            <a:r>
              <a:rPr lang="en-US" sz="1200" i="1" dirty="0">
                <a:solidFill>
                  <a:schemeClr val="dk1"/>
                </a:solidFill>
              </a:rPr>
              <a:t> </a:t>
            </a:r>
            <a:r>
              <a:rPr lang="en-US" sz="1200" i="1" dirty="0" err="1">
                <a:solidFill>
                  <a:schemeClr val="dk1"/>
                </a:solidFill>
              </a:rPr>
              <a:t>Fluoreszein</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rPr>
              <a:t>einem</a:t>
            </a:r>
            <a:r>
              <a:rPr lang="en-US" sz="1200" i="1" dirty="0">
                <a:solidFill>
                  <a:schemeClr val="dk1"/>
                </a:solidFill>
              </a:rPr>
              <a:t> </a:t>
            </a:r>
            <a:r>
              <a:rPr lang="en-US" sz="1200" i="1" dirty="0" err="1">
                <a:solidFill>
                  <a:schemeClr val="dk1"/>
                </a:solidFill>
              </a:rPr>
              <a:t>fälschlich</a:t>
            </a:r>
            <a:r>
              <a:rPr lang="en-US" sz="1200" i="1" dirty="0">
                <a:solidFill>
                  <a:schemeClr val="dk1"/>
                </a:solidFill>
              </a:rPr>
              <a:t> </a:t>
            </a:r>
            <a:r>
              <a:rPr lang="en-US" sz="1200" i="1" dirty="0" err="1">
                <a:solidFill>
                  <a:schemeClr val="dk1"/>
                </a:solidFill>
              </a:rPr>
              <a:t>hohen</a:t>
            </a:r>
            <a:r>
              <a:rPr lang="en-US" sz="1200" i="1" dirty="0">
                <a:solidFill>
                  <a:schemeClr val="dk1"/>
                </a:solidFill>
              </a:rPr>
              <a:t> </a:t>
            </a:r>
            <a:r>
              <a:rPr lang="en-US" sz="1200" i="1" dirty="0" err="1">
                <a:solidFill>
                  <a:schemeClr val="dk1"/>
                </a:solidFill>
              </a:rPr>
              <a:t>Messwert</a:t>
            </a:r>
            <a:r>
              <a:rPr lang="en-US" sz="1200" i="1" dirty="0">
                <a:solidFill>
                  <a:schemeClr val="dk1"/>
                </a:solidFill>
              </a:rPr>
              <a:t>? </a:t>
            </a:r>
            <a:r>
              <a:rPr lang="en-US" sz="1200" i="1" dirty="0" err="1">
                <a:solidFill>
                  <a:schemeClr val="dk1"/>
                </a:solidFill>
              </a:rPr>
              <a:t>Führt</a:t>
            </a:r>
            <a:r>
              <a:rPr lang="en-US" sz="1200" i="1" dirty="0">
                <a:solidFill>
                  <a:schemeClr val="dk1"/>
                </a:solidFill>
              </a:rPr>
              <a:t> es </a:t>
            </a:r>
            <a:r>
              <a:rPr lang="en-US" sz="1200" i="1" dirty="0" err="1">
                <a:solidFill>
                  <a:schemeClr val="dk1"/>
                </a:solidFill>
              </a:rPr>
              <a:t>dazu</a:t>
            </a:r>
            <a:r>
              <a:rPr lang="en-US" sz="1200" i="1" dirty="0">
                <a:solidFill>
                  <a:schemeClr val="dk1"/>
                </a:solidFill>
              </a:rPr>
              <a:t>, </a:t>
            </a:r>
            <a:r>
              <a:rPr lang="en-US" sz="1200" i="1" dirty="0" err="1">
                <a:solidFill>
                  <a:schemeClr val="dk1"/>
                </a:solidFill>
              </a:rPr>
              <a:t>dass</a:t>
            </a:r>
            <a:r>
              <a:rPr lang="en-US" sz="1200" i="1" dirty="0">
                <a:solidFill>
                  <a:schemeClr val="dk1"/>
                </a:solidFill>
              </a:rPr>
              <a:t> die Mires </a:t>
            </a:r>
            <a:r>
              <a:rPr lang="en-US" sz="1200" b="1" i="1" dirty="0" err="1">
                <a:solidFill>
                  <a:schemeClr val="dk1"/>
                </a:solidFill>
              </a:rPr>
              <a:t>zu</a:t>
            </a:r>
            <a:r>
              <a:rPr lang="en-US" sz="1200" b="1" i="1" dirty="0">
                <a:solidFill>
                  <a:schemeClr val="dk1"/>
                </a:solidFill>
              </a:rPr>
              <a:t> </a:t>
            </a:r>
            <a:r>
              <a:rPr lang="en-US" sz="1200" b="1" i="1" dirty="0" err="1">
                <a:solidFill>
                  <a:schemeClr val="dk1"/>
                </a:solidFill>
              </a:rPr>
              <a:t>deutlich</a:t>
            </a:r>
            <a:r>
              <a:rPr lang="en-US" sz="1200" i="1" dirty="0">
                <a:solidFill>
                  <a:schemeClr val="dk1"/>
                </a:solidFill>
              </a:rPr>
              <a:t> </a:t>
            </a:r>
            <a:r>
              <a:rPr lang="en-US" sz="1200" i="1" dirty="0" err="1">
                <a:solidFill>
                  <a:schemeClr val="dk1"/>
                </a:solidFill>
              </a:rPr>
              <a:t>sichtbar</a:t>
            </a:r>
            <a:r>
              <a:rPr lang="en-US" sz="1200" i="1" dirty="0">
                <a:solidFill>
                  <a:schemeClr val="dk1"/>
                </a:solidFill>
              </a:rPr>
              <a:t> </a:t>
            </a:r>
            <a:r>
              <a:rPr lang="en-US" sz="1200" i="1" dirty="0" err="1">
                <a:solidFill>
                  <a:schemeClr val="dk1"/>
                </a:solidFill>
              </a:rPr>
              <a:t>werden</a:t>
            </a:r>
            <a:r>
              <a:rPr lang="en-US" sz="1200" i="1" dirty="0">
                <a:solidFill>
                  <a:schemeClr val="dk1"/>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chemeClr val="dk1"/>
                </a:solidFill>
              </a:rPr>
              <a:t>Nein, du </a:t>
            </a:r>
            <a:r>
              <a:rPr lang="en-US" sz="1200" dirty="0" err="1">
                <a:solidFill>
                  <a:schemeClr val="dk1"/>
                </a:solidFill>
              </a:rPr>
              <a:t>Schlaumeier</a:t>
            </a:r>
            <a:r>
              <a:rPr lang="en-US" sz="1200" dirty="0">
                <a:solidFill>
                  <a:schemeClr val="dk1"/>
                </a:solidFill>
              </a:rPr>
              <a:t> ;) </a:t>
            </a:r>
            <a:endParaRPr dirty="0">
              <a:solidFill>
                <a:schemeClr val="dk1"/>
              </a:solidFill>
            </a:endParaRPr>
          </a:p>
          <a:p>
            <a:pPr marL="0" lvl="0" indent="0" algn="l" rtl="0">
              <a:spcBef>
                <a:spcPts val="0"/>
              </a:spcBef>
              <a:spcAft>
                <a:spcPts val="0"/>
              </a:spcAft>
              <a:buClr>
                <a:schemeClr val="dk1"/>
              </a:buClr>
              <a:buFont typeface="Arial"/>
              <a:buNone/>
            </a:pPr>
            <a:endParaRPr sz="1500" dirty="0">
              <a:solidFill>
                <a:schemeClr val="dk1"/>
              </a:solidFill>
            </a:endParaRPr>
          </a:p>
          <a:p>
            <a:pPr marL="0" lvl="0" indent="0" algn="l" rtl="0">
              <a:spcBef>
                <a:spcPts val="0"/>
              </a:spcBef>
              <a:spcAft>
                <a:spcPts val="0"/>
              </a:spcAft>
              <a:buClr>
                <a:schemeClr val="dk1"/>
              </a:buClr>
              <a:buFont typeface="Arial"/>
              <a:buNone/>
            </a:pPr>
            <a:r>
              <a:rPr lang="en-US" sz="1200" i="1" dirty="0" err="1">
                <a:solidFill>
                  <a:schemeClr val="dk1"/>
                </a:solidFill>
              </a:rPr>
              <a:t>Jetzt</a:t>
            </a:r>
            <a:r>
              <a:rPr lang="en-US" sz="1200" i="1" dirty="0">
                <a:solidFill>
                  <a:schemeClr val="dk1"/>
                </a:solidFill>
              </a:rPr>
              <a:t> </a:t>
            </a:r>
            <a:r>
              <a:rPr lang="en-US" sz="1200" i="1" dirty="0" err="1">
                <a:solidFill>
                  <a:schemeClr val="dk1"/>
                </a:solidFill>
              </a:rPr>
              <a:t>einmal</a:t>
            </a:r>
            <a:r>
              <a:rPr lang="en-US" sz="1200" i="1" dirty="0">
                <a:solidFill>
                  <a:schemeClr val="dk1"/>
                </a:solidFill>
              </a:rPr>
              <a:t> </a:t>
            </a:r>
            <a:r>
              <a:rPr lang="en-US" sz="1200" i="1" dirty="0" err="1">
                <a:solidFill>
                  <a:schemeClr val="dk1"/>
                </a:solidFill>
              </a:rPr>
              <a:t>ernsthaft</a:t>
            </a:r>
            <a:r>
              <a:rPr lang="en-US" sz="1200" i="1" dirty="0">
                <a:solidFill>
                  <a:schemeClr val="dk1"/>
                </a:solidFill>
              </a:rPr>
              <a:t>: Ich </a:t>
            </a:r>
            <a:r>
              <a:rPr lang="en-US" sz="1200" i="1" dirty="0" err="1">
                <a:solidFill>
                  <a:schemeClr val="dk1"/>
                </a:solidFill>
              </a:rPr>
              <a:t>habe</a:t>
            </a:r>
            <a:r>
              <a:rPr lang="en-US" sz="1200" i="1" dirty="0">
                <a:solidFill>
                  <a:schemeClr val="dk1"/>
                </a:solidFill>
              </a:rPr>
              <a:t> </a:t>
            </a:r>
            <a:r>
              <a:rPr lang="en-US" sz="1200" i="1" dirty="0" err="1">
                <a:solidFill>
                  <a:schemeClr val="dk1"/>
                </a:solidFill>
              </a:rPr>
              <a:t>gehört</a:t>
            </a:r>
            <a:r>
              <a:rPr lang="en-US" sz="1200" i="1" dirty="0">
                <a:solidFill>
                  <a:schemeClr val="dk1"/>
                </a:solidFill>
              </a:rPr>
              <a:t>, </a:t>
            </a:r>
            <a:r>
              <a:rPr lang="en-US" sz="1200" i="1" dirty="0" err="1">
                <a:solidFill>
                  <a:schemeClr val="dk1"/>
                </a:solidFill>
              </a:rPr>
              <a:t>dass</a:t>
            </a:r>
            <a:r>
              <a:rPr lang="en-US" sz="1200" i="1" dirty="0">
                <a:solidFill>
                  <a:schemeClr val="dk1"/>
                </a:solidFill>
              </a:rPr>
              <a:t> </a:t>
            </a:r>
            <a:r>
              <a:rPr lang="en-US" sz="1200" i="1" dirty="0" err="1">
                <a:solidFill>
                  <a:schemeClr val="dk1"/>
                </a:solidFill>
              </a:rPr>
              <a:t>überschüssiges</a:t>
            </a:r>
            <a:r>
              <a:rPr lang="en-US" sz="1200" i="1" dirty="0">
                <a:solidFill>
                  <a:schemeClr val="dk1"/>
                </a:solidFill>
              </a:rPr>
              <a:t> </a:t>
            </a:r>
            <a:r>
              <a:rPr lang="en-US" sz="1200" i="1" dirty="0" err="1">
                <a:solidFill>
                  <a:schemeClr val="dk1"/>
                </a:solidFill>
              </a:rPr>
              <a:t>Fluoreszein</a:t>
            </a:r>
            <a:r>
              <a:rPr lang="en-US" sz="1200" i="1" dirty="0">
                <a:solidFill>
                  <a:schemeClr val="dk1"/>
                </a:solidFill>
              </a:rPr>
              <a:t> </a:t>
            </a:r>
            <a:r>
              <a:rPr lang="en-US" sz="1200" i="1" dirty="0" err="1">
                <a:solidFill>
                  <a:schemeClr val="dk1"/>
                </a:solidFill>
              </a:rPr>
              <a:t>dazu</a:t>
            </a:r>
            <a:r>
              <a:rPr lang="en-US" sz="1200" i="1" dirty="0">
                <a:solidFill>
                  <a:schemeClr val="dk1"/>
                </a:solidFill>
              </a:rPr>
              <a:t> </a:t>
            </a:r>
            <a:r>
              <a:rPr lang="en-US" sz="1200" i="1" dirty="0" err="1">
                <a:solidFill>
                  <a:schemeClr val="dk1"/>
                </a:solidFill>
              </a:rPr>
              <a:t>führt</a:t>
            </a:r>
            <a:r>
              <a:rPr lang="en-US" sz="1200" i="1" dirty="0">
                <a:solidFill>
                  <a:schemeClr val="dk1"/>
                </a:solidFill>
              </a:rPr>
              <a:t>, </a:t>
            </a:r>
            <a:r>
              <a:rPr lang="en-US" sz="1200" i="1" dirty="0" err="1">
                <a:solidFill>
                  <a:schemeClr val="dk1"/>
                </a:solidFill>
              </a:rPr>
              <a:t>dass</a:t>
            </a:r>
            <a:r>
              <a:rPr lang="en-US" sz="1200" i="1" dirty="0">
                <a:solidFill>
                  <a:schemeClr val="dk1"/>
                </a:solidFill>
              </a:rPr>
              <a:t> die Mires </a:t>
            </a:r>
            <a:r>
              <a:rPr lang="en-US" sz="1200" i="1" dirty="0" err="1">
                <a:solidFill>
                  <a:schemeClr val="dk1"/>
                </a:solidFill>
              </a:rPr>
              <a:t>zu</a:t>
            </a:r>
            <a:r>
              <a:rPr lang="en-US" sz="1200" i="1" dirty="0">
                <a:solidFill>
                  <a:schemeClr val="dk1"/>
                </a:solidFill>
              </a:rPr>
              <a:t> </a:t>
            </a:r>
            <a:r>
              <a:rPr lang="en-US" sz="1200" i="1" dirty="0" err="1">
                <a:solidFill>
                  <a:schemeClr val="dk1"/>
                </a:solidFill>
              </a:rPr>
              <a:t>breit</a:t>
            </a:r>
            <a:r>
              <a:rPr lang="en-US" sz="1200" i="1" dirty="0">
                <a:solidFill>
                  <a:schemeClr val="dk1"/>
                </a:solidFill>
              </a:rPr>
              <a:t> </a:t>
            </a:r>
            <a:r>
              <a:rPr lang="en-US" sz="1200" i="1" dirty="0" err="1">
                <a:solidFill>
                  <a:schemeClr val="dk1"/>
                </a:solidFill>
              </a:rPr>
              <a:t>werden</a:t>
            </a:r>
            <a:r>
              <a:rPr lang="en-US" sz="1200" i="1" dirty="0">
                <a:solidFill>
                  <a:schemeClr val="dk1"/>
                </a:solidFill>
              </a:rPr>
              <a:t>. </a:t>
            </a:r>
            <a:r>
              <a:rPr lang="en-US" sz="1200" i="1" dirty="0" err="1">
                <a:solidFill>
                  <a:schemeClr val="dk1"/>
                </a:solidFill>
              </a:rPr>
              <a:t>Stimmt</a:t>
            </a:r>
            <a:r>
              <a:rPr lang="en-US" sz="1200" i="1" dirty="0">
                <a:solidFill>
                  <a:schemeClr val="dk1"/>
                </a:solidFill>
              </a:rPr>
              <a:t> das?</a:t>
            </a:r>
            <a:endParaRPr sz="1200" i="1" dirty="0">
              <a:solidFill>
                <a:schemeClr val="dk1"/>
              </a:solidFill>
            </a:endParaRPr>
          </a:p>
          <a:p>
            <a:pPr marL="0" marR="0" lvl="0" indent="0" algn="l" rtl="0">
              <a:spcBef>
                <a:spcPts val="0"/>
              </a:spcBef>
              <a:spcAft>
                <a:spcPts val="0"/>
              </a:spcAft>
              <a:buNone/>
            </a:pPr>
            <a:r>
              <a:rPr lang="en-US" sz="1200" dirty="0">
                <a:solidFill>
                  <a:schemeClr val="dk1"/>
                </a:solidFill>
              </a:rPr>
              <a:t>Das </a:t>
            </a:r>
            <a:r>
              <a:rPr lang="en-US" sz="1200" dirty="0" err="1">
                <a:solidFill>
                  <a:schemeClr val="dk1"/>
                </a:solidFill>
              </a:rPr>
              <a:t>würde</a:t>
            </a:r>
            <a:r>
              <a:rPr lang="en-US" sz="1200" dirty="0">
                <a:solidFill>
                  <a:schemeClr val="dk1"/>
                </a:solidFill>
              </a:rPr>
              <a:t> man </a:t>
            </a:r>
            <a:r>
              <a:rPr lang="en-US" sz="1200" dirty="0" err="1">
                <a:solidFill>
                  <a:schemeClr val="dk1"/>
                </a:solidFill>
              </a:rPr>
              <a:t>zunächst</a:t>
            </a:r>
            <a:r>
              <a:rPr lang="en-US" sz="1200" dirty="0">
                <a:solidFill>
                  <a:schemeClr val="dk1"/>
                </a:solidFill>
              </a:rPr>
              <a:t> </a:t>
            </a:r>
            <a:r>
              <a:rPr lang="en-US" sz="1200" dirty="0" err="1">
                <a:solidFill>
                  <a:schemeClr val="dk1"/>
                </a:solidFill>
              </a:rPr>
              <a:t>vermuten</a:t>
            </a:r>
            <a:r>
              <a:rPr lang="en-US" sz="1200" dirty="0">
                <a:solidFill>
                  <a:schemeClr val="dk1"/>
                </a:solidFill>
              </a:rPr>
              <a:t>, </a:t>
            </a:r>
            <a:r>
              <a:rPr lang="en-US" sz="1200" dirty="0" err="1">
                <a:solidFill>
                  <a:schemeClr val="dk1"/>
                </a:solidFill>
              </a:rPr>
              <a:t>aber</a:t>
            </a:r>
            <a:r>
              <a:rPr lang="en-US" sz="1200" dirty="0">
                <a:solidFill>
                  <a:schemeClr val="dk1"/>
                </a:solidFill>
              </a:rPr>
              <a:t> es </a:t>
            </a:r>
            <a:r>
              <a:rPr lang="en-US" sz="1200" dirty="0" err="1">
                <a:solidFill>
                  <a:schemeClr val="dk1"/>
                </a:solidFill>
              </a:rPr>
              <a:t>stimmt</a:t>
            </a:r>
            <a:r>
              <a:rPr lang="en-US" sz="1200" dirty="0">
                <a:solidFill>
                  <a:schemeClr val="dk1"/>
                </a:solidFill>
              </a:rPr>
              <a:t> nicht. Egal, </a:t>
            </a:r>
            <a:r>
              <a:rPr lang="en-US" sz="1200" dirty="0" err="1">
                <a:solidFill>
                  <a:schemeClr val="dk1"/>
                </a:solidFill>
              </a:rPr>
              <a:t>wie</a:t>
            </a:r>
            <a:r>
              <a:rPr lang="en-US" sz="1200" dirty="0">
                <a:solidFill>
                  <a:schemeClr val="dk1"/>
                </a:solidFill>
              </a:rPr>
              <a:t> </a:t>
            </a:r>
            <a:r>
              <a:rPr lang="en-US" sz="1200" dirty="0" err="1">
                <a:solidFill>
                  <a:schemeClr val="dk1"/>
                </a:solidFill>
              </a:rPr>
              <a:t>viel</a:t>
            </a:r>
            <a:r>
              <a:rPr lang="en-US" sz="1200" dirty="0">
                <a:solidFill>
                  <a:schemeClr val="dk1"/>
                </a:solidFill>
              </a:rPr>
              <a:t> </a:t>
            </a:r>
            <a:r>
              <a:rPr lang="en-US" sz="1200" dirty="0" err="1">
                <a:solidFill>
                  <a:schemeClr val="dk1"/>
                </a:solidFill>
              </a:rPr>
              <a:t>Fluoreszein</a:t>
            </a:r>
            <a:r>
              <a:rPr lang="en-US" sz="1200" dirty="0">
                <a:solidFill>
                  <a:schemeClr val="dk1"/>
                </a:solidFill>
              </a:rPr>
              <a:t> </a:t>
            </a:r>
            <a:r>
              <a:rPr lang="en-US" sz="1200" dirty="0" err="1">
                <a:solidFill>
                  <a:schemeClr val="dk1"/>
                </a:solidFill>
              </a:rPr>
              <a:t>im</a:t>
            </a:r>
            <a:r>
              <a:rPr lang="en-US" sz="1200" dirty="0">
                <a:solidFill>
                  <a:schemeClr val="dk1"/>
                </a:solidFill>
              </a:rPr>
              <a:t> </a:t>
            </a:r>
            <a:r>
              <a:rPr lang="en-US" sz="1200" dirty="0" err="1">
                <a:solidFill>
                  <a:schemeClr val="dk1"/>
                </a:solidFill>
              </a:rPr>
              <a:t>Tränenfilm</a:t>
            </a:r>
            <a:r>
              <a:rPr lang="en-US" sz="1200" dirty="0">
                <a:solidFill>
                  <a:schemeClr val="dk1"/>
                </a:solidFill>
              </a:rPr>
              <a:t> </a:t>
            </a:r>
            <a:r>
              <a:rPr lang="en-US" sz="1200" dirty="0" err="1">
                <a:solidFill>
                  <a:schemeClr val="dk1"/>
                </a:solidFill>
              </a:rPr>
              <a:t>vorhanden</a:t>
            </a:r>
            <a:r>
              <a:rPr lang="en-US" sz="1200" dirty="0">
                <a:solidFill>
                  <a:schemeClr val="dk1"/>
                </a:solidFill>
              </a:rPr>
              <a:t> </a:t>
            </a:r>
            <a:r>
              <a:rPr lang="en-US" sz="1200" dirty="0" err="1">
                <a:solidFill>
                  <a:schemeClr val="dk1"/>
                </a:solidFill>
              </a:rPr>
              <a:t>ist</a:t>
            </a:r>
            <a:r>
              <a:rPr lang="en-US" sz="1200" dirty="0">
                <a:solidFill>
                  <a:schemeClr val="dk1"/>
                </a:solidFill>
              </a:rPr>
              <a:t>: </a:t>
            </a:r>
            <a:r>
              <a:rPr lang="en-US" sz="1200" dirty="0" err="1">
                <a:solidFill>
                  <a:schemeClr val="dk1"/>
                </a:solidFill>
              </a:rPr>
              <a:t>Sobald</a:t>
            </a:r>
            <a:r>
              <a:rPr lang="en-US" sz="1200" dirty="0">
                <a:solidFill>
                  <a:schemeClr val="dk1"/>
                </a:solidFill>
              </a:rPr>
              <a:t> </a:t>
            </a:r>
            <a:r>
              <a:rPr lang="en-US" sz="1200" dirty="0" err="1">
                <a:solidFill>
                  <a:schemeClr val="dk1"/>
                </a:solidFill>
              </a:rPr>
              <a:t>sich</a:t>
            </a:r>
            <a:r>
              <a:rPr lang="en-US" sz="1200" dirty="0">
                <a:solidFill>
                  <a:schemeClr val="dk1"/>
                </a:solidFill>
              </a:rPr>
              <a:t> die </a:t>
            </a:r>
            <a:r>
              <a:rPr lang="en-US" sz="1200" dirty="0" err="1">
                <a:solidFill>
                  <a:schemeClr val="dk1"/>
                </a:solidFill>
              </a:rPr>
              <a:t>inneren</a:t>
            </a:r>
            <a:r>
              <a:rPr lang="en-US" sz="1200" dirty="0">
                <a:solidFill>
                  <a:schemeClr val="dk1"/>
                </a:solidFill>
              </a:rPr>
              <a:t> </a:t>
            </a:r>
            <a:r>
              <a:rPr lang="en-US" sz="1200" dirty="0" err="1">
                <a:solidFill>
                  <a:schemeClr val="dk1"/>
                </a:solidFill>
              </a:rPr>
              <a:t>Ränder</a:t>
            </a:r>
            <a:r>
              <a:rPr lang="en-US" sz="1200" dirty="0">
                <a:solidFill>
                  <a:schemeClr val="dk1"/>
                </a:solidFill>
              </a:rPr>
              <a:t> der Mires </a:t>
            </a:r>
            <a:r>
              <a:rPr lang="en-US" sz="1200" dirty="0" err="1">
                <a:solidFill>
                  <a:schemeClr val="dk1"/>
                </a:solidFill>
              </a:rPr>
              <a:t>überlappen</a:t>
            </a:r>
            <a:r>
              <a:rPr lang="en-US" sz="1200" dirty="0">
                <a:solidFill>
                  <a:schemeClr val="dk1"/>
                </a:solidFill>
              </a:rPr>
              <a:t>, </a:t>
            </a:r>
            <a:r>
              <a:rPr lang="en-US" sz="1200" dirty="0" err="1">
                <a:solidFill>
                  <a:schemeClr val="dk1"/>
                </a:solidFill>
              </a:rPr>
              <a:t>beträgt</a:t>
            </a:r>
            <a:r>
              <a:rPr lang="en-US" sz="1200" dirty="0">
                <a:solidFill>
                  <a:schemeClr val="dk1"/>
                </a:solidFill>
              </a:rPr>
              <a:t> der </a:t>
            </a:r>
            <a:r>
              <a:rPr lang="en-US" sz="1200" dirty="0" err="1">
                <a:solidFill>
                  <a:schemeClr val="dk1"/>
                </a:solidFill>
              </a:rPr>
              <a:t>Durchmesser</a:t>
            </a:r>
            <a:r>
              <a:rPr lang="en-US" sz="1200" dirty="0">
                <a:solidFill>
                  <a:schemeClr val="dk1"/>
                </a:solidFill>
              </a:rPr>
              <a:t> der </a:t>
            </a:r>
            <a:r>
              <a:rPr lang="en-US" sz="1200" dirty="0" err="1">
                <a:solidFill>
                  <a:schemeClr val="dk1"/>
                </a:solidFill>
              </a:rPr>
              <a:t>applanierten</a:t>
            </a:r>
            <a:r>
              <a:rPr lang="en-US" sz="1200" dirty="0">
                <a:solidFill>
                  <a:schemeClr val="dk1"/>
                </a:solidFill>
              </a:rPr>
              <a:t> </a:t>
            </a:r>
            <a:r>
              <a:rPr lang="en-US" sz="1200" dirty="0" err="1">
                <a:solidFill>
                  <a:schemeClr val="dk1"/>
                </a:solidFill>
              </a:rPr>
              <a:t>Fläche</a:t>
            </a:r>
            <a:r>
              <a:rPr lang="en-US" sz="1200" dirty="0">
                <a:solidFill>
                  <a:schemeClr val="dk1"/>
                </a:solidFill>
              </a:rPr>
              <a:t> </a:t>
            </a:r>
            <a:r>
              <a:rPr lang="en-US" sz="1200" dirty="0" err="1">
                <a:solidFill>
                  <a:schemeClr val="dk1"/>
                </a:solidFill>
              </a:rPr>
              <a:t>genau</a:t>
            </a:r>
            <a:r>
              <a:rPr lang="en-US" sz="1200" dirty="0">
                <a:solidFill>
                  <a:schemeClr val="dk1"/>
                </a:solidFill>
              </a:rPr>
              <a:t> 3,06 mm.</a:t>
            </a:r>
            <a:endParaRPr dirty="0"/>
          </a:p>
        </p:txBody>
      </p:sp>
      <p:sp>
        <p:nvSpPr>
          <p:cNvPr id="1435" name="Google Shape;1435;p69"/>
          <p:cNvSpPr/>
          <p:nvPr/>
        </p:nvSpPr>
        <p:spPr>
          <a:xfrm>
            <a:off x="6532159" y="6083700"/>
            <a:ext cx="935700" cy="5457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lnSpc>
                <a:spcPct val="58333"/>
              </a:lnSpc>
              <a:spcBef>
                <a:spcPts val="0"/>
              </a:spcBef>
              <a:spcAft>
                <a:spcPts val="0"/>
              </a:spcAft>
              <a:buNone/>
            </a:pPr>
            <a:r>
              <a:rPr lang="en-US" sz="1200">
                <a:solidFill>
                  <a:schemeClr val="dk1"/>
                </a:solidFill>
                <a:latin typeface="Arial"/>
                <a:ea typeface="Arial"/>
                <a:cs typeface="Arial"/>
                <a:sym typeface="Arial"/>
              </a:rPr>
              <a:t>Diese Zahl müssen Sie kennen!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57" name="Google Shape;257;p7"/>
          <p:cNvSpPr txBox="1">
            <a:spLocks noGrp="1"/>
          </p:cNvSpPr>
          <p:nvPr>
            <p:ph type="body" idx="1"/>
          </p:nvPr>
        </p:nvSpPr>
        <p:spPr>
          <a:xfrm>
            <a:off x="228600" y="1295400"/>
            <a:ext cx="86868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t>Basierend auf dem </a:t>
            </a:r>
            <a:r>
              <a:rPr lang="en-US" sz="1200" i="1"/>
              <a:t>Imbert-Fick-Prinzip</a:t>
            </a:r>
            <a:r>
              <a:rPr lang="en-US" sz="1200"/>
              <a:t>: </a:t>
            </a:r>
            <a:r>
              <a:rPr lang="en-US" sz="1200" b="1"/>
              <a:t>P = F / A</a:t>
            </a:r>
            <a:endParaRPr/>
          </a:p>
          <a:p>
            <a:pPr marL="692150" lvl="1" indent="-320993" algn="l" rtl="0">
              <a:lnSpc>
                <a:spcPct val="90000"/>
              </a:lnSpc>
              <a:spcBef>
                <a:spcPts val="240"/>
              </a:spcBef>
              <a:spcAft>
                <a:spcPts val="0"/>
              </a:spcAft>
              <a:buSzPts val="840"/>
              <a:buChar char="●"/>
            </a:pPr>
            <a:r>
              <a:rPr lang="en-US" sz="1200"/>
              <a:t>Der Druck innerhalb einer Kugel ist gleich der Kraft, die zum </a:t>
            </a:r>
            <a:r>
              <a:rPr lang="en-US" sz="1200">
                <a:solidFill>
                  <a:srgbClr val="0000FF"/>
                </a:solidFill>
              </a:rPr>
              <a:t>Abflachen ihrer Oberfläche</a:t>
            </a:r>
            <a:r>
              <a:rPr lang="en-US" sz="1200"/>
              <a:t> benötigt wird, dividiert </a:t>
            </a:r>
            <a:r>
              <a:rPr lang="en-US" sz="1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durch</a:t>
            </a:r>
            <a:r>
              <a:rPr lang="en-US" sz="1200"/>
              <a:t> die </a:t>
            </a:r>
            <a:r>
              <a:rPr lang="en-US" sz="1200">
                <a:solidFill>
                  <a:srgbClr val="0000FF"/>
                </a:solidFill>
              </a:rPr>
              <a:t>Fläche, über die die Abflachung </a:t>
            </a:r>
            <a:r>
              <a:rPr lang="en-US" sz="1200">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erfolgt</a:t>
            </a:r>
            <a:r>
              <a:rPr lang="en-US" sz="1200">
                <a:solidFill>
                  <a:srgbClr val="0000FF"/>
                </a:solidFill>
              </a:rPr>
              <a:t>.</a:t>
            </a:r>
            <a:endParaRPr/>
          </a:p>
          <a:p>
            <a:pPr marL="692150" lvl="1" indent="-320993" algn="l" rtl="0">
              <a:lnSpc>
                <a:spcPct val="90000"/>
              </a:lnSpc>
              <a:spcBef>
                <a:spcPts val="240"/>
              </a:spcBef>
              <a:spcAft>
                <a:spcPts val="0"/>
              </a:spcAft>
              <a:buSzPts val="840"/>
              <a:buChar char="●"/>
            </a:pPr>
            <a:r>
              <a:rPr lang="en-US" sz="1200"/>
              <a:t>Das Modell geht davon aus, dass die Oberfläche </a:t>
            </a:r>
            <a:r>
              <a:rPr lang="en-US" sz="1200">
                <a:solidFill>
                  <a:srgbClr val="0000FF"/>
                </a:solidFill>
              </a:rPr>
              <a:t>unendlich dünn</a:t>
            </a:r>
            <a:r>
              <a:rPr lang="en-US" sz="1200"/>
              <a:t> und </a:t>
            </a:r>
            <a:r>
              <a:rPr lang="en-US" sz="1200">
                <a:solidFill>
                  <a:srgbClr val="0000FF"/>
                </a:solidFill>
              </a:rPr>
              <a:t>trocken</a:t>
            </a:r>
            <a:r>
              <a:rPr lang="en-US" sz="1200"/>
              <a:t> ist – die Hornhaut ist jedoch weder das eine noch das andere.</a:t>
            </a:r>
            <a:endParaRPr sz="1200"/>
          </a:p>
          <a:p>
            <a:pPr marL="987425" lvl="2" indent="-293688" algn="l" rtl="0">
              <a:lnSpc>
                <a:spcPct val="90000"/>
              </a:lnSpc>
              <a:spcBef>
                <a:spcPts val="240"/>
              </a:spcBef>
              <a:spcAft>
                <a:spcPts val="0"/>
              </a:spcAft>
              <a:buSzPts val="840"/>
              <a:buChar char="●"/>
            </a:pPr>
            <a:r>
              <a:rPr lang="en-US" sz="1200"/>
              <a:t>größere Hornhaut-Dicke </a:t>
            </a:r>
            <a:r>
              <a:rPr lang="en-US" sz="1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a:t>
            </a:r>
            <a:r>
              <a:rPr lang="en-US" sz="1200"/>
              <a:t>&gt; höherer Widerstand gegen die Applanation </a:t>
            </a:r>
            <a:r>
              <a:rPr lang="en-US" sz="1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a:t>
            </a:r>
            <a:r>
              <a:rPr lang="en-US" sz="1200"/>
              <a:t>&gt; </a:t>
            </a:r>
            <a:r>
              <a:rPr lang="en-US" sz="1200" i="1"/>
              <a:t>höher gemessener </a:t>
            </a:r>
            <a:r>
              <a:rPr lang="en-US" sz="1200"/>
              <a:t>Augendruck</a:t>
            </a:r>
            <a:endParaRPr>
              <a:solidFill>
                <a:schemeClr val="lt1"/>
              </a:solidFill>
            </a:endParaRPr>
          </a:p>
        </p:txBody>
      </p:sp>
      <p:sp>
        <p:nvSpPr>
          <p:cNvPr id="258" name="Google Shape;258;p7"/>
          <p:cNvSpPr/>
          <p:nvPr/>
        </p:nvSpPr>
        <p:spPr>
          <a:xfrm>
            <a:off x="6209841" y="2140945"/>
            <a:ext cx="1295400" cy="381000"/>
          </a:xfrm>
          <a:prstGeom prst="rect">
            <a:avLst/>
          </a:prstGeom>
          <a:solidFill>
            <a:srgbClr val="FFFF99"/>
          </a:solidFill>
          <a:ln w="9525" cap="flat" cmpd="sng">
            <a:solidFill>
              <a:schemeClr val="dk1"/>
            </a:solidFill>
            <a:prstDash val="solid"/>
            <a:miter lim="8000"/>
            <a:headEnd type="none" w="sm" len="sm"/>
            <a:tailEnd type="none" w="sm" len="sm"/>
          </a:ln>
        </p:spPr>
        <p:txBody>
          <a:bodyPr spcFirstLastPara="1" wrap="square" lIns="25400" tIns="12700" rIns="25400" bIns="12700" anchor="b" anchorCtr="0">
            <a:noAutofit/>
          </a:bodyPr>
          <a:lstStyle/>
          <a:p>
            <a:pPr marL="0" marR="0" lvl="0" indent="0" algn="ctr" rtl="0">
              <a:lnSpc>
                <a:spcPct val="75000"/>
              </a:lnSpc>
              <a:spcBef>
                <a:spcPts val="0"/>
              </a:spcBef>
              <a:spcAft>
                <a:spcPts val="0"/>
              </a:spcAft>
              <a:buClr>
                <a:schemeClr val="dk1"/>
              </a:buClr>
              <a:buSzPts val="1200"/>
              <a:buFont typeface="Noto Sans Symbols"/>
              <a:buNone/>
            </a:pPr>
            <a:r>
              <a:rPr lang="en-US" sz="1200">
                <a:solidFill>
                  <a:schemeClr val="dk1"/>
                </a:solidFill>
              </a:rPr>
              <a:t>höher vs. niedriger</a:t>
            </a:r>
            <a:endParaRPr/>
          </a:p>
        </p:txBody>
      </p:sp>
      <p:sp>
        <p:nvSpPr>
          <p:cNvPr id="259" name="Google Shape;259;p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7</a:t>
            </a:fld>
            <a:endParaRPr sz="1000" b="0" i="0" u="none" strike="noStrike" cap="none">
              <a:solidFill>
                <a:schemeClr val="dk1"/>
              </a:solidFill>
              <a:latin typeface="Arial"/>
              <a:ea typeface="Arial"/>
              <a:cs typeface="Arial"/>
              <a:sym typeface="Arial"/>
            </a:endParaRPr>
          </a:p>
        </p:txBody>
      </p:sp>
      <p:sp>
        <p:nvSpPr>
          <p:cNvPr id="260" name="Google Shape;260;p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Q</a:t>
            </a:r>
            <a:endParaRPr/>
          </a:p>
        </p:txBody>
      </p:sp>
      <p:sp>
        <p:nvSpPr>
          <p:cNvPr id="261" name="Google Shape;261;p7"/>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Arial"/>
                <a:ea typeface="Arial"/>
                <a:cs typeface="Arial"/>
                <a:sym typeface="Arial"/>
              </a:rPr>
              <a:t>Applanationstonometrie</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439"/>
        <p:cNvGrpSpPr/>
        <p:nvPr/>
      </p:nvGrpSpPr>
      <p:grpSpPr>
        <a:xfrm>
          <a:off x="0" y="0"/>
          <a:ext cx="0" cy="0"/>
          <a:chOff x="0" y="0"/>
          <a:chExt cx="0" cy="0"/>
        </a:xfrm>
      </p:grpSpPr>
      <p:sp>
        <p:nvSpPr>
          <p:cNvPr id="1446" name="Google Shape;1446;p7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447" name="Google Shape;1447;p70"/>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a:t>Weitere Informationen zur Applanationstonometrie</a:t>
            </a:r>
            <a:endParaRPr/>
          </a:p>
          <a:p>
            <a:pPr marL="692150" lvl="1" indent="-320993" algn="l" rtl="0">
              <a:spcBef>
                <a:spcPts val="240"/>
              </a:spcBef>
              <a:spcAft>
                <a:spcPts val="0"/>
              </a:spcAft>
              <a:buSzPts val="840"/>
              <a:buChar char="●"/>
            </a:pPr>
            <a:r>
              <a:rPr lang="en-US" sz="1200">
                <a:solidFill>
                  <a:srgbClr val="BFBFBF"/>
                </a:solidFill>
              </a:rPr>
              <a:t>Der Messwert ist fälschlicherweise </a:t>
            </a:r>
            <a:r>
              <a:rPr lang="en-US" sz="1200" b="1" i="1">
                <a:solidFill>
                  <a:srgbClr val="BFBFBF"/>
                </a:solidFill>
              </a:rPr>
              <a:t>zu niedrig, </a:t>
            </a:r>
            <a:r>
              <a:rPr lang="en-US" sz="1200">
                <a:solidFill>
                  <a:srgbClr val="BFBFBF"/>
                </a:solidFill>
              </a:rPr>
              <a:t>wenn:</a:t>
            </a:r>
            <a:endParaRPr/>
          </a:p>
          <a:p>
            <a:pPr marL="987425" lvl="2" indent="-267018" algn="l" rtl="0">
              <a:spcBef>
                <a:spcPts val="240"/>
              </a:spcBef>
              <a:spcAft>
                <a:spcPts val="0"/>
              </a:spcAft>
              <a:buSzPts val="840"/>
              <a:buChar char="●"/>
            </a:pPr>
            <a:r>
              <a:rPr lang="en-US" sz="1200">
                <a:solidFill>
                  <a:srgbClr val="BFBFBF"/>
                </a:solidFill>
              </a:rPr>
              <a:t>die Hornhaut ödematös ist</a:t>
            </a:r>
            <a:endParaRPr>
              <a:solidFill>
                <a:srgbClr val="BFBFBF"/>
              </a:solidFill>
            </a:endParaRPr>
          </a:p>
          <a:p>
            <a:pPr marL="987425" lvl="2" indent="-267018" algn="l" rtl="0">
              <a:spcBef>
                <a:spcPts val="240"/>
              </a:spcBef>
              <a:spcAft>
                <a:spcPts val="0"/>
              </a:spcAft>
              <a:buSzPts val="840"/>
              <a:buChar char="●"/>
            </a:pPr>
            <a:r>
              <a:rPr lang="en-US" sz="1200">
                <a:solidFill>
                  <a:srgbClr val="BFBFBF"/>
                </a:solidFill>
              </a:rPr>
              <a:t>die Applanation über einer weichen Kontaktlinse durchgeführt wird</a:t>
            </a:r>
            <a:endParaRPr/>
          </a:p>
          <a:p>
            <a:pPr marL="987425" lvl="2" indent="-267018" algn="l" rtl="0">
              <a:spcBef>
                <a:spcPts val="240"/>
              </a:spcBef>
              <a:spcAft>
                <a:spcPts val="0"/>
              </a:spcAft>
              <a:buSzPts val="840"/>
              <a:buChar char="●"/>
            </a:pPr>
            <a:r>
              <a:rPr lang="en-US" sz="1200">
                <a:solidFill>
                  <a:srgbClr val="BFBFBF"/>
                </a:solidFill>
              </a:rPr>
              <a:t>nach einer Plomben-Operation (verändert die Sklerasteifigkeit)</a:t>
            </a:r>
            <a:endParaRPr/>
          </a:p>
          <a:p>
            <a:pPr marL="987425" lvl="2" indent="-267018" algn="l" rtl="0">
              <a:spcBef>
                <a:spcPts val="240"/>
              </a:spcBef>
              <a:spcAft>
                <a:spcPts val="0"/>
              </a:spcAft>
              <a:buSzPts val="840"/>
              <a:buChar char="●"/>
            </a:pPr>
            <a:r>
              <a:rPr lang="en-US" sz="1200">
                <a:solidFill>
                  <a:srgbClr val="BFBFBF"/>
                </a:solidFill>
              </a:rPr>
              <a:t>zu wenig Fluoreszein im Tränenfilm vorhanden ist</a:t>
            </a:r>
            <a:endParaRPr/>
          </a:p>
          <a:p>
            <a:pPr marL="692150" lvl="1" indent="-320993" algn="l" rtl="0">
              <a:spcBef>
                <a:spcPts val="240"/>
              </a:spcBef>
              <a:spcAft>
                <a:spcPts val="0"/>
              </a:spcAft>
              <a:buSzPts val="840"/>
              <a:buChar char="●"/>
            </a:pPr>
            <a:r>
              <a:rPr lang="en-US" sz="1200"/>
              <a:t>Der Messwert ist fälschlicherweise </a:t>
            </a:r>
            <a:r>
              <a:rPr lang="en-US" sz="1200" b="1" i="1"/>
              <a:t>zu hoch, </a:t>
            </a:r>
            <a:r>
              <a:rPr lang="en-US" sz="1200"/>
              <a:t>wenn</a:t>
            </a:r>
            <a:r>
              <a:rPr lang="en-US" sz="1200">
                <a:solidFill>
                  <a:srgbClr val="BFBFBF"/>
                </a:solidFill>
              </a:rPr>
              <a:t>:</a:t>
            </a:r>
            <a:endParaRPr>
              <a:solidFill>
                <a:srgbClr val="BFBFBF"/>
              </a:solidFill>
            </a:endParaRPr>
          </a:p>
          <a:p>
            <a:pPr marL="987425" lvl="2" indent="-267018" algn="l" rtl="0">
              <a:spcBef>
                <a:spcPts val="240"/>
              </a:spcBef>
              <a:spcAft>
                <a:spcPts val="0"/>
              </a:spcAft>
              <a:buSzPts val="840"/>
              <a:buChar char="●"/>
            </a:pPr>
            <a:r>
              <a:rPr lang="en-US" sz="1200">
                <a:solidFill>
                  <a:srgbClr val="BFBFBF"/>
                </a:solidFill>
              </a:rPr>
              <a:t>die Messung über einer Hornhautnarbe durchgeführt wird</a:t>
            </a:r>
            <a:endParaRPr/>
          </a:p>
          <a:p>
            <a:pPr marL="987425" lvl="2" indent="-267018" algn="l" rtl="0">
              <a:spcBef>
                <a:spcPts val="240"/>
              </a:spcBef>
              <a:spcAft>
                <a:spcPts val="0"/>
              </a:spcAft>
              <a:buSzPts val="840"/>
              <a:buChar char="●"/>
            </a:pPr>
            <a:r>
              <a:rPr lang="en-US" sz="1200"/>
              <a:t>zu </a:t>
            </a:r>
            <a:r>
              <a:rPr lang="en-US" sz="1200" b="1" u="sng">
                <a:solidFill>
                  <a:srgbClr val="0000FF"/>
                </a:solidFill>
              </a:rPr>
              <a:t>viel </a:t>
            </a:r>
            <a:r>
              <a:rPr lang="en-US" sz="1200"/>
              <a:t>Fluoreszein im Tränenfilm vorhanden ist</a:t>
            </a:r>
            <a:endParaRPr sz="1200">
              <a:solidFill>
                <a:srgbClr val="BFBFBF"/>
              </a:solidFill>
            </a:endParaRPr>
          </a:p>
          <a:p>
            <a:pPr marL="987425" lvl="2" indent="-191453" algn="l" rtl="0">
              <a:spcBef>
                <a:spcPts val="460"/>
              </a:spcBef>
              <a:spcAft>
                <a:spcPts val="0"/>
              </a:spcAft>
              <a:buSzPts val="1610"/>
              <a:buNone/>
            </a:pPr>
            <a:endParaRPr/>
          </a:p>
        </p:txBody>
      </p:sp>
      <p:sp>
        <p:nvSpPr>
          <p:cNvPr id="1448" name="Google Shape;1448;p7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70</a:t>
            </a:fld>
            <a:endParaRPr sz="1000">
              <a:solidFill>
                <a:schemeClr val="dk1"/>
              </a:solidFill>
              <a:latin typeface="Arial"/>
              <a:ea typeface="Arial"/>
              <a:cs typeface="Arial"/>
              <a:sym typeface="Arial"/>
            </a:endParaRPr>
          </a:p>
        </p:txBody>
      </p:sp>
      <p:sp>
        <p:nvSpPr>
          <p:cNvPr id="1449" name="Google Shape;1449;p70"/>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450" name="Google Shape;1450;p70"/>
          <p:cNvSpPr txBox="1"/>
          <p:nvPr/>
        </p:nvSpPr>
        <p:spPr>
          <a:xfrm>
            <a:off x="50903" y="4914900"/>
            <a:ext cx="8788200" cy="1549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err="1">
                <a:solidFill>
                  <a:schemeClr val="dk1"/>
                </a:solidFill>
              </a:rPr>
              <a:t>Warum</a:t>
            </a:r>
            <a:r>
              <a:rPr lang="en-US" sz="1200" i="1" dirty="0">
                <a:solidFill>
                  <a:schemeClr val="dk1"/>
                </a:solidFill>
              </a:rPr>
              <a:t> </a:t>
            </a:r>
            <a:r>
              <a:rPr lang="en-US" sz="1200" i="1" dirty="0" err="1">
                <a:solidFill>
                  <a:schemeClr val="dk1"/>
                </a:solidFill>
              </a:rPr>
              <a:t>führt</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rPr>
              <a:t>viel</a:t>
            </a:r>
            <a:r>
              <a:rPr lang="en-US" sz="1200" i="1" dirty="0">
                <a:solidFill>
                  <a:schemeClr val="dk1"/>
                </a:solidFill>
              </a:rPr>
              <a:t> </a:t>
            </a:r>
            <a:r>
              <a:rPr lang="en-US" sz="1200" i="1" dirty="0" err="1">
                <a:solidFill>
                  <a:schemeClr val="dk1"/>
                </a:solidFill>
              </a:rPr>
              <a:t>Fluoreszein</a:t>
            </a:r>
            <a:r>
              <a:rPr lang="en-US" sz="1200" i="1" dirty="0">
                <a:solidFill>
                  <a:schemeClr val="dk1"/>
                </a:solidFill>
              </a:rPr>
              <a:t> </a:t>
            </a:r>
            <a:r>
              <a:rPr lang="en-US" sz="1200" i="1" dirty="0" err="1">
                <a:solidFill>
                  <a:schemeClr val="dk1"/>
                </a:solidFill>
              </a:rPr>
              <a:t>zu</a:t>
            </a:r>
            <a:r>
              <a:rPr lang="en-US" sz="1200" i="1" dirty="0">
                <a:solidFill>
                  <a:schemeClr val="dk1"/>
                </a:solidFill>
              </a:rPr>
              <a:t> </a:t>
            </a:r>
            <a:r>
              <a:rPr lang="en-US" sz="1200" i="1" dirty="0" err="1">
                <a:solidFill>
                  <a:schemeClr val="dk1"/>
                </a:solidFill>
              </a:rPr>
              <a:t>einem</a:t>
            </a:r>
            <a:r>
              <a:rPr lang="en-US" sz="1200" i="1" dirty="0">
                <a:solidFill>
                  <a:schemeClr val="dk1"/>
                </a:solidFill>
              </a:rPr>
              <a:t> </a:t>
            </a:r>
            <a:r>
              <a:rPr lang="en-US" sz="1200" i="1" dirty="0" err="1">
                <a:solidFill>
                  <a:schemeClr val="dk1"/>
                </a:solidFill>
              </a:rPr>
              <a:t>fälschlich</a:t>
            </a:r>
            <a:r>
              <a:rPr lang="en-US" sz="1200" i="1" dirty="0">
                <a:solidFill>
                  <a:schemeClr val="dk1"/>
                </a:solidFill>
              </a:rPr>
              <a:t> </a:t>
            </a:r>
            <a:r>
              <a:rPr lang="en-US" sz="1200" i="1" dirty="0" err="1">
                <a:solidFill>
                  <a:schemeClr val="dk1"/>
                </a:solidFill>
              </a:rPr>
              <a:t>hohen</a:t>
            </a:r>
            <a:r>
              <a:rPr lang="en-US" sz="1200" i="1" dirty="0">
                <a:solidFill>
                  <a:schemeClr val="dk1"/>
                </a:solidFill>
              </a:rPr>
              <a:t> </a:t>
            </a:r>
            <a:r>
              <a:rPr lang="en-US" sz="1200" i="1" dirty="0" err="1">
                <a:solidFill>
                  <a:schemeClr val="dk1"/>
                </a:solidFill>
              </a:rPr>
              <a:t>Messwert</a:t>
            </a:r>
            <a:r>
              <a:rPr lang="en-US" sz="1200" i="1" dirty="0">
                <a:solidFill>
                  <a:schemeClr val="dk1"/>
                </a:solidFill>
              </a:rPr>
              <a:t>? </a:t>
            </a:r>
            <a:r>
              <a:rPr lang="en-US" sz="1200" i="1" dirty="0" err="1">
                <a:solidFill>
                  <a:schemeClr val="dk1"/>
                </a:solidFill>
              </a:rPr>
              <a:t>Führt</a:t>
            </a:r>
            <a:r>
              <a:rPr lang="en-US" sz="1200" i="1" dirty="0">
                <a:solidFill>
                  <a:schemeClr val="dk1"/>
                </a:solidFill>
              </a:rPr>
              <a:t> es </a:t>
            </a:r>
            <a:r>
              <a:rPr lang="en-US" sz="1200" i="1" dirty="0" err="1">
                <a:solidFill>
                  <a:schemeClr val="dk1"/>
                </a:solidFill>
              </a:rPr>
              <a:t>dazu</a:t>
            </a:r>
            <a:r>
              <a:rPr lang="en-US" sz="1200" i="1" dirty="0">
                <a:solidFill>
                  <a:schemeClr val="dk1"/>
                </a:solidFill>
              </a:rPr>
              <a:t>, </a:t>
            </a:r>
            <a:r>
              <a:rPr lang="en-US" sz="1200" i="1" dirty="0" err="1">
                <a:solidFill>
                  <a:schemeClr val="dk1"/>
                </a:solidFill>
              </a:rPr>
              <a:t>dass</a:t>
            </a:r>
            <a:r>
              <a:rPr lang="en-US" sz="1200" i="1" dirty="0">
                <a:solidFill>
                  <a:schemeClr val="dk1"/>
                </a:solidFill>
              </a:rPr>
              <a:t> die Mires </a:t>
            </a:r>
            <a:r>
              <a:rPr lang="en-US" sz="1200" b="1" i="1" dirty="0" err="1">
                <a:solidFill>
                  <a:schemeClr val="dk1"/>
                </a:solidFill>
              </a:rPr>
              <a:t>zu</a:t>
            </a:r>
            <a:r>
              <a:rPr lang="en-US" sz="1200" b="1" i="1" dirty="0">
                <a:solidFill>
                  <a:schemeClr val="dk1"/>
                </a:solidFill>
              </a:rPr>
              <a:t> </a:t>
            </a:r>
            <a:r>
              <a:rPr lang="en-US" sz="1200" b="1" i="1" dirty="0" err="1">
                <a:solidFill>
                  <a:schemeClr val="dk1"/>
                </a:solidFill>
              </a:rPr>
              <a:t>deutlich</a:t>
            </a:r>
            <a:r>
              <a:rPr lang="en-US" sz="1200" i="1" dirty="0">
                <a:solidFill>
                  <a:schemeClr val="dk1"/>
                </a:solidFill>
              </a:rPr>
              <a:t> </a:t>
            </a:r>
            <a:r>
              <a:rPr lang="en-US" sz="1200" i="1" dirty="0" err="1">
                <a:solidFill>
                  <a:schemeClr val="dk1"/>
                </a:solidFill>
              </a:rPr>
              <a:t>sichtbar</a:t>
            </a:r>
            <a:r>
              <a:rPr lang="en-US" sz="1200" i="1" dirty="0">
                <a:solidFill>
                  <a:schemeClr val="dk1"/>
                </a:solidFill>
              </a:rPr>
              <a:t> </a:t>
            </a:r>
            <a:r>
              <a:rPr lang="en-US" sz="1200" i="1" dirty="0" err="1">
                <a:solidFill>
                  <a:schemeClr val="dk1"/>
                </a:solidFill>
              </a:rPr>
              <a:t>werden</a:t>
            </a:r>
            <a:r>
              <a:rPr lang="en-US" sz="1200" i="1" dirty="0">
                <a:solidFill>
                  <a:schemeClr val="dk1"/>
                </a:solidFill>
              </a:rPr>
              <a:t>?</a:t>
            </a:r>
            <a:endParaRPr dirty="0">
              <a:solidFill>
                <a:schemeClr val="dk1"/>
              </a:solidFill>
            </a:endParaRPr>
          </a:p>
          <a:p>
            <a:pPr marL="0" lvl="0" indent="0" algn="l" rtl="0">
              <a:spcBef>
                <a:spcPts val="0"/>
              </a:spcBef>
              <a:spcAft>
                <a:spcPts val="0"/>
              </a:spcAft>
              <a:buClr>
                <a:schemeClr val="dk1"/>
              </a:buClr>
              <a:buFont typeface="Arial"/>
              <a:buNone/>
            </a:pPr>
            <a:r>
              <a:rPr lang="en-US" sz="1200" dirty="0">
                <a:solidFill>
                  <a:schemeClr val="dk1"/>
                </a:solidFill>
              </a:rPr>
              <a:t>Nein, du </a:t>
            </a:r>
            <a:r>
              <a:rPr lang="en-US" sz="1200" dirty="0" err="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9"/>
                  </a:ext>
                </a:extLst>
              </a:rPr>
              <a:t>Schlaumeier</a:t>
            </a:r>
            <a:r>
              <a:rPr lang="en-US" sz="1200" dirty="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9"/>
                  </a:ext>
                </a:extLst>
              </a:rPr>
              <a:t> ;)</a:t>
            </a:r>
            <a:r>
              <a:rPr lang="en-US" sz="1200" dirty="0">
                <a:solidFill>
                  <a:schemeClr val="dk1"/>
                </a:solidFill>
              </a:rPr>
              <a:t> </a:t>
            </a:r>
            <a:endParaRPr dirty="0">
              <a:solidFill>
                <a:schemeClr val="dk1"/>
              </a:solidFill>
            </a:endParaRPr>
          </a:p>
          <a:p>
            <a:pPr marL="0" lvl="0" indent="0" algn="l" rtl="0">
              <a:spcBef>
                <a:spcPts val="0"/>
              </a:spcBef>
              <a:spcAft>
                <a:spcPts val="0"/>
              </a:spcAft>
              <a:buClr>
                <a:schemeClr val="dk1"/>
              </a:buClr>
              <a:buFont typeface="Arial"/>
              <a:buNone/>
            </a:pPr>
            <a:endParaRPr sz="1500" dirty="0">
              <a:solidFill>
                <a:schemeClr val="dk1"/>
              </a:solidFill>
            </a:endParaRPr>
          </a:p>
          <a:p>
            <a:pPr marL="0" lvl="0" indent="0" algn="l" rtl="0">
              <a:spcBef>
                <a:spcPts val="0"/>
              </a:spcBef>
              <a:spcAft>
                <a:spcPts val="0"/>
              </a:spcAft>
              <a:buClr>
                <a:schemeClr val="dk1"/>
              </a:buClr>
              <a:buFont typeface="Arial"/>
              <a:buNone/>
            </a:pPr>
            <a:r>
              <a:rPr lang="en-US" sz="1200" i="1" dirty="0" err="1">
                <a:solidFill>
                  <a:schemeClr val="dk1"/>
                </a:solidFill>
              </a:rPr>
              <a:t>Jetzt</a:t>
            </a:r>
            <a:r>
              <a:rPr lang="en-US" sz="1200" i="1" dirty="0">
                <a:solidFill>
                  <a:schemeClr val="dk1"/>
                </a:solidFill>
              </a:rPr>
              <a:t> </a:t>
            </a:r>
            <a:r>
              <a:rPr lang="en-US" sz="1200" i="1" dirty="0" err="1">
                <a:solidFill>
                  <a:schemeClr val="dk1"/>
                </a:solidFill>
              </a:rPr>
              <a:t>einmal</a:t>
            </a:r>
            <a:r>
              <a:rPr lang="en-US" sz="1200" i="1" dirty="0">
                <a:solidFill>
                  <a:schemeClr val="dk1"/>
                </a:solidFill>
              </a:rPr>
              <a:t> </a:t>
            </a:r>
            <a:r>
              <a:rPr lang="en-US" sz="1200" i="1" dirty="0" err="1">
                <a:solidFill>
                  <a:schemeClr val="dk1"/>
                </a:solidFill>
              </a:rPr>
              <a:t>ernsthaft</a:t>
            </a:r>
            <a:r>
              <a:rPr lang="en-US" sz="1200" i="1" dirty="0">
                <a:solidFill>
                  <a:schemeClr val="dk1"/>
                </a:solidFill>
              </a:rPr>
              <a:t>: Ich </a:t>
            </a:r>
            <a:r>
              <a:rPr lang="en-US" sz="1200" i="1" dirty="0" err="1">
                <a:solidFill>
                  <a:schemeClr val="dk1"/>
                </a:solidFill>
              </a:rPr>
              <a:t>habe</a:t>
            </a:r>
            <a:r>
              <a:rPr lang="en-US" sz="1200" i="1" dirty="0">
                <a:solidFill>
                  <a:schemeClr val="dk1"/>
                </a:solidFill>
              </a:rPr>
              <a:t> </a:t>
            </a:r>
            <a:r>
              <a:rPr lang="en-US" sz="1200" i="1" dirty="0" err="1">
                <a:solidFill>
                  <a:schemeClr val="dk1"/>
                </a:solidFill>
              </a:rPr>
              <a:t>gehört</a:t>
            </a:r>
            <a:r>
              <a:rPr lang="en-US" sz="1200" i="1" dirty="0">
                <a:solidFill>
                  <a:schemeClr val="dk1"/>
                </a:solidFill>
              </a:rPr>
              <a:t>, </a:t>
            </a:r>
            <a:r>
              <a:rPr lang="en-US" sz="1200" i="1" dirty="0" err="1">
                <a:solidFill>
                  <a:schemeClr val="dk1"/>
                </a:solidFill>
              </a:rPr>
              <a:t>dass</a:t>
            </a:r>
            <a:r>
              <a:rPr lang="en-US" sz="1200" i="1" dirty="0">
                <a:solidFill>
                  <a:schemeClr val="dk1"/>
                </a:solidFill>
              </a:rPr>
              <a:t> </a:t>
            </a:r>
            <a:r>
              <a:rPr lang="en-US" sz="1200" i="1" dirty="0" err="1">
                <a:solidFill>
                  <a:schemeClr val="dk1"/>
                </a:solidFill>
              </a:rPr>
              <a:t>überschüssiges</a:t>
            </a:r>
            <a:r>
              <a:rPr lang="en-US" sz="1200" i="1" dirty="0">
                <a:solidFill>
                  <a:schemeClr val="dk1"/>
                </a:solidFill>
              </a:rPr>
              <a:t> </a:t>
            </a:r>
            <a:r>
              <a:rPr lang="en-US" sz="1200" i="1" dirty="0" err="1">
                <a:solidFill>
                  <a:schemeClr val="dk1"/>
                </a:solidFill>
              </a:rPr>
              <a:t>Fluoreszein</a:t>
            </a:r>
            <a:r>
              <a:rPr lang="en-US" sz="1200" i="1" dirty="0">
                <a:solidFill>
                  <a:schemeClr val="dk1"/>
                </a:solidFill>
              </a:rPr>
              <a:t> </a:t>
            </a:r>
            <a:r>
              <a:rPr lang="en-US" sz="1200" i="1" dirty="0" err="1">
                <a:solidFill>
                  <a:schemeClr val="dk1"/>
                </a:solidFill>
              </a:rPr>
              <a:t>dazu</a:t>
            </a:r>
            <a:r>
              <a:rPr lang="en-US" sz="1200" i="1" dirty="0">
                <a:solidFill>
                  <a:schemeClr val="dk1"/>
                </a:solidFill>
              </a:rPr>
              <a:t> </a:t>
            </a:r>
            <a:r>
              <a:rPr lang="en-US" sz="1200" i="1" dirty="0" err="1">
                <a:solidFill>
                  <a:schemeClr val="dk1"/>
                </a:solidFill>
              </a:rPr>
              <a:t>führt</a:t>
            </a:r>
            <a:r>
              <a:rPr lang="en-US" sz="1200" i="1" dirty="0">
                <a:solidFill>
                  <a:schemeClr val="dk1"/>
                </a:solidFill>
              </a:rPr>
              <a:t>, </a:t>
            </a:r>
            <a:r>
              <a:rPr lang="en-US" sz="1200" i="1" dirty="0" err="1">
                <a:solidFill>
                  <a:schemeClr val="dk1"/>
                </a:solidFill>
              </a:rPr>
              <a:t>dass</a:t>
            </a:r>
            <a:r>
              <a:rPr lang="en-US" sz="1200" i="1" dirty="0">
                <a:solidFill>
                  <a:schemeClr val="dk1"/>
                </a:solidFill>
              </a:rPr>
              <a:t> die Mires </a:t>
            </a:r>
            <a:r>
              <a:rPr lang="en-US" sz="1200" i="1" dirty="0" err="1">
                <a:solidFill>
                  <a:schemeClr val="dk1"/>
                </a:solidFill>
              </a:rPr>
              <a:t>zu</a:t>
            </a:r>
            <a:r>
              <a:rPr lang="en-US" sz="1200" i="1" dirty="0">
                <a:solidFill>
                  <a:schemeClr val="dk1"/>
                </a:solidFill>
              </a:rPr>
              <a:t> </a:t>
            </a:r>
            <a:r>
              <a:rPr lang="en-US" sz="1200" i="1" dirty="0" err="1">
                <a:solidFill>
                  <a:schemeClr val="dk1"/>
                </a:solidFill>
              </a:rPr>
              <a:t>breit</a:t>
            </a:r>
            <a:r>
              <a:rPr lang="en-US" sz="1200" i="1" dirty="0">
                <a:solidFill>
                  <a:schemeClr val="dk1"/>
                </a:solidFill>
              </a:rPr>
              <a:t> </a:t>
            </a:r>
            <a:r>
              <a:rPr lang="en-US" sz="1200" i="1" dirty="0" err="1">
                <a:solidFill>
                  <a:schemeClr val="dk1"/>
                </a:solidFill>
              </a:rPr>
              <a:t>werden</a:t>
            </a:r>
            <a:r>
              <a:rPr lang="en-US" sz="1200" i="1" dirty="0">
                <a:solidFill>
                  <a:schemeClr val="dk1"/>
                </a:solidFill>
              </a:rPr>
              <a:t>. </a:t>
            </a:r>
            <a:r>
              <a:rPr lang="en-US" sz="1200" i="1" dirty="0" err="1">
                <a:solidFill>
                  <a:schemeClr val="dk1"/>
                </a:solidFill>
              </a:rPr>
              <a:t>Stimmt</a:t>
            </a:r>
            <a:r>
              <a:rPr lang="en-US" sz="1200" i="1" dirty="0">
                <a:solidFill>
                  <a:schemeClr val="dk1"/>
                </a:solidFill>
              </a:rPr>
              <a:t> das?</a:t>
            </a:r>
            <a:endParaRPr sz="1200" i="1" dirty="0">
              <a:solidFill>
                <a:schemeClr val="dk1"/>
              </a:solidFill>
            </a:endParaRPr>
          </a:p>
          <a:p>
            <a:pPr marL="0" lvl="0" indent="0" algn="l" rtl="0">
              <a:spcBef>
                <a:spcPts val="0"/>
              </a:spcBef>
              <a:spcAft>
                <a:spcPts val="0"/>
              </a:spcAft>
              <a:buClr>
                <a:schemeClr val="dk1"/>
              </a:buClr>
              <a:buFont typeface="Arial"/>
              <a:buNone/>
            </a:pPr>
            <a:r>
              <a:rPr lang="en-US" sz="1200" dirty="0">
                <a:solidFill>
                  <a:schemeClr val="dk1"/>
                </a:solidFill>
              </a:rPr>
              <a:t>Das </a:t>
            </a:r>
            <a:r>
              <a:rPr lang="en-US" sz="1200" dirty="0" err="1">
                <a:solidFill>
                  <a:schemeClr val="dk1"/>
                </a:solidFill>
              </a:rPr>
              <a:t>würde</a:t>
            </a:r>
            <a:r>
              <a:rPr lang="en-US" sz="1200" dirty="0">
                <a:solidFill>
                  <a:schemeClr val="dk1"/>
                </a:solidFill>
              </a:rPr>
              <a:t> man </a:t>
            </a:r>
            <a:r>
              <a:rPr lang="en-US" sz="1200" dirty="0" err="1">
                <a:solidFill>
                  <a:schemeClr val="dk1"/>
                </a:solidFill>
              </a:rPr>
              <a:t>zunächst</a:t>
            </a:r>
            <a:r>
              <a:rPr lang="en-US" sz="1200" dirty="0">
                <a:solidFill>
                  <a:schemeClr val="dk1"/>
                </a:solidFill>
              </a:rPr>
              <a:t> </a:t>
            </a:r>
            <a:r>
              <a:rPr lang="en-US" sz="1200" dirty="0" err="1">
                <a:solidFill>
                  <a:schemeClr val="dk1"/>
                </a:solidFill>
              </a:rPr>
              <a:t>vermuten</a:t>
            </a:r>
            <a:r>
              <a:rPr lang="en-US" sz="1200" dirty="0">
                <a:solidFill>
                  <a:schemeClr val="dk1"/>
                </a:solidFill>
              </a:rPr>
              <a:t>, </a:t>
            </a:r>
            <a:r>
              <a:rPr lang="en-US" sz="1200" dirty="0" err="1">
                <a:solidFill>
                  <a:schemeClr val="dk1"/>
                </a:solidFill>
              </a:rPr>
              <a:t>aber</a:t>
            </a:r>
            <a:r>
              <a:rPr lang="en-US" sz="1200" dirty="0">
                <a:solidFill>
                  <a:schemeClr val="dk1"/>
                </a:solidFill>
              </a:rPr>
              <a:t> es </a:t>
            </a:r>
            <a:r>
              <a:rPr lang="en-US" sz="1200" dirty="0" err="1">
                <a:solidFill>
                  <a:schemeClr val="dk1"/>
                </a:solidFill>
              </a:rPr>
              <a:t>stimmt</a:t>
            </a:r>
            <a:r>
              <a:rPr lang="en-US" sz="1200" dirty="0">
                <a:solidFill>
                  <a:schemeClr val="dk1"/>
                </a:solidFill>
              </a:rPr>
              <a:t> nicht. Egal, </a:t>
            </a:r>
            <a:r>
              <a:rPr lang="en-US" sz="1200" dirty="0" err="1">
                <a:solidFill>
                  <a:schemeClr val="dk1"/>
                </a:solidFill>
              </a:rPr>
              <a:t>wie</a:t>
            </a:r>
            <a:r>
              <a:rPr lang="en-US" sz="1200" dirty="0">
                <a:solidFill>
                  <a:schemeClr val="dk1"/>
                </a:solidFill>
              </a:rPr>
              <a:t> </a:t>
            </a:r>
            <a:r>
              <a:rPr lang="en-US" sz="1200" dirty="0" err="1">
                <a:solidFill>
                  <a:schemeClr val="dk1"/>
                </a:solidFill>
              </a:rPr>
              <a:t>viel</a:t>
            </a:r>
            <a:r>
              <a:rPr lang="en-US" sz="1200" dirty="0">
                <a:solidFill>
                  <a:schemeClr val="dk1"/>
                </a:solidFill>
              </a:rPr>
              <a:t> </a:t>
            </a:r>
            <a:r>
              <a:rPr lang="en-US" sz="1200" dirty="0" err="1">
                <a:solidFill>
                  <a:schemeClr val="dk1"/>
                </a:solidFill>
              </a:rPr>
              <a:t>Fluoreszein</a:t>
            </a:r>
            <a:r>
              <a:rPr lang="en-US" sz="1200" dirty="0">
                <a:solidFill>
                  <a:schemeClr val="dk1"/>
                </a:solidFill>
              </a:rPr>
              <a:t> </a:t>
            </a:r>
            <a:r>
              <a:rPr lang="en-US" sz="1200" dirty="0" err="1">
                <a:solidFill>
                  <a:schemeClr val="dk1"/>
                </a:solidFill>
              </a:rPr>
              <a:t>im</a:t>
            </a:r>
            <a:r>
              <a:rPr lang="en-US" sz="1200" dirty="0">
                <a:solidFill>
                  <a:schemeClr val="dk1"/>
                </a:solidFill>
              </a:rPr>
              <a:t> </a:t>
            </a:r>
            <a:r>
              <a:rPr lang="en-US" sz="1200" dirty="0" err="1">
                <a:solidFill>
                  <a:schemeClr val="dk1"/>
                </a:solidFill>
              </a:rPr>
              <a:t>Tränenfilm</a:t>
            </a:r>
            <a:r>
              <a:rPr lang="en-US" sz="1200" dirty="0">
                <a:solidFill>
                  <a:schemeClr val="dk1"/>
                </a:solidFill>
              </a:rPr>
              <a:t> </a:t>
            </a:r>
            <a:r>
              <a:rPr lang="en-US" sz="1200" dirty="0" err="1">
                <a:solidFill>
                  <a:schemeClr val="dk1"/>
                </a:solidFill>
              </a:rPr>
              <a:t>vorhanden</a:t>
            </a:r>
            <a:r>
              <a:rPr lang="en-US" sz="1200" dirty="0">
                <a:solidFill>
                  <a:schemeClr val="dk1"/>
                </a:solidFill>
              </a:rPr>
              <a:t> </a:t>
            </a:r>
            <a:r>
              <a:rPr lang="en-US" sz="1200" dirty="0" err="1">
                <a:solidFill>
                  <a:schemeClr val="dk1"/>
                </a:solidFill>
              </a:rPr>
              <a:t>ist</a:t>
            </a:r>
            <a:r>
              <a:rPr lang="en-US" sz="1200" dirty="0">
                <a:solidFill>
                  <a:schemeClr val="dk1"/>
                </a:solidFill>
              </a:rPr>
              <a:t>: </a:t>
            </a:r>
            <a:r>
              <a:rPr lang="en-US" sz="1200" dirty="0" err="1">
                <a:solidFill>
                  <a:schemeClr val="dk1"/>
                </a:solidFill>
              </a:rPr>
              <a:t>Sobald</a:t>
            </a:r>
            <a:r>
              <a:rPr lang="en-US" sz="1200" dirty="0">
                <a:solidFill>
                  <a:schemeClr val="dk1"/>
                </a:solidFill>
              </a:rPr>
              <a:t> </a:t>
            </a:r>
            <a:r>
              <a:rPr lang="en-US" sz="1200" dirty="0" err="1">
                <a:solidFill>
                  <a:schemeClr val="dk1"/>
                </a:solidFill>
              </a:rPr>
              <a:t>sich</a:t>
            </a:r>
            <a:r>
              <a:rPr lang="en-US" sz="1200" dirty="0">
                <a:solidFill>
                  <a:schemeClr val="dk1"/>
                </a:solidFill>
              </a:rPr>
              <a:t> die </a:t>
            </a:r>
            <a:r>
              <a:rPr lang="en-US" sz="1200" dirty="0" err="1">
                <a:solidFill>
                  <a:schemeClr val="dk1"/>
                </a:solidFill>
              </a:rPr>
              <a:t>inneren</a:t>
            </a:r>
            <a:r>
              <a:rPr lang="en-US" sz="1200" dirty="0">
                <a:solidFill>
                  <a:schemeClr val="dk1"/>
                </a:solidFill>
              </a:rPr>
              <a:t> </a:t>
            </a:r>
            <a:r>
              <a:rPr lang="en-US" sz="1200" dirty="0" err="1">
                <a:solidFill>
                  <a:schemeClr val="dk1"/>
                </a:solidFill>
              </a:rPr>
              <a:t>Ränder</a:t>
            </a:r>
            <a:r>
              <a:rPr lang="en-US" sz="1200" dirty="0">
                <a:solidFill>
                  <a:schemeClr val="dk1"/>
                </a:solidFill>
              </a:rPr>
              <a:t> der Mires </a:t>
            </a:r>
            <a:r>
              <a:rPr lang="en-US" sz="1200" dirty="0" err="1">
                <a:solidFill>
                  <a:schemeClr val="dk1"/>
                </a:solidFill>
              </a:rPr>
              <a:t>überlappen</a:t>
            </a:r>
            <a:r>
              <a:rPr lang="en-US" sz="1200" dirty="0">
                <a:solidFill>
                  <a:schemeClr val="dk1"/>
                </a:solidFill>
              </a:rPr>
              <a:t>, </a:t>
            </a:r>
            <a:r>
              <a:rPr lang="en-US" sz="1200" dirty="0" err="1">
                <a:solidFill>
                  <a:schemeClr val="dk1"/>
                </a:solidFill>
              </a:rPr>
              <a:t>beträgt</a:t>
            </a:r>
            <a:r>
              <a:rPr lang="en-US" sz="1200" dirty="0">
                <a:solidFill>
                  <a:schemeClr val="dk1"/>
                </a:solidFill>
              </a:rPr>
              <a:t> der </a:t>
            </a:r>
            <a:r>
              <a:rPr lang="en-US" sz="1200" dirty="0" err="1">
                <a:solidFill>
                  <a:schemeClr val="dk1"/>
                </a:solidFill>
              </a:rPr>
              <a:t>Durchmesser</a:t>
            </a:r>
            <a:r>
              <a:rPr lang="en-US" sz="1200" dirty="0">
                <a:solidFill>
                  <a:schemeClr val="dk1"/>
                </a:solidFill>
              </a:rPr>
              <a:t> der </a:t>
            </a:r>
            <a:r>
              <a:rPr lang="en-US" sz="1200" dirty="0" err="1">
                <a:solidFill>
                  <a:schemeClr val="dk1"/>
                </a:solidFill>
              </a:rPr>
              <a:t>applanierten</a:t>
            </a:r>
            <a:r>
              <a:rPr lang="en-US" sz="1200" dirty="0">
                <a:solidFill>
                  <a:schemeClr val="dk1"/>
                </a:solidFill>
              </a:rPr>
              <a:t> </a:t>
            </a:r>
            <a:r>
              <a:rPr lang="en-US" sz="1200" dirty="0" err="1">
                <a:solidFill>
                  <a:schemeClr val="dk1"/>
                </a:solidFill>
              </a:rPr>
              <a:t>Fläche</a:t>
            </a:r>
            <a:r>
              <a:rPr lang="en-US" sz="1200" dirty="0">
                <a:solidFill>
                  <a:schemeClr val="dk1"/>
                </a:solidFill>
              </a:rPr>
              <a:t> </a:t>
            </a:r>
            <a:r>
              <a:rPr lang="en-US" sz="1200" dirty="0" err="1">
                <a:solidFill>
                  <a:schemeClr val="dk1"/>
                </a:solidFill>
              </a:rPr>
              <a:t>genau</a:t>
            </a:r>
            <a:r>
              <a:rPr lang="en-US" sz="1200" dirty="0">
                <a:solidFill>
                  <a:schemeClr val="dk1"/>
                </a:solidFill>
              </a:rPr>
              <a:t> 3,06 mm.</a:t>
            </a:r>
            <a:endParaRPr dirty="0">
              <a:solidFill>
                <a:schemeClr val="dk1"/>
              </a:solidFill>
            </a:endParaRPr>
          </a:p>
          <a:p>
            <a:pPr marL="0" marR="0" lvl="0" indent="0" algn="l" rtl="0">
              <a:spcBef>
                <a:spcPts val="0"/>
              </a:spcBef>
              <a:spcAft>
                <a:spcPts val="0"/>
              </a:spcAft>
              <a:buNone/>
            </a:pPr>
            <a:endParaRPr sz="1200" i="1" dirty="0">
              <a:solidFill>
                <a:schemeClr val="dk1"/>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454"/>
        <p:cNvGrpSpPr/>
        <p:nvPr/>
      </p:nvGrpSpPr>
      <p:grpSpPr>
        <a:xfrm>
          <a:off x="0" y="0"/>
          <a:ext cx="0" cy="0"/>
          <a:chOff x="0" y="0"/>
          <a:chExt cx="0" cy="0"/>
        </a:xfrm>
      </p:grpSpPr>
      <p:sp>
        <p:nvSpPr>
          <p:cNvPr id="1455" name="Google Shape;1455;p71"/>
          <p:cNvSpPr txBox="1"/>
          <p:nvPr/>
        </p:nvSpPr>
        <p:spPr>
          <a:xfrm>
            <a:off x="50903" y="4914900"/>
            <a:ext cx="8788200" cy="13647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err="1">
                <a:solidFill>
                  <a:srgbClr val="BFBFBF"/>
                </a:solidFill>
              </a:rPr>
              <a:t>Warum</a:t>
            </a:r>
            <a:r>
              <a:rPr lang="en-US" sz="1200" i="1" dirty="0">
                <a:solidFill>
                  <a:srgbClr val="BFBFBF"/>
                </a:solidFill>
              </a:rPr>
              <a:t> </a:t>
            </a:r>
            <a:r>
              <a:rPr lang="en-US" sz="1200" i="1" dirty="0" err="1">
                <a:solidFill>
                  <a:srgbClr val="BFBFBF"/>
                </a:solidFill>
              </a:rPr>
              <a:t>führt</a:t>
            </a:r>
            <a:r>
              <a:rPr lang="en-US" sz="1200" i="1" dirty="0">
                <a:solidFill>
                  <a:srgbClr val="BFBFBF"/>
                </a:solidFill>
              </a:rPr>
              <a:t> </a:t>
            </a:r>
            <a:r>
              <a:rPr lang="en-US" sz="1200" i="1" dirty="0" err="1">
                <a:solidFill>
                  <a:srgbClr val="BFBFBF"/>
                </a:solidFill>
              </a:rPr>
              <a:t>zu</a:t>
            </a:r>
            <a:r>
              <a:rPr lang="en-US" sz="1200" i="1" dirty="0">
                <a:solidFill>
                  <a:srgbClr val="BFBFBF"/>
                </a:solidFill>
              </a:rPr>
              <a:t> </a:t>
            </a:r>
            <a:r>
              <a:rPr lang="en-US" sz="1200" i="1" dirty="0" err="1">
                <a:solidFill>
                  <a:srgbClr val="BFBFBF"/>
                </a:solidFill>
              </a:rPr>
              <a:t>viel</a:t>
            </a:r>
            <a:r>
              <a:rPr lang="en-US" sz="1200" i="1" dirty="0">
                <a:solidFill>
                  <a:srgbClr val="BFBFBF"/>
                </a:solidFill>
              </a:rPr>
              <a:t> </a:t>
            </a:r>
            <a:r>
              <a:rPr lang="en-US" sz="1200" i="1" dirty="0" err="1">
                <a:solidFill>
                  <a:srgbClr val="BFBFBF"/>
                </a:solidFill>
              </a:rPr>
              <a:t>Fluoreszein</a:t>
            </a:r>
            <a:r>
              <a:rPr lang="en-US" sz="1200" i="1" dirty="0">
                <a:solidFill>
                  <a:srgbClr val="BFBFBF"/>
                </a:solidFill>
              </a:rPr>
              <a:t> </a:t>
            </a:r>
            <a:r>
              <a:rPr lang="en-US" sz="1200" i="1" dirty="0" err="1">
                <a:solidFill>
                  <a:srgbClr val="BFBFBF"/>
                </a:solidFill>
              </a:rPr>
              <a:t>zu</a:t>
            </a:r>
            <a:r>
              <a:rPr lang="en-US" sz="1200" i="1" dirty="0">
                <a:solidFill>
                  <a:srgbClr val="BFBFBF"/>
                </a:solidFill>
              </a:rPr>
              <a:t> </a:t>
            </a:r>
            <a:r>
              <a:rPr lang="en-US" sz="1200" i="1" dirty="0" err="1">
                <a:solidFill>
                  <a:srgbClr val="BFBFBF"/>
                </a:solidFill>
              </a:rPr>
              <a:t>einem</a:t>
            </a:r>
            <a:r>
              <a:rPr lang="en-US" sz="1200" i="1" dirty="0">
                <a:solidFill>
                  <a:srgbClr val="BFBFBF"/>
                </a:solidFill>
              </a:rPr>
              <a:t> </a:t>
            </a:r>
            <a:r>
              <a:rPr lang="en-US" sz="1200" i="1" dirty="0" err="1">
                <a:solidFill>
                  <a:srgbClr val="BFBFBF"/>
                </a:solidFill>
              </a:rPr>
              <a:t>fälschlich</a:t>
            </a:r>
            <a:r>
              <a:rPr lang="en-US" sz="1200" i="1" dirty="0">
                <a:solidFill>
                  <a:srgbClr val="BFBFBF"/>
                </a:solidFill>
              </a:rPr>
              <a:t> </a:t>
            </a:r>
            <a:r>
              <a:rPr lang="en-US" sz="1200" i="1" dirty="0" err="1">
                <a:solidFill>
                  <a:srgbClr val="BFBFBF"/>
                </a:solidFill>
              </a:rPr>
              <a:t>hohen</a:t>
            </a:r>
            <a:r>
              <a:rPr lang="en-US" sz="1200" i="1" dirty="0">
                <a:solidFill>
                  <a:srgbClr val="BFBFBF"/>
                </a:solidFill>
              </a:rPr>
              <a:t> </a:t>
            </a:r>
            <a:r>
              <a:rPr lang="en-US" sz="1200" i="1" dirty="0" err="1">
                <a:solidFill>
                  <a:srgbClr val="BFBFBF"/>
                </a:solidFill>
              </a:rPr>
              <a:t>Messwert</a:t>
            </a:r>
            <a:r>
              <a:rPr lang="en-US" sz="1200" i="1" dirty="0">
                <a:solidFill>
                  <a:srgbClr val="BFBFBF"/>
                </a:solidFill>
              </a:rPr>
              <a:t>? </a:t>
            </a:r>
            <a:r>
              <a:rPr lang="en-US" sz="1200" i="1" dirty="0" err="1">
                <a:solidFill>
                  <a:srgbClr val="BFBFBF"/>
                </a:solidFill>
              </a:rPr>
              <a:t>Führt</a:t>
            </a:r>
            <a:r>
              <a:rPr lang="en-US" sz="1200" i="1" dirty="0">
                <a:solidFill>
                  <a:srgbClr val="BFBFBF"/>
                </a:solidFill>
              </a:rPr>
              <a:t> es </a:t>
            </a:r>
            <a:r>
              <a:rPr lang="en-US" sz="1200" i="1" dirty="0" err="1">
                <a:solidFill>
                  <a:srgbClr val="BFBFBF"/>
                </a:solidFill>
              </a:rPr>
              <a:t>dazu</a:t>
            </a:r>
            <a:r>
              <a:rPr lang="en-US" sz="1200" i="1" dirty="0">
                <a:solidFill>
                  <a:srgbClr val="BFBFBF"/>
                </a:solidFill>
              </a:rPr>
              <a:t>, </a:t>
            </a:r>
            <a:r>
              <a:rPr lang="en-US" sz="1200" i="1" dirty="0" err="1">
                <a:solidFill>
                  <a:srgbClr val="BFBFBF"/>
                </a:solidFill>
              </a:rPr>
              <a:t>dass</a:t>
            </a:r>
            <a:r>
              <a:rPr lang="en-US" sz="1200" i="1" dirty="0">
                <a:solidFill>
                  <a:srgbClr val="BFBFBF"/>
                </a:solidFill>
              </a:rPr>
              <a:t> die Mires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deutlich</a:t>
            </a:r>
            <a:r>
              <a:rPr lang="en-US" sz="1200" i="1" dirty="0">
                <a:solidFill>
                  <a:srgbClr val="BFBFBF"/>
                </a:solidFill>
              </a:rPr>
              <a:t> </a:t>
            </a:r>
            <a:r>
              <a:rPr lang="en-US" sz="1200" i="1" dirty="0" err="1">
                <a:solidFill>
                  <a:srgbClr val="BFBFBF"/>
                </a:solidFill>
              </a:rPr>
              <a:t>sichtbar</a:t>
            </a:r>
            <a:r>
              <a:rPr lang="en-US" sz="1200" i="1" dirty="0">
                <a:solidFill>
                  <a:srgbClr val="BFBFBF"/>
                </a:solidFill>
              </a:rPr>
              <a:t> </a:t>
            </a:r>
            <a:r>
              <a:rPr lang="en-US" sz="1200" i="1" dirty="0" err="1">
                <a:solidFill>
                  <a:srgbClr val="BFBFBF"/>
                </a:solidFill>
              </a:rPr>
              <a:t>werden</a:t>
            </a:r>
            <a:r>
              <a:rPr lang="en-US" sz="1200" i="1" dirty="0">
                <a:solidFill>
                  <a:srgbClr val="BFBFBF"/>
                </a:solidFill>
              </a:rPr>
              <a:t>?</a:t>
            </a:r>
            <a:endParaRPr dirty="0">
              <a:solidFill>
                <a:srgbClr val="BFBFBF"/>
              </a:solidFill>
            </a:endParaRPr>
          </a:p>
          <a:p>
            <a:pPr marL="0" lvl="0" indent="0" algn="l" rtl="0">
              <a:spcBef>
                <a:spcPts val="0"/>
              </a:spcBef>
              <a:spcAft>
                <a:spcPts val="0"/>
              </a:spcAft>
              <a:buClr>
                <a:schemeClr val="dk1"/>
              </a:buClr>
              <a:buFont typeface="Arial"/>
              <a:buNone/>
            </a:pPr>
            <a:r>
              <a:rPr lang="en-US" sz="1200" dirty="0">
                <a:solidFill>
                  <a:srgbClr val="BFBFBF"/>
                </a:solidFill>
              </a:rPr>
              <a:t>Nein, du </a:t>
            </a:r>
            <a:r>
              <a:rPr lang="en-US" sz="1200"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0"/>
                  </a:ext>
                </a:extLst>
              </a:rPr>
              <a:t>Schlaumeier</a:t>
            </a:r>
            <a:r>
              <a:rPr lang="en-US" sz="1200" dirty="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0"/>
                  </a:ext>
                </a:extLst>
              </a:rPr>
              <a:t> ;)</a:t>
            </a:r>
            <a:r>
              <a:rPr lang="en-US" sz="1200" dirty="0">
                <a:solidFill>
                  <a:srgbClr val="BFBFBF"/>
                </a:solidFill>
              </a:rPr>
              <a:t> </a:t>
            </a:r>
            <a:endParaRPr dirty="0">
              <a:solidFill>
                <a:srgbClr val="BFBFBF"/>
              </a:solidFill>
            </a:endParaRPr>
          </a:p>
          <a:p>
            <a:pPr marL="0" lvl="0" indent="0" algn="l" rtl="0">
              <a:spcBef>
                <a:spcPts val="0"/>
              </a:spcBef>
              <a:spcAft>
                <a:spcPts val="0"/>
              </a:spcAft>
              <a:buClr>
                <a:schemeClr val="dk1"/>
              </a:buClr>
              <a:buFont typeface="Arial"/>
              <a:buNone/>
            </a:pPr>
            <a:endParaRPr sz="1500" dirty="0">
              <a:solidFill>
                <a:srgbClr val="BFBFBF"/>
              </a:solidFill>
            </a:endParaRPr>
          </a:p>
          <a:p>
            <a:pPr marL="0" lvl="0" indent="0" algn="l" rtl="0">
              <a:spcBef>
                <a:spcPts val="0"/>
              </a:spcBef>
              <a:spcAft>
                <a:spcPts val="0"/>
              </a:spcAft>
              <a:buClr>
                <a:schemeClr val="dk1"/>
              </a:buClr>
              <a:buFont typeface="Arial"/>
              <a:buNone/>
            </a:pPr>
            <a:r>
              <a:rPr lang="en-US" sz="1200" i="1" dirty="0" err="1">
                <a:solidFill>
                  <a:srgbClr val="BFBFBF"/>
                </a:solidFill>
              </a:rPr>
              <a:t>Jetzt</a:t>
            </a:r>
            <a:r>
              <a:rPr lang="en-US" sz="1200" i="1" dirty="0">
                <a:solidFill>
                  <a:srgbClr val="BFBFBF"/>
                </a:solidFill>
              </a:rPr>
              <a:t> </a:t>
            </a:r>
            <a:r>
              <a:rPr lang="en-US" sz="1200" i="1" dirty="0" err="1">
                <a:solidFill>
                  <a:srgbClr val="BFBFBF"/>
                </a:solidFill>
              </a:rPr>
              <a:t>einmal</a:t>
            </a:r>
            <a:r>
              <a:rPr lang="en-US" sz="1200" i="1" dirty="0">
                <a:solidFill>
                  <a:srgbClr val="BFBFBF"/>
                </a:solidFill>
              </a:rPr>
              <a:t> </a:t>
            </a:r>
            <a:r>
              <a:rPr lang="en-US" sz="1200" i="1" dirty="0" err="1">
                <a:solidFill>
                  <a:srgbClr val="BFBFBF"/>
                </a:solidFill>
              </a:rPr>
              <a:t>ernsthaft</a:t>
            </a:r>
            <a:r>
              <a:rPr lang="en-US" sz="1200" i="1" dirty="0">
                <a:solidFill>
                  <a:srgbClr val="BFBFBF"/>
                </a:solidFill>
              </a:rPr>
              <a:t>: Ich </a:t>
            </a:r>
            <a:r>
              <a:rPr lang="en-US" sz="1200" i="1" dirty="0" err="1">
                <a:solidFill>
                  <a:srgbClr val="BFBFBF"/>
                </a:solidFill>
              </a:rPr>
              <a:t>habe</a:t>
            </a:r>
            <a:r>
              <a:rPr lang="en-US" sz="1200" i="1" dirty="0">
                <a:solidFill>
                  <a:srgbClr val="BFBFBF"/>
                </a:solidFill>
              </a:rPr>
              <a:t> </a:t>
            </a:r>
            <a:r>
              <a:rPr lang="en-US" sz="1200" i="1" dirty="0" err="1">
                <a:solidFill>
                  <a:srgbClr val="BFBFBF"/>
                </a:solidFill>
              </a:rPr>
              <a:t>gehört</a:t>
            </a:r>
            <a:r>
              <a:rPr lang="en-US" sz="1200" i="1" dirty="0">
                <a:solidFill>
                  <a:srgbClr val="BFBFBF"/>
                </a:solidFill>
              </a:rPr>
              <a:t>, </a:t>
            </a:r>
            <a:r>
              <a:rPr lang="en-US" sz="1200" i="1" dirty="0" err="1">
                <a:solidFill>
                  <a:srgbClr val="BFBFBF"/>
                </a:solidFill>
              </a:rPr>
              <a:t>dass</a:t>
            </a:r>
            <a:r>
              <a:rPr lang="en-US" sz="1200" i="1" dirty="0">
                <a:solidFill>
                  <a:srgbClr val="BFBFBF"/>
                </a:solidFill>
              </a:rPr>
              <a:t> </a:t>
            </a:r>
            <a:r>
              <a:rPr lang="en-US" sz="1200" i="1" dirty="0" err="1">
                <a:solidFill>
                  <a:srgbClr val="BFBFBF"/>
                </a:solidFill>
              </a:rPr>
              <a:t>überschüssiges</a:t>
            </a:r>
            <a:r>
              <a:rPr lang="en-US" sz="1200" i="1" dirty="0">
                <a:solidFill>
                  <a:srgbClr val="BFBFBF"/>
                </a:solidFill>
              </a:rPr>
              <a:t> </a:t>
            </a:r>
            <a:r>
              <a:rPr lang="en-US" sz="1200" i="1" dirty="0" err="1">
                <a:solidFill>
                  <a:srgbClr val="BFBFBF"/>
                </a:solidFill>
              </a:rPr>
              <a:t>Fluoreszein</a:t>
            </a:r>
            <a:r>
              <a:rPr lang="en-US" sz="1200" i="1" dirty="0">
                <a:solidFill>
                  <a:srgbClr val="BFBFBF"/>
                </a:solidFill>
              </a:rPr>
              <a:t> </a:t>
            </a:r>
            <a:r>
              <a:rPr lang="en-US" sz="1200" i="1" dirty="0" err="1">
                <a:solidFill>
                  <a:srgbClr val="BFBFBF"/>
                </a:solidFill>
              </a:rPr>
              <a:t>dazu</a:t>
            </a:r>
            <a:r>
              <a:rPr lang="en-US" sz="1200" i="1" dirty="0">
                <a:solidFill>
                  <a:srgbClr val="BFBFBF"/>
                </a:solidFill>
              </a:rPr>
              <a:t> </a:t>
            </a:r>
            <a:r>
              <a:rPr lang="en-US" sz="1200" i="1" dirty="0" err="1">
                <a:solidFill>
                  <a:srgbClr val="BFBFBF"/>
                </a:solidFill>
              </a:rPr>
              <a:t>führt</a:t>
            </a:r>
            <a:r>
              <a:rPr lang="en-US" sz="1200" i="1" dirty="0">
                <a:solidFill>
                  <a:srgbClr val="BFBFBF"/>
                </a:solidFill>
              </a:rPr>
              <a:t>, </a:t>
            </a:r>
            <a:r>
              <a:rPr lang="en-US" sz="1200" i="1" dirty="0" err="1">
                <a:solidFill>
                  <a:srgbClr val="BFBFBF"/>
                </a:solidFill>
              </a:rPr>
              <a:t>dass</a:t>
            </a:r>
            <a:r>
              <a:rPr lang="en-US" sz="1200" i="1" dirty="0">
                <a:solidFill>
                  <a:srgbClr val="BFBFBF"/>
                </a:solidFill>
              </a:rPr>
              <a:t> die Mires </a:t>
            </a:r>
            <a:r>
              <a:rPr lang="en-US" sz="1200" i="1" dirty="0" err="1">
                <a:solidFill>
                  <a:srgbClr val="BFBFBF"/>
                </a:solidFill>
              </a:rPr>
              <a:t>zu</a:t>
            </a:r>
            <a:r>
              <a:rPr lang="en-US" sz="1200" i="1" dirty="0">
                <a:solidFill>
                  <a:srgbClr val="BFBFBF"/>
                </a:solidFill>
              </a:rPr>
              <a:t> </a:t>
            </a:r>
            <a:r>
              <a:rPr lang="en-US" sz="1200" i="1" dirty="0" err="1">
                <a:solidFill>
                  <a:srgbClr val="BFBFBF"/>
                </a:solidFill>
              </a:rPr>
              <a:t>breit</a:t>
            </a:r>
            <a:r>
              <a:rPr lang="en-US" sz="1200" i="1" dirty="0">
                <a:solidFill>
                  <a:srgbClr val="BFBFBF"/>
                </a:solidFill>
              </a:rPr>
              <a:t> </a:t>
            </a:r>
            <a:r>
              <a:rPr lang="en-US" sz="1200" i="1" dirty="0" err="1">
                <a:solidFill>
                  <a:srgbClr val="BFBFBF"/>
                </a:solidFill>
              </a:rPr>
              <a:t>werden</a:t>
            </a:r>
            <a:r>
              <a:rPr lang="en-US" sz="1200" i="1" dirty="0">
                <a:solidFill>
                  <a:srgbClr val="BFBFBF"/>
                </a:solidFill>
              </a:rPr>
              <a:t>. </a:t>
            </a:r>
            <a:r>
              <a:rPr lang="en-US" sz="1200" i="1" dirty="0" err="1">
                <a:solidFill>
                  <a:srgbClr val="BFBFBF"/>
                </a:solidFill>
              </a:rPr>
              <a:t>Stimmt</a:t>
            </a:r>
            <a:r>
              <a:rPr lang="en-US" sz="1200" i="1" dirty="0">
                <a:solidFill>
                  <a:srgbClr val="BFBFBF"/>
                </a:solidFill>
              </a:rPr>
              <a:t> das?</a:t>
            </a:r>
            <a:endParaRPr sz="1200" i="1" dirty="0">
              <a:solidFill>
                <a:srgbClr val="BFBFBF"/>
              </a:solidFill>
            </a:endParaRPr>
          </a:p>
          <a:p>
            <a:pPr marL="0" lvl="0" indent="0" algn="l" rtl="0">
              <a:spcBef>
                <a:spcPts val="0"/>
              </a:spcBef>
              <a:spcAft>
                <a:spcPts val="0"/>
              </a:spcAft>
              <a:buClr>
                <a:schemeClr val="dk1"/>
              </a:buClr>
              <a:buFont typeface="Arial"/>
              <a:buNone/>
            </a:pPr>
            <a:r>
              <a:rPr lang="en-US" sz="1200" dirty="0">
                <a:solidFill>
                  <a:srgbClr val="BFBFBF"/>
                </a:solidFill>
              </a:rPr>
              <a:t>Das </a:t>
            </a:r>
            <a:r>
              <a:rPr lang="en-US" sz="1200" dirty="0" err="1">
                <a:solidFill>
                  <a:srgbClr val="BFBFBF"/>
                </a:solidFill>
              </a:rPr>
              <a:t>würde</a:t>
            </a:r>
            <a:r>
              <a:rPr lang="en-US" sz="1200" dirty="0">
                <a:solidFill>
                  <a:srgbClr val="BFBFBF"/>
                </a:solidFill>
              </a:rPr>
              <a:t> man </a:t>
            </a:r>
            <a:r>
              <a:rPr lang="en-US" sz="1200" dirty="0" err="1">
                <a:solidFill>
                  <a:srgbClr val="BFBFBF"/>
                </a:solidFill>
              </a:rPr>
              <a:t>zunächst</a:t>
            </a:r>
            <a:r>
              <a:rPr lang="en-US" sz="1200" dirty="0">
                <a:solidFill>
                  <a:srgbClr val="BFBFBF"/>
                </a:solidFill>
              </a:rPr>
              <a:t> </a:t>
            </a:r>
            <a:r>
              <a:rPr lang="en-US" sz="1200" dirty="0" err="1">
                <a:solidFill>
                  <a:srgbClr val="BFBFBF"/>
                </a:solidFill>
              </a:rPr>
              <a:t>vermuten</a:t>
            </a:r>
            <a:r>
              <a:rPr lang="en-US" sz="1200" dirty="0">
                <a:solidFill>
                  <a:srgbClr val="BFBFBF"/>
                </a:solidFill>
              </a:rPr>
              <a:t>, </a:t>
            </a:r>
            <a:r>
              <a:rPr lang="en-US" sz="1200" dirty="0" err="1">
                <a:solidFill>
                  <a:srgbClr val="BFBFBF"/>
                </a:solidFill>
              </a:rPr>
              <a:t>aber</a:t>
            </a:r>
            <a:r>
              <a:rPr lang="en-US" sz="1200" dirty="0">
                <a:solidFill>
                  <a:srgbClr val="BFBFBF"/>
                </a:solidFill>
              </a:rPr>
              <a:t> es </a:t>
            </a:r>
            <a:r>
              <a:rPr lang="en-US" sz="1200" dirty="0" err="1">
                <a:solidFill>
                  <a:srgbClr val="BFBFBF"/>
                </a:solidFill>
              </a:rPr>
              <a:t>stimmt</a:t>
            </a:r>
            <a:r>
              <a:rPr lang="en-US" sz="1200" dirty="0">
                <a:solidFill>
                  <a:srgbClr val="BFBFBF"/>
                </a:solidFill>
              </a:rPr>
              <a:t> nicht. Egal, </a:t>
            </a:r>
            <a:r>
              <a:rPr lang="en-US" sz="1200" dirty="0" err="1">
                <a:solidFill>
                  <a:srgbClr val="BFBFBF"/>
                </a:solidFill>
              </a:rPr>
              <a:t>wie</a:t>
            </a:r>
            <a:r>
              <a:rPr lang="en-US" sz="1200" dirty="0">
                <a:solidFill>
                  <a:srgbClr val="BFBFBF"/>
                </a:solidFill>
              </a:rPr>
              <a:t> </a:t>
            </a:r>
            <a:r>
              <a:rPr lang="en-US" sz="1200" dirty="0" err="1">
                <a:solidFill>
                  <a:srgbClr val="BFBFBF"/>
                </a:solidFill>
              </a:rPr>
              <a:t>viel</a:t>
            </a:r>
            <a:r>
              <a:rPr lang="en-US" sz="1200" dirty="0">
                <a:solidFill>
                  <a:srgbClr val="BFBFBF"/>
                </a:solidFill>
              </a:rPr>
              <a:t> </a:t>
            </a:r>
            <a:r>
              <a:rPr lang="en-US" sz="1200" dirty="0" err="1">
                <a:solidFill>
                  <a:srgbClr val="BFBFBF"/>
                </a:solidFill>
              </a:rPr>
              <a:t>Fluoreszein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Sobald</a:t>
            </a:r>
            <a:r>
              <a:rPr lang="en-US" sz="1200" dirty="0">
                <a:solidFill>
                  <a:srgbClr val="BFBFBF"/>
                </a:solidFill>
              </a:rPr>
              <a:t> </a:t>
            </a:r>
            <a:r>
              <a:rPr lang="en-US" sz="1200" dirty="0" err="1">
                <a:solidFill>
                  <a:srgbClr val="BFBFBF"/>
                </a:solidFill>
              </a:rPr>
              <a:t>sich</a:t>
            </a:r>
            <a:r>
              <a:rPr lang="en-US" sz="1200" dirty="0">
                <a:solidFill>
                  <a:srgbClr val="BFBFBF"/>
                </a:solidFill>
              </a:rPr>
              <a:t> die </a:t>
            </a:r>
            <a:r>
              <a:rPr lang="en-US" sz="1200" dirty="0" err="1">
                <a:solidFill>
                  <a:srgbClr val="BFBFBF"/>
                </a:solidFill>
              </a:rPr>
              <a:t>inneren</a:t>
            </a:r>
            <a:r>
              <a:rPr lang="en-US" sz="1200" dirty="0">
                <a:solidFill>
                  <a:srgbClr val="BFBFBF"/>
                </a:solidFill>
              </a:rPr>
              <a:t> </a:t>
            </a:r>
            <a:r>
              <a:rPr lang="en-US" sz="1200" dirty="0" err="1">
                <a:solidFill>
                  <a:srgbClr val="BFBFBF"/>
                </a:solidFill>
              </a:rPr>
              <a:t>Ränder</a:t>
            </a:r>
            <a:r>
              <a:rPr lang="en-US" sz="1200" dirty="0">
                <a:solidFill>
                  <a:srgbClr val="BFBFBF"/>
                </a:solidFill>
              </a:rPr>
              <a:t> der Mires </a:t>
            </a:r>
            <a:r>
              <a:rPr lang="en-US" sz="1200" dirty="0" err="1">
                <a:solidFill>
                  <a:srgbClr val="BFBFBF"/>
                </a:solidFill>
              </a:rPr>
              <a:t>überlappen</a:t>
            </a:r>
            <a:r>
              <a:rPr lang="en-US" sz="1200" dirty="0">
                <a:solidFill>
                  <a:srgbClr val="BFBFBF"/>
                </a:solidFill>
              </a:rPr>
              <a:t>, </a:t>
            </a:r>
            <a:r>
              <a:rPr lang="en-US" sz="1200" dirty="0" err="1">
                <a:solidFill>
                  <a:srgbClr val="BFBFBF"/>
                </a:solidFill>
              </a:rPr>
              <a:t>beträgt</a:t>
            </a:r>
            <a:r>
              <a:rPr lang="en-US" sz="1200" dirty="0">
                <a:solidFill>
                  <a:srgbClr val="BFBFBF"/>
                </a:solidFill>
              </a:rPr>
              <a:t> der </a:t>
            </a:r>
            <a:r>
              <a:rPr lang="en-US" sz="1200" dirty="0" err="1">
                <a:solidFill>
                  <a:srgbClr val="BFBFBF"/>
                </a:solidFill>
              </a:rPr>
              <a:t>Durchmesser</a:t>
            </a:r>
            <a:r>
              <a:rPr lang="en-US" sz="1200" dirty="0">
                <a:solidFill>
                  <a:srgbClr val="BFBFBF"/>
                </a:solidFill>
              </a:rPr>
              <a:t> der </a:t>
            </a:r>
            <a:r>
              <a:rPr lang="en-US" sz="1200" dirty="0" err="1">
                <a:solidFill>
                  <a:srgbClr val="BFBFBF"/>
                </a:solidFill>
              </a:rPr>
              <a:t>applanierten</a:t>
            </a:r>
            <a:r>
              <a:rPr lang="en-US" sz="1200" dirty="0">
                <a:solidFill>
                  <a:srgbClr val="BFBFBF"/>
                </a:solidFill>
              </a:rPr>
              <a:t> </a:t>
            </a:r>
            <a:r>
              <a:rPr lang="en-US" sz="1200" dirty="0" err="1">
                <a:solidFill>
                  <a:srgbClr val="BFBFBF"/>
                </a:solidFill>
              </a:rPr>
              <a:t>Fläche</a:t>
            </a:r>
            <a:r>
              <a:rPr lang="en-US" sz="1200" dirty="0">
                <a:solidFill>
                  <a:srgbClr val="BFBFBF"/>
                </a:solidFill>
              </a:rPr>
              <a:t> </a:t>
            </a:r>
            <a:r>
              <a:rPr lang="en-US" sz="1200" dirty="0" err="1">
                <a:solidFill>
                  <a:srgbClr val="BFBFBF"/>
                </a:solidFill>
              </a:rPr>
              <a:t>genau</a:t>
            </a:r>
            <a:r>
              <a:rPr lang="en-US" sz="1200" dirty="0">
                <a:solidFill>
                  <a:srgbClr val="BFBFBF"/>
                </a:solidFill>
              </a:rPr>
              <a:t> 3,06 mm.</a:t>
            </a:r>
            <a:endParaRPr sz="1200" i="1" dirty="0">
              <a:solidFill>
                <a:srgbClr val="BFBFBF"/>
              </a:solidFill>
            </a:endParaRPr>
          </a:p>
        </p:txBody>
      </p:sp>
      <p:sp>
        <p:nvSpPr>
          <p:cNvPr id="1462" name="Google Shape;1462;p7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463" name="Google Shape;1463;p71"/>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b="1"/>
              <a:t>Weitere Informationen zur Applanationstonometrie</a:t>
            </a:r>
            <a:endParaRPr/>
          </a:p>
          <a:p>
            <a:pPr marL="692150" lvl="1" indent="-320993" algn="l" rtl="0">
              <a:spcBef>
                <a:spcPts val="240"/>
              </a:spcBef>
              <a:spcAft>
                <a:spcPts val="0"/>
              </a:spcAft>
              <a:buSzPts val="840"/>
              <a:buChar char="●"/>
            </a:pPr>
            <a:r>
              <a:rPr lang="en-US" sz="1200">
                <a:solidFill>
                  <a:srgbClr val="BFBFBF"/>
                </a:solidFill>
              </a:rPr>
              <a:t>Der Messwert ist fälschlicherweise </a:t>
            </a:r>
            <a:r>
              <a:rPr lang="en-US" sz="1200" b="1" i="1">
                <a:solidFill>
                  <a:srgbClr val="BFBFBF"/>
                </a:solidFill>
              </a:rPr>
              <a:t>zu niedrig, </a:t>
            </a:r>
            <a:r>
              <a:rPr lang="en-US" sz="1200">
                <a:solidFill>
                  <a:srgbClr val="BFBFBF"/>
                </a:solidFill>
              </a:rPr>
              <a:t>wenn:</a:t>
            </a:r>
            <a:endParaRPr/>
          </a:p>
          <a:p>
            <a:pPr marL="987425" lvl="2" indent="-267018" algn="l" rtl="0">
              <a:spcBef>
                <a:spcPts val="240"/>
              </a:spcBef>
              <a:spcAft>
                <a:spcPts val="0"/>
              </a:spcAft>
              <a:buSzPts val="840"/>
              <a:buChar char="●"/>
            </a:pPr>
            <a:r>
              <a:rPr lang="en-US" sz="1200">
                <a:solidFill>
                  <a:srgbClr val="BFBFBF"/>
                </a:solidFill>
              </a:rPr>
              <a:t>die Hornhaut ödematös ist</a:t>
            </a:r>
            <a:endParaRPr>
              <a:solidFill>
                <a:srgbClr val="BFBFBF"/>
              </a:solidFill>
            </a:endParaRPr>
          </a:p>
          <a:p>
            <a:pPr marL="987425" lvl="2" indent="-267018" algn="l" rtl="0">
              <a:spcBef>
                <a:spcPts val="240"/>
              </a:spcBef>
              <a:spcAft>
                <a:spcPts val="0"/>
              </a:spcAft>
              <a:buSzPts val="840"/>
              <a:buChar char="●"/>
            </a:pPr>
            <a:r>
              <a:rPr lang="en-US" sz="1200">
                <a:solidFill>
                  <a:srgbClr val="BFBFBF"/>
                </a:solidFill>
              </a:rPr>
              <a:t>die Applanation über einer weichen Kontaktlinse durchgeführt wird</a:t>
            </a:r>
            <a:endParaRPr/>
          </a:p>
          <a:p>
            <a:pPr marL="987425" lvl="2" indent="-267018" algn="l" rtl="0">
              <a:spcBef>
                <a:spcPts val="240"/>
              </a:spcBef>
              <a:spcAft>
                <a:spcPts val="0"/>
              </a:spcAft>
              <a:buSzPts val="840"/>
              <a:buChar char="●"/>
            </a:pPr>
            <a:r>
              <a:rPr lang="en-US" sz="1200">
                <a:solidFill>
                  <a:srgbClr val="BFBFBF"/>
                </a:solidFill>
              </a:rPr>
              <a:t>nach einer Plomben-Operation (verändert die Sklerasteifigkeit)</a:t>
            </a:r>
            <a:endParaRPr/>
          </a:p>
          <a:p>
            <a:pPr marL="987425" lvl="2" indent="-267018" algn="l" rtl="0">
              <a:spcBef>
                <a:spcPts val="240"/>
              </a:spcBef>
              <a:spcAft>
                <a:spcPts val="0"/>
              </a:spcAft>
              <a:buSzPts val="840"/>
              <a:buChar char="●"/>
            </a:pPr>
            <a:r>
              <a:rPr lang="en-US" sz="1200">
                <a:solidFill>
                  <a:srgbClr val="BFBFBF"/>
                </a:solidFill>
              </a:rPr>
              <a:t>zu wenig Fluoreszein im Tränenfilm vorhanden ist</a:t>
            </a:r>
            <a:endParaRPr/>
          </a:p>
          <a:p>
            <a:pPr marL="692150" lvl="1" indent="-320993" algn="l" rtl="0">
              <a:spcBef>
                <a:spcPts val="240"/>
              </a:spcBef>
              <a:spcAft>
                <a:spcPts val="0"/>
              </a:spcAft>
              <a:buSzPts val="840"/>
              <a:buChar char="●"/>
            </a:pPr>
            <a:r>
              <a:rPr lang="en-US" sz="1200"/>
              <a:t>Der Messwert ist fälschlicherweise </a:t>
            </a:r>
            <a:r>
              <a:rPr lang="en-US" sz="1200" b="1" i="1"/>
              <a:t>zu hoch, </a:t>
            </a:r>
            <a:r>
              <a:rPr lang="en-US" sz="1200"/>
              <a:t>wenn</a:t>
            </a:r>
            <a:r>
              <a:rPr lang="en-US" sz="1200">
                <a:solidFill>
                  <a:srgbClr val="BFBFBF"/>
                </a:solidFill>
              </a:rPr>
              <a:t>:</a:t>
            </a:r>
            <a:endParaRPr>
              <a:solidFill>
                <a:srgbClr val="BFBFBF"/>
              </a:solidFill>
            </a:endParaRPr>
          </a:p>
          <a:p>
            <a:pPr marL="987425" lvl="2" indent="-267018" algn="l" rtl="0">
              <a:spcBef>
                <a:spcPts val="240"/>
              </a:spcBef>
              <a:spcAft>
                <a:spcPts val="0"/>
              </a:spcAft>
              <a:buSzPts val="840"/>
              <a:buChar char="●"/>
            </a:pPr>
            <a:r>
              <a:rPr lang="en-US" sz="1200">
                <a:solidFill>
                  <a:srgbClr val="BFBFBF"/>
                </a:solidFill>
              </a:rPr>
              <a:t>die Messung über einer Hornhautnarbe durchgeführt wird</a:t>
            </a:r>
            <a:endParaRPr/>
          </a:p>
          <a:p>
            <a:pPr marL="987425" lvl="2" indent="-267018" algn="l" rtl="0">
              <a:spcBef>
                <a:spcPts val="240"/>
              </a:spcBef>
              <a:spcAft>
                <a:spcPts val="0"/>
              </a:spcAft>
              <a:buSzPts val="840"/>
              <a:buChar char="●"/>
            </a:pPr>
            <a:r>
              <a:rPr lang="en-US" sz="1200"/>
              <a:t>zu </a:t>
            </a:r>
            <a:r>
              <a:rPr lang="en-US" sz="1200" b="1" u="sng">
                <a:solidFill>
                  <a:srgbClr val="0000FF"/>
                </a:solidFill>
              </a:rPr>
              <a:t>viel </a:t>
            </a:r>
            <a:r>
              <a:rPr lang="en-US" sz="1200"/>
              <a:t>Fluoreszein im Tränenfilm vorhanden ist</a:t>
            </a:r>
            <a:endParaRPr sz="1200" b="1"/>
          </a:p>
          <a:p>
            <a:pPr marL="987425" lvl="2" indent="-191453" algn="l" rtl="0">
              <a:spcBef>
                <a:spcPts val="460"/>
              </a:spcBef>
              <a:spcAft>
                <a:spcPts val="0"/>
              </a:spcAft>
              <a:buSzPts val="1610"/>
              <a:buNone/>
            </a:pPr>
            <a:endParaRPr b="1"/>
          </a:p>
        </p:txBody>
      </p:sp>
      <p:sp>
        <p:nvSpPr>
          <p:cNvPr id="1464" name="Google Shape;1464;p7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71</a:t>
            </a:fld>
            <a:endParaRPr sz="1000">
              <a:solidFill>
                <a:schemeClr val="dk1"/>
              </a:solidFill>
              <a:latin typeface="Arial"/>
              <a:ea typeface="Arial"/>
              <a:cs typeface="Arial"/>
              <a:sym typeface="Arial"/>
            </a:endParaRPr>
          </a:p>
        </p:txBody>
      </p:sp>
      <p:sp>
        <p:nvSpPr>
          <p:cNvPr id="1465" name="Google Shape;1465;p71"/>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466" name="Google Shape;1466;p71"/>
          <p:cNvSpPr txBox="1"/>
          <p:nvPr/>
        </p:nvSpPr>
        <p:spPr>
          <a:xfrm>
            <a:off x="457200" y="5334000"/>
            <a:ext cx="8305800" cy="1134000"/>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rgbClr val="0000FF"/>
                </a:solidFill>
                <a:latin typeface="Arial"/>
                <a:ea typeface="Arial"/>
                <a:cs typeface="Arial"/>
                <a:sym typeface="Arial"/>
              </a:rPr>
              <a:t>OK, </a:t>
            </a:r>
            <a:r>
              <a:rPr lang="en-US" sz="1200" i="1" dirty="0" err="1">
                <a:solidFill>
                  <a:srgbClr val="0000FF"/>
                </a:solidFill>
                <a:latin typeface="Arial"/>
                <a:ea typeface="Arial"/>
                <a:cs typeface="Arial"/>
                <a:sym typeface="Arial"/>
              </a:rPr>
              <a:t>warum</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führt</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dann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zu</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viel</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Fluores</a:t>
            </a:r>
            <a:r>
              <a:rPr lang="en-US" sz="1200" i="1" dirty="0" err="1">
                <a:solidFill>
                  <a:srgbClr val="0000FF"/>
                </a:solidFill>
              </a:rPr>
              <a:t>z</a:t>
            </a:r>
            <a:r>
              <a:rPr lang="en-US" sz="1200" i="1" dirty="0" err="1">
                <a:solidFill>
                  <a:srgbClr val="0000FF"/>
                </a:solidFill>
                <a:latin typeface="Arial"/>
                <a:ea typeface="Arial"/>
                <a:cs typeface="Arial"/>
                <a:sym typeface="Arial"/>
              </a:rPr>
              <a:t>ein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zu</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einem</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fälschlich</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hohen</a:t>
            </a:r>
            <a:r>
              <a:rPr lang="en-US" sz="1200" i="1" dirty="0">
                <a:solidFill>
                  <a:srgbClr val="0000FF"/>
                </a:solidFill>
                <a:latin typeface="Arial"/>
                <a:ea typeface="Arial"/>
                <a:cs typeface="Arial"/>
                <a:sym typeface="Arial"/>
              </a:rPr>
              <a:t> </a:t>
            </a:r>
            <a:r>
              <a:rPr lang="en-US" sz="1200" i="1" dirty="0" err="1">
                <a:solidFill>
                  <a:srgbClr val="0000FF"/>
                </a:solidFill>
                <a:latin typeface="Arial"/>
                <a:ea typeface="Arial"/>
                <a:cs typeface="Arial"/>
                <a:sym typeface="Arial"/>
              </a:rPr>
              <a:t>Messwert</a:t>
            </a:r>
            <a:r>
              <a:rPr lang="en-US" sz="1200" i="1" dirty="0">
                <a:solidFill>
                  <a:srgbClr val="0000FF"/>
                </a:solidFill>
                <a:latin typeface="Arial"/>
                <a:ea typeface="Arial"/>
                <a:cs typeface="Arial"/>
                <a:sym typeface="Arial"/>
              </a:rPr>
              <a:t>?</a:t>
            </a:r>
            <a:endParaRPr sz="1400" i="1" dirty="0">
              <a:solidFill>
                <a:srgbClr val="FEFF83"/>
              </a:solidFill>
              <a:latin typeface="Arial"/>
              <a:ea typeface="Arial"/>
              <a:cs typeface="Arial"/>
              <a:sym typeface="Arial"/>
            </a:endParaRPr>
          </a:p>
          <a:p>
            <a:pPr marL="0" marR="0" lvl="0" indent="0" algn="l" rtl="0">
              <a:spcBef>
                <a:spcPts val="0"/>
              </a:spcBef>
              <a:spcAft>
                <a:spcPts val="0"/>
              </a:spcAft>
              <a:buNone/>
            </a:pPr>
            <a:r>
              <a:rPr lang="en-US" sz="1200" dirty="0">
                <a:solidFill>
                  <a:srgbClr val="FEFF83"/>
                </a:solidFill>
                <a:latin typeface="Arial"/>
                <a:ea typeface="Arial"/>
                <a:cs typeface="Arial"/>
                <a:sym typeface="Arial"/>
              </a:rPr>
              <a:t>Zu </a:t>
            </a:r>
            <a:r>
              <a:rPr lang="en-US" sz="1200" dirty="0" err="1">
                <a:solidFill>
                  <a:srgbClr val="FEFF83"/>
                </a:solidFill>
                <a:latin typeface="Arial"/>
                <a:ea typeface="Arial"/>
                <a:cs typeface="Arial"/>
                <a:sym typeface="Arial"/>
              </a:rPr>
              <a:t>viel</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Flureszein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macht</a:t>
            </a:r>
            <a:r>
              <a:rPr lang="en-US" sz="1200" dirty="0">
                <a:solidFill>
                  <a:srgbClr val="FEFF83"/>
                </a:solidFill>
                <a:latin typeface="Arial"/>
                <a:ea typeface="Arial"/>
                <a:cs typeface="Arial"/>
                <a:sym typeface="Arial"/>
              </a:rPr>
              <a:t> den </a:t>
            </a:r>
            <a:r>
              <a:rPr lang="en-US" sz="1200" dirty="0" err="1">
                <a:solidFill>
                  <a:srgbClr val="FEFF83"/>
                </a:solidFill>
                <a:latin typeface="Arial"/>
                <a:ea typeface="Arial"/>
                <a:cs typeface="Arial"/>
                <a:sym typeface="Arial"/>
              </a:rPr>
              <a:t>Tränenfilm</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besonders</a:t>
            </a:r>
            <a:r>
              <a:rPr lang="en-US" sz="1200" dirty="0">
                <a:solidFill>
                  <a:srgbClr val="FEFF83"/>
                </a:solidFill>
                <a:latin typeface="Arial"/>
                <a:ea typeface="Arial"/>
                <a:cs typeface="Arial"/>
                <a:sym typeface="Arial"/>
              </a:rPr>
              <a:t> dick. Ein </a:t>
            </a:r>
            <a:r>
              <a:rPr lang="en-US" sz="1200" dirty="0" err="1">
                <a:solidFill>
                  <a:srgbClr val="FEFF83"/>
                </a:solidFill>
                <a:latin typeface="Arial"/>
                <a:ea typeface="Arial"/>
                <a:cs typeface="Arial"/>
                <a:sym typeface="Arial"/>
              </a:rPr>
              <a:t>besonders</a:t>
            </a:r>
            <a:r>
              <a:rPr lang="en-US" sz="1200" dirty="0">
                <a:solidFill>
                  <a:srgbClr val="FEFF83"/>
                </a:solidFill>
                <a:latin typeface="Arial"/>
                <a:ea typeface="Arial"/>
                <a:cs typeface="Arial"/>
                <a:sym typeface="Arial"/>
              </a:rPr>
              <a:t> dicker </a:t>
            </a:r>
            <a:r>
              <a:rPr lang="en-US" sz="1200" dirty="0" err="1">
                <a:solidFill>
                  <a:srgbClr val="FEFF83"/>
                </a:solidFill>
                <a:latin typeface="Arial"/>
                <a:ea typeface="Arial"/>
                <a:cs typeface="Arial"/>
                <a:sym typeface="Arial"/>
              </a:rPr>
              <a:t>Tränenfilm</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vergrößert</a:t>
            </a:r>
            <a:r>
              <a:rPr lang="en-US" sz="1200" dirty="0">
                <a:solidFill>
                  <a:srgbClr val="FEFF83"/>
                </a:solidFill>
                <a:latin typeface="Arial"/>
                <a:ea typeface="Arial"/>
                <a:cs typeface="Arial"/>
                <a:sym typeface="Arial"/>
              </a:rPr>
              <a:t> den </a:t>
            </a:r>
            <a:r>
              <a:rPr lang="en-US" sz="1200" dirty="0" err="1">
                <a:solidFill>
                  <a:srgbClr val="FEFF83"/>
                </a:solidFill>
                <a:latin typeface="Arial"/>
                <a:ea typeface="Arial"/>
                <a:cs typeface="Arial"/>
                <a:sym typeface="Arial"/>
              </a:rPr>
              <a:t>Krümmungsradius</a:t>
            </a:r>
            <a:r>
              <a:rPr lang="en-US" sz="1200" dirty="0">
                <a:solidFill>
                  <a:srgbClr val="FEFF83"/>
                </a:solidFill>
                <a:latin typeface="Arial"/>
                <a:ea typeface="Arial"/>
                <a:cs typeface="Arial"/>
                <a:sym typeface="Arial"/>
              </a:rPr>
              <a:t> des </a:t>
            </a:r>
            <a:r>
              <a:rPr lang="en-US" sz="1200" dirty="0" err="1">
                <a:solidFill>
                  <a:srgbClr val="FEFF83"/>
                </a:solidFill>
                <a:latin typeface="Arial"/>
                <a:ea typeface="Arial"/>
                <a:cs typeface="Arial"/>
                <a:sym typeface="Arial"/>
              </a:rPr>
              <a:t>Tränenfilms</a:t>
            </a:r>
            <a:r>
              <a:rPr lang="en-US" sz="1200" dirty="0">
                <a:solidFill>
                  <a:srgbClr val="FEFF83"/>
                </a:solidFill>
                <a:latin typeface="Arial"/>
                <a:ea typeface="Arial"/>
                <a:cs typeface="Arial"/>
                <a:sym typeface="Arial"/>
              </a:rPr>
              <a:t>, was </a:t>
            </a:r>
            <a:r>
              <a:rPr lang="en-US" sz="1200" dirty="0" err="1">
                <a:solidFill>
                  <a:srgbClr val="FEFF83"/>
                </a:solidFill>
                <a:latin typeface="Arial"/>
                <a:ea typeface="Arial"/>
                <a:cs typeface="Arial"/>
                <a:sym typeface="Arial"/>
              </a:rPr>
              <a:t>wiederum</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dessen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Oberflächenspannung</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verringert</a:t>
            </a:r>
            <a:r>
              <a:rPr lang="en-US" sz="1200" dirty="0">
                <a:solidFill>
                  <a:srgbClr val="FEFF83"/>
                </a:solidFill>
                <a:latin typeface="Arial"/>
                <a:ea typeface="Arial"/>
                <a:cs typeface="Arial"/>
                <a:sym typeface="Arial"/>
              </a:rPr>
              <a:t>. Die </a:t>
            </a:r>
            <a:r>
              <a:rPr lang="en-US" sz="1200" dirty="0" err="1">
                <a:solidFill>
                  <a:srgbClr val="FEFF83"/>
                </a:solidFill>
                <a:latin typeface="Arial"/>
                <a:ea typeface="Arial"/>
                <a:cs typeface="Arial"/>
                <a:sym typeface="Arial"/>
              </a:rPr>
              <a:t>Verringerung</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Oberflächenspannung</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bedeutet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dass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weniger</a:t>
            </a:r>
            <a:r>
              <a:rPr lang="en-US" sz="1200" dirty="0">
                <a:solidFill>
                  <a:srgbClr val="FEFF83"/>
                </a:solidFill>
                <a:latin typeface="Arial"/>
                <a:ea typeface="Arial"/>
                <a:cs typeface="Arial"/>
                <a:sym typeface="Arial"/>
              </a:rPr>
              <a:t> von der „</a:t>
            </a:r>
            <a:r>
              <a:rPr lang="en-US" sz="1200" dirty="0" err="1">
                <a:solidFill>
                  <a:srgbClr val="FEFF83"/>
                </a:solidFill>
                <a:latin typeface="Arial"/>
                <a:ea typeface="Arial"/>
                <a:cs typeface="Arial"/>
                <a:sym typeface="Arial"/>
              </a:rPr>
              <a:t>Zugkraft</a:t>
            </a:r>
            <a:r>
              <a:rPr lang="en-US" sz="1200" dirty="0">
                <a:solidFill>
                  <a:srgbClr val="FEFF83"/>
                </a:solidFill>
                <a:latin typeface="Arial"/>
                <a:ea typeface="Arial"/>
                <a:cs typeface="Arial"/>
                <a:sym typeface="Arial"/>
              </a:rPr>
              <a:t>“ auf die </a:t>
            </a:r>
            <a:r>
              <a:rPr lang="en-US" sz="1200" dirty="0" err="1">
                <a:solidFill>
                  <a:srgbClr val="FEFF83"/>
                </a:solidFill>
                <a:latin typeface="Arial"/>
                <a:ea typeface="Arial"/>
                <a:cs typeface="Arial"/>
                <a:sym typeface="Arial"/>
              </a:rPr>
              <a:t>Applanationsspitze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wirkt</a:t>
            </a:r>
            <a:r>
              <a:rPr lang="en-US" sz="1200" dirty="0">
                <a:solidFill>
                  <a:srgbClr val="FEFF83"/>
                </a:solidFill>
                <a:latin typeface="Arial"/>
                <a:ea typeface="Arial"/>
                <a:cs typeface="Arial"/>
                <a:sym typeface="Arial"/>
              </a:rPr>
              <a:t>, die </a:t>
            </a:r>
            <a:r>
              <a:rPr lang="en-US" sz="1200" dirty="0" err="1">
                <a:solidFill>
                  <a:srgbClr val="FEFF83"/>
                </a:solidFill>
                <a:latin typeface="Arial"/>
                <a:ea typeface="Arial"/>
                <a:cs typeface="Arial"/>
                <a:sym typeface="Arial"/>
              </a:rPr>
              <a:t>eigentlich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vorhanden</a:t>
            </a:r>
            <a:r>
              <a:rPr lang="en-US" sz="1200" dirty="0">
                <a:solidFill>
                  <a:srgbClr val="FEFF83"/>
                </a:solidFill>
                <a:latin typeface="Arial"/>
                <a:ea typeface="Arial"/>
                <a:cs typeface="Arial"/>
                <a:sym typeface="Arial"/>
              </a:rPr>
              <a:t> sein </a:t>
            </a:r>
            <a:r>
              <a:rPr lang="en-US" sz="1200" dirty="0" err="1">
                <a:solidFill>
                  <a:srgbClr val="FEFF83"/>
                </a:solidFill>
                <a:latin typeface="Arial"/>
                <a:ea typeface="Arial"/>
                <a:cs typeface="Arial"/>
                <a:sym typeface="Arial"/>
              </a:rPr>
              <a:t>sollte</a:t>
            </a:r>
            <a:r>
              <a:rPr lang="en-US" sz="1200" dirty="0">
                <a:solidFill>
                  <a:srgbClr val="FEFF83"/>
                </a:solidFill>
                <a:latin typeface="Arial"/>
                <a:ea typeface="Arial"/>
                <a:cs typeface="Arial"/>
                <a:sym typeface="Arial"/>
              </a:rPr>
              <a:t>, und </a:t>
            </a:r>
            <a:r>
              <a:rPr lang="en-US" sz="1200" dirty="0" err="1">
                <a:solidFill>
                  <a:srgbClr val="FEFF83"/>
                </a:solidFill>
                <a:latin typeface="Arial"/>
                <a:ea typeface="Arial"/>
                <a:cs typeface="Arial"/>
                <a:sym typeface="Arial"/>
              </a:rPr>
              <a:t>daher</a:t>
            </a:r>
            <a:r>
              <a:rPr lang="en-US" sz="1200" dirty="0">
                <a:solidFill>
                  <a:srgbClr val="FEFF83"/>
                </a:solidFill>
                <a:latin typeface="Arial"/>
                <a:ea typeface="Arial"/>
                <a:cs typeface="Arial"/>
                <a:sym typeface="Arial"/>
              </a:rPr>
              <a:t> muss der Knopf </a:t>
            </a:r>
            <a:r>
              <a:rPr lang="en-US" sz="1200" dirty="0" err="1">
                <a:solidFill>
                  <a:srgbClr val="FEFF83"/>
                </a:solidFill>
                <a:latin typeface="Arial"/>
                <a:ea typeface="Arial"/>
                <a:cs typeface="Arial"/>
                <a:sym typeface="Arial"/>
              </a:rPr>
              <a:t>stärker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gedreht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werden</a:t>
            </a:r>
            <a:r>
              <a:rPr lang="en-US" sz="1200" dirty="0">
                <a:solidFill>
                  <a:srgbClr val="FEFF83"/>
                </a:solidFill>
                <a:latin typeface="Arial"/>
                <a:ea typeface="Arial"/>
                <a:cs typeface="Arial"/>
                <a:sym typeface="Arial"/>
              </a:rPr>
              <a:t>, um dies </a:t>
            </a:r>
            <a:r>
              <a:rPr lang="en-US" sz="1200" dirty="0" err="1">
                <a:solidFill>
                  <a:srgbClr val="FEFF83"/>
                </a:solidFill>
                <a:latin typeface="Arial"/>
                <a:ea typeface="Arial"/>
                <a:cs typeface="Arial"/>
                <a:sym typeface="Arial"/>
              </a:rPr>
              <a:t>auszugleichen</a:t>
            </a:r>
            <a:r>
              <a:rPr lang="en-US" sz="1200" dirty="0">
                <a:solidFill>
                  <a:srgbClr val="FEFF83"/>
                </a:solidFill>
                <a:latin typeface="Arial"/>
                <a:ea typeface="Arial"/>
                <a:cs typeface="Arial"/>
                <a:sym typeface="Arial"/>
              </a:rPr>
              <a:t> – </a:t>
            </a:r>
            <a:r>
              <a:rPr lang="en-US" sz="1200" dirty="0" err="1">
                <a:solidFill>
                  <a:srgbClr val="FEFF83"/>
                </a:solidFill>
                <a:latin typeface="Arial"/>
                <a:ea typeface="Arial"/>
                <a:cs typeface="Arial"/>
                <a:sym typeface="Arial"/>
              </a:rPr>
              <a:t>wodurch</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fälschlicherweise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hoher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Messwert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entsteht</a:t>
            </a:r>
            <a:r>
              <a:rPr lang="en-US" sz="1200" dirty="0">
                <a:solidFill>
                  <a:srgbClr val="FEFF83"/>
                </a:solidFill>
                <a:latin typeface="Arial"/>
                <a:ea typeface="Arial"/>
                <a:cs typeface="Arial"/>
                <a:sym typeface="Arial"/>
              </a:rPr>
              <a:t>.</a:t>
            </a:r>
            <a:endParaRP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470"/>
        <p:cNvGrpSpPr/>
        <p:nvPr/>
      </p:nvGrpSpPr>
      <p:grpSpPr>
        <a:xfrm>
          <a:off x="0" y="0"/>
          <a:ext cx="0" cy="0"/>
          <a:chOff x="0" y="0"/>
          <a:chExt cx="0" cy="0"/>
        </a:xfrm>
      </p:grpSpPr>
      <p:sp>
        <p:nvSpPr>
          <p:cNvPr id="1471" name="Google Shape;1471;p72"/>
          <p:cNvSpPr txBox="1"/>
          <p:nvPr/>
        </p:nvSpPr>
        <p:spPr>
          <a:xfrm>
            <a:off x="50903" y="4914900"/>
            <a:ext cx="8788200" cy="15495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err="1">
                <a:solidFill>
                  <a:srgbClr val="BFBFBF"/>
                </a:solidFill>
              </a:rPr>
              <a:t>Warum</a:t>
            </a:r>
            <a:r>
              <a:rPr lang="en-US" sz="1200" i="1" dirty="0">
                <a:solidFill>
                  <a:srgbClr val="BFBFBF"/>
                </a:solidFill>
              </a:rPr>
              <a:t> </a:t>
            </a:r>
            <a:r>
              <a:rPr lang="en-US" sz="1200" i="1" dirty="0" err="1">
                <a:solidFill>
                  <a:srgbClr val="BFBFBF"/>
                </a:solidFill>
              </a:rPr>
              <a:t>führt</a:t>
            </a:r>
            <a:r>
              <a:rPr lang="en-US" sz="1200" i="1" dirty="0">
                <a:solidFill>
                  <a:srgbClr val="BFBFBF"/>
                </a:solidFill>
              </a:rPr>
              <a:t> </a:t>
            </a:r>
            <a:r>
              <a:rPr lang="en-US" sz="1200" i="1" dirty="0" err="1">
                <a:solidFill>
                  <a:srgbClr val="BFBFBF"/>
                </a:solidFill>
              </a:rPr>
              <a:t>zu</a:t>
            </a:r>
            <a:r>
              <a:rPr lang="en-US" sz="1200" i="1" dirty="0">
                <a:solidFill>
                  <a:srgbClr val="BFBFBF"/>
                </a:solidFill>
              </a:rPr>
              <a:t> </a:t>
            </a:r>
            <a:r>
              <a:rPr lang="en-US" sz="1200" i="1" dirty="0" err="1">
                <a:solidFill>
                  <a:srgbClr val="BFBFBF"/>
                </a:solidFill>
              </a:rPr>
              <a:t>viel</a:t>
            </a:r>
            <a:r>
              <a:rPr lang="en-US" sz="1200" i="1" dirty="0">
                <a:solidFill>
                  <a:srgbClr val="BFBFBF"/>
                </a:solidFill>
              </a:rPr>
              <a:t> </a:t>
            </a:r>
            <a:r>
              <a:rPr lang="en-US" sz="1200" i="1" dirty="0" err="1">
                <a:solidFill>
                  <a:srgbClr val="BFBFBF"/>
                </a:solidFill>
              </a:rPr>
              <a:t>Fluoreszein</a:t>
            </a:r>
            <a:r>
              <a:rPr lang="en-US" sz="1200" i="1" dirty="0">
                <a:solidFill>
                  <a:srgbClr val="BFBFBF"/>
                </a:solidFill>
              </a:rPr>
              <a:t> </a:t>
            </a:r>
            <a:r>
              <a:rPr lang="en-US" sz="1200" i="1" dirty="0" err="1">
                <a:solidFill>
                  <a:srgbClr val="BFBFBF"/>
                </a:solidFill>
              </a:rPr>
              <a:t>zu</a:t>
            </a:r>
            <a:r>
              <a:rPr lang="en-US" sz="1200" i="1" dirty="0">
                <a:solidFill>
                  <a:srgbClr val="BFBFBF"/>
                </a:solidFill>
              </a:rPr>
              <a:t> </a:t>
            </a:r>
            <a:r>
              <a:rPr lang="en-US" sz="1200" i="1" dirty="0" err="1">
                <a:solidFill>
                  <a:srgbClr val="BFBFBF"/>
                </a:solidFill>
              </a:rPr>
              <a:t>einem</a:t>
            </a:r>
            <a:r>
              <a:rPr lang="en-US" sz="1200" i="1" dirty="0">
                <a:solidFill>
                  <a:srgbClr val="BFBFBF"/>
                </a:solidFill>
              </a:rPr>
              <a:t> </a:t>
            </a:r>
            <a:r>
              <a:rPr lang="en-US" sz="1200" i="1" dirty="0" err="1">
                <a:solidFill>
                  <a:srgbClr val="BFBFBF"/>
                </a:solidFill>
              </a:rPr>
              <a:t>fälschlich</a:t>
            </a:r>
            <a:r>
              <a:rPr lang="en-US" sz="1200" i="1" dirty="0">
                <a:solidFill>
                  <a:srgbClr val="BFBFBF"/>
                </a:solidFill>
              </a:rPr>
              <a:t> </a:t>
            </a:r>
            <a:r>
              <a:rPr lang="en-US" sz="1200" i="1" dirty="0" err="1">
                <a:solidFill>
                  <a:srgbClr val="BFBFBF"/>
                </a:solidFill>
              </a:rPr>
              <a:t>hohen</a:t>
            </a:r>
            <a:r>
              <a:rPr lang="en-US" sz="1200" i="1" dirty="0">
                <a:solidFill>
                  <a:srgbClr val="BFBFBF"/>
                </a:solidFill>
              </a:rPr>
              <a:t> </a:t>
            </a:r>
            <a:r>
              <a:rPr lang="en-US" sz="1200" i="1" dirty="0" err="1">
                <a:solidFill>
                  <a:srgbClr val="BFBFBF"/>
                </a:solidFill>
              </a:rPr>
              <a:t>Messwert</a:t>
            </a:r>
            <a:r>
              <a:rPr lang="en-US" sz="1200" i="1" dirty="0">
                <a:solidFill>
                  <a:srgbClr val="BFBFBF"/>
                </a:solidFill>
              </a:rPr>
              <a:t>? </a:t>
            </a:r>
            <a:r>
              <a:rPr lang="en-US" sz="1200" i="1" dirty="0" err="1">
                <a:solidFill>
                  <a:srgbClr val="BFBFBF"/>
                </a:solidFill>
              </a:rPr>
              <a:t>Führt</a:t>
            </a:r>
            <a:r>
              <a:rPr lang="en-US" sz="1200" i="1" dirty="0">
                <a:solidFill>
                  <a:srgbClr val="BFBFBF"/>
                </a:solidFill>
              </a:rPr>
              <a:t> es </a:t>
            </a:r>
            <a:r>
              <a:rPr lang="en-US" sz="1200" i="1" dirty="0" err="1">
                <a:solidFill>
                  <a:srgbClr val="BFBFBF"/>
                </a:solidFill>
              </a:rPr>
              <a:t>dazu</a:t>
            </a:r>
            <a:r>
              <a:rPr lang="en-US" sz="1200" i="1" dirty="0">
                <a:solidFill>
                  <a:srgbClr val="BFBFBF"/>
                </a:solidFill>
              </a:rPr>
              <a:t>, </a:t>
            </a:r>
            <a:r>
              <a:rPr lang="en-US" sz="1200" i="1" dirty="0" err="1">
                <a:solidFill>
                  <a:srgbClr val="BFBFBF"/>
                </a:solidFill>
              </a:rPr>
              <a:t>dass</a:t>
            </a:r>
            <a:r>
              <a:rPr lang="en-US" sz="1200" i="1" dirty="0">
                <a:solidFill>
                  <a:srgbClr val="BFBFBF"/>
                </a:solidFill>
              </a:rPr>
              <a:t> die Mires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deutlich</a:t>
            </a:r>
            <a:r>
              <a:rPr lang="en-US" sz="1200" i="1" dirty="0">
                <a:solidFill>
                  <a:srgbClr val="BFBFBF"/>
                </a:solidFill>
              </a:rPr>
              <a:t> </a:t>
            </a:r>
            <a:r>
              <a:rPr lang="en-US" sz="1200" i="1" dirty="0" err="1">
                <a:solidFill>
                  <a:srgbClr val="BFBFBF"/>
                </a:solidFill>
              </a:rPr>
              <a:t>sichtbar</a:t>
            </a:r>
            <a:r>
              <a:rPr lang="en-US" sz="1200" i="1" dirty="0">
                <a:solidFill>
                  <a:srgbClr val="BFBFBF"/>
                </a:solidFill>
              </a:rPr>
              <a:t> </a:t>
            </a:r>
            <a:r>
              <a:rPr lang="en-US" sz="1200" i="1" dirty="0" err="1">
                <a:solidFill>
                  <a:srgbClr val="BFBFBF"/>
                </a:solidFill>
              </a:rPr>
              <a:t>werden</a:t>
            </a:r>
            <a:r>
              <a:rPr lang="en-US" sz="1200" i="1" dirty="0">
                <a:solidFill>
                  <a:srgbClr val="BFBFBF"/>
                </a:solidFill>
              </a:rPr>
              <a:t>?</a:t>
            </a:r>
            <a:endParaRPr dirty="0">
              <a:solidFill>
                <a:srgbClr val="BFBFBF"/>
              </a:solidFill>
            </a:endParaRPr>
          </a:p>
          <a:p>
            <a:pPr marL="0" lvl="0" indent="0" algn="l" rtl="0">
              <a:spcBef>
                <a:spcPts val="0"/>
              </a:spcBef>
              <a:spcAft>
                <a:spcPts val="0"/>
              </a:spcAft>
              <a:buClr>
                <a:schemeClr val="dk1"/>
              </a:buClr>
              <a:buFont typeface="Arial"/>
              <a:buNone/>
            </a:pPr>
            <a:r>
              <a:rPr lang="en-US" sz="1200" dirty="0">
                <a:solidFill>
                  <a:srgbClr val="BFBFBF"/>
                </a:solidFill>
              </a:rPr>
              <a:t>Nein, du </a:t>
            </a:r>
            <a:r>
              <a:rPr lang="en-US" sz="1200"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1"/>
                  </a:ext>
                </a:extLst>
              </a:rPr>
              <a:t>Schlaumeier</a:t>
            </a:r>
            <a:r>
              <a:rPr lang="en-US" sz="1200" dirty="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1"/>
                  </a:ext>
                </a:extLst>
              </a:rPr>
              <a:t> ;)</a:t>
            </a:r>
            <a:r>
              <a:rPr lang="en-US" sz="1200" dirty="0">
                <a:solidFill>
                  <a:srgbClr val="BFBFBF"/>
                </a:solidFill>
              </a:rPr>
              <a:t> </a:t>
            </a:r>
            <a:endParaRPr dirty="0">
              <a:solidFill>
                <a:srgbClr val="BFBFBF"/>
              </a:solidFill>
            </a:endParaRPr>
          </a:p>
          <a:p>
            <a:pPr marL="0" lvl="0" indent="0" algn="l" rtl="0">
              <a:spcBef>
                <a:spcPts val="0"/>
              </a:spcBef>
              <a:spcAft>
                <a:spcPts val="0"/>
              </a:spcAft>
              <a:buClr>
                <a:schemeClr val="dk1"/>
              </a:buClr>
              <a:buFont typeface="Arial"/>
              <a:buNone/>
            </a:pPr>
            <a:endParaRPr sz="1500" dirty="0">
              <a:solidFill>
                <a:srgbClr val="BFBFBF"/>
              </a:solidFill>
            </a:endParaRPr>
          </a:p>
          <a:p>
            <a:pPr marL="0" lvl="0" indent="0" algn="l" rtl="0">
              <a:spcBef>
                <a:spcPts val="0"/>
              </a:spcBef>
              <a:spcAft>
                <a:spcPts val="0"/>
              </a:spcAft>
              <a:buClr>
                <a:schemeClr val="dk1"/>
              </a:buClr>
              <a:buFont typeface="Arial"/>
              <a:buNone/>
            </a:pPr>
            <a:r>
              <a:rPr lang="en-US" sz="1200" i="1" dirty="0" err="1">
                <a:solidFill>
                  <a:srgbClr val="BFBFBF"/>
                </a:solidFill>
              </a:rPr>
              <a:t>Jetzt</a:t>
            </a:r>
            <a:r>
              <a:rPr lang="en-US" sz="1200" i="1" dirty="0">
                <a:solidFill>
                  <a:srgbClr val="BFBFBF"/>
                </a:solidFill>
              </a:rPr>
              <a:t> </a:t>
            </a:r>
            <a:r>
              <a:rPr lang="en-US" sz="1200" i="1" dirty="0" err="1">
                <a:solidFill>
                  <a:srgbClr val="BFBFBF"/>
                </a:solidFill>
              </a:rPr>
              <a:t>einmal</a:t>
            </a:r>
            <a:r>
              <a:rPr lang="en-US" sz="1200" i="1" dirty="0">
                <a:solidFill>
                  <a:srgbClr val="BFBFBF"/>
                </a:solidFill>
              </a:rPr>
              <a:t> </a:t>
            </a:r>
            <a:r>
              <a:rPr lang="en-US" sz="1200" i="1" dirty="0" err="1">
                <a:solidFill>
                  <a:srgbClr val="BFBFBF"/>
                </a:solidFill>
              </a:rPr>
              <a:t>ernsthaft</a:t>
            </a:r>
            <a:r>
              <a:rPr lang="en-US" sz="1200" i="1" dirty="0">
                <a:solidFill>
                  <a:srgbClr val="BFBFBF"/>
                </a:solidFill>
              </a:rPr>
              <a:t>: Ich </a:t>
            </a:r>
            <a:r>
              <a:rPr lang="en-US" sz="1200" i="1" dirty="0" err="1">
                <a:solidFill>
                  <a:srgbClr val="BFBFBF"/>
                </a:solidFill>
              </a:rPr>
              <a:t>habe</a:t>
            </a:r>
            <a:r>
              <a:rPr lang="en-US" sz="1200" i="1" dirty="0">
                <a:solidFill>
                  <a:srgbClr val="BFBFBF"/>
                </a:solidFill>
              </a:rPr>
              <a:t> </a:t>
            </a:r>
            <a:r>
              <a:rPr lang="en-US" sz="1200" i="1" dirty="0" err="1">
                <a:solidFill>
                  <a:srgbClr val="BFBFBF"/>
                </a:solidFill>
              </a:rPr>
              <a:t>gehört</a:t>
            </a:r>
            <a:r>
              <a:rPr lang="en-US" sz="1200" i="1" dirty="0">
                <a:solidFill>
                  <a:srgbClr val="BFBFBF"/>
                </a:solidFill>
              </a:rPr>
              <a:t>, </a:t>
            </a:r>
            <a:r>
              <a:rPr lang="en-US" sz="1200" i="1" dirty="0" err="1">
                <a:solidFill>
                  <a:srgbClr val="BFBFBF"/>
                </a:solidFill>
              </a:rPr>
              <a:t>dass</a:t>
            </a:r>
            <a:r>
              <a:rPr lang="en-US" sz="1200" i="1" dirty="0">
                <a:solidFill>
                  <a:srgbClr val="BFBFBF"/>
                </a:solidFill>
              </a:rPr>
              <a:t> </a:t>
            </a:r>
            <a:r>
              <a:rPr lang="en-US" sz="1200" i="1" dirty="0" err="1">
                <a:solidFill>
                  <a:srgbClr val="BFBFBF"/>
                </a:solidFill>
              </a:rPr>
              <a:t>überschüssiges</a:t>
            </a:r>
            <a:r>
              <a:rPr lang="en-US" sz="1200" i="1" dirty="0">
                <a:solidFill>
                  <a:srgbClr val="BFBFBF"/>
                </a:solidFill>
              </a:rPr>
              <a:t> </a:t>
            </a:r>
            <a:r>
              <a:rPr lang="en-US" sz="1200" i="1" dirty="0" err="1">
                <a:solidFill>
                  <a:srgbClr val="BFBFBF"/>
                </a:solidFill>
              </a:rPr>
              <a:t>Fluoreszein</a:t>
            </a:r>
            <a:r>
              <a:rPr lang="en-US" sz="1200" i="1" dirty="0">
                <a:solidFill>
                  <a:srgbClr val="BFBFBF"/>
                </a:solidFill>
              </a:rPr>
              <a:t> </a:t>
            </a:r>
            <a:r>
              <a:rPr lang="en-US" sz="1200" i="1" dirty="0" err="1">
                <a:solidFill>
                  <a:srgbClr val="BFBFBF"/>
                </a:solidFill>
              </a:rPr>
              <a:t>dazu</a:t>
            </a:r>
            <a:r>
              <a:rPr lang="en-US" sz="1200" i="1" dirty="0">
                <a:solidFill>
                  <a:srgbClr val="BFBFBF"/>
                </a:solidFill>
              </a:rPr>
              <a:t> </a:t>
            </a:r>
            <a:r>
              <a:rPr lang="en-US" sz="1200" i="1" dirty="0" err="1">
                <a:solidFill>
                  <a:srgbClr val="BFBFBF"/>
                </a:solidFill>
              </a:rPr>
              <a:t>führt</a:t>
            </a:r>
            <a:r>
              <a:rPr lang="en-US" sz="1200" i="1" dirty="0">
                <a:solidFill>
                  <a:srgbClr val="BFBFBF"/>
                </a:solidFill>
              </a:rPr>
              <a:t>, </a:t>
            </a:r>
            <a:r>
              <a:rPr lang="en-US" sz="1200" i="1" dirty="0" err="1">
                <a:solidFill>
                  <a:srgbClr val="BFBFBF"/>
                </a:solidFill>
              </a:rPr>
              <a:t>dass</a:t>
            </a:r>
            <a:r>
              <a:rPr lang="en-US" sz="1200" i="1" dirty="0">
                <a:solidFill>
                  <a:srgbClr val="BFBFBF"/>
                </a:solidFill>
              </a:rPr>
              <a:t> die Mires </a:t>
            </a:r>
            <a:r>
              <a:rPr lang="en-US" sz="1200" i="1" dirty="0" err="1">
                <a:solidFill>
                  <a:srgbClr val="BFBFBF"/>
                </a:solidFill>
              </a:rPr>
              <a:t>zu</a:t>
            </a:r>
            <a:r>
              <a:rPr lang="en-US" sz="1200" i="1" dirty="0">
                <a:solidFill>
                  <a:srgbClr val="BFBFBF"/>
                </a:solidFill>
              </a:rPr>
              <a:t> </a:t>
            </a:r>
            <a:r>
              <a:rPr lang="en-US" sz="1200" i="1" dirty="0" err="1">
                <a:solidFill>
                  <a:srgbClr val="BFBFBF"/>
                </a:solidFill>
              </a:rPr>
              <a:t>breit</a:t>
            </a:r>
            <a:r>
              <a:rPr lang="en-US" sz="1200" i="1" dirty="0">
                <a:solidFill>
                  <a:srgbClr val="BFBFBF"/>
                </a:solidFill>
              </a:rPr>
              <a:t> </a:t>
            </a:r>
            <a:r>
              <a:rPr lang="en-US" sz="1200" i="1" dirty="0" err="1">
                <a:solidFill>
                  <a:srgbClr val="BFBFBF"/>
                </a:solidFill>
              </a:rPr>
              <a:t>werden</a:t>
            </a:r>
            <a:r>
              <a:rPr lang="en-US" sz="1200" i="1" dirty="0">
                <a:solidFill>
                  <a:srgbClr val="BFBFBF"/>
                </a:solidFill>
              </a:rPr>
              <a:t>. </a:t>
            </a:r>
            <a:r>
              <a:rPr lang="en-US" sz="1200" i="1" dirty="0" err="1">
                <a:solidFill>
                  <a:srgbClr val="BFBFBF"/>
                </a:solidFill>
              </a:rPr>
              <a:t>Stimmt</a:t>
            </a:r>
            <a:r>
              <a:rPr lang="en-US" sz="1200" i="1" dirty="0">
                <a:solidFill>
                  <a:srgbClr val="BFBFBF"/>
                </a:solidFill>
              </a:rPr>
              <a:t> das?</a:t>
            </a:r>
            <a:endParaRPr sz="1200" i="1" dirty="0">
              <a:solidFill>
                <a:srgbClr val="BFBFBF"/>
              </a:solidFill>
            </a:endParaRPr>
          </a:p>
          <a:p>
            <a:pPr marL="0" lvl="0" indent="0" algn="l" rtl="0">
              <a:spcBef>
                <a:spcPts val="0"/>
              </a:spcBef>
              <a:spcAft>
                <a:spcPts val="0"/>
              </a:spcAft>
              <a:buClr>
                <a:schemeClr val="dk1"/>
              </a:buClr>
              <a:buFont typeface="Arial"/>
              <a:buNone/>
            </a:pPr>
            <a:r>
              <a:rPr lang="en-US" sz="1200" dirty="0">
                <a:solidFill>
                  <a:srgbClr val="BFBFBF"/>
                </a:solidFill>
              </a:rPr>
              <a:t>Das </a:t>
            </a:r>
            <a:r>
              <a:rPr lang="en-US" sz="1200" dirty="0" err="1">
                <a:solidFill>
                  <a:srgbClr val="BFBFBF"/>
                </a:solidFill>
              </a:rPr>
              <a:t>würde</a:t>
            </a:r>
            <a:r>
              <a:rPr lang="en-US" sz="1200" dirty="0">
                <a:solidFill>
                  <a:srgbClr val="BFBFBF"/>
                </a:solidFill>
              </a:rPr>
              <a:t> man </a:t>
            </a:r>
            <a:r>
              <a:rPr lang="en-US" sz="1200" dirty="0" err="1">
                <a:solidFill>
                  <a:srgbClr val="BFBFBF"/>
                </a:solidFill>
              </a:rPr>
              <a:t>zunächst</a:t>
            </a:r>
            <a:r>
              <a:rPr lang="en-US" sz="1200" dirty="0">
                <a:solidFill>
                  <a:srgbClr val="BFBFBF"/>
                </a:solidFill>
              </a:rPr>
              <a:t> </a:t>
            </a:r>
            <a:r>
              <a:rPr lang="en-US" sz="1200" dirty="0" err="1">
                <a:solidFill>
                  <a:srgbClr val="BFBFBF"/>
                </a:solidFill>
              </a:rPr>
              <a:t>vermuten</a:t>
            </a:r>
            <a:r>
              <a:rPr lang="en-US" sz="1200" dirty="0">
                <a:solidFill>
                  <a:srgbClr val="BFBFBF"/>
                </a:solidFill>
              </a:rPr>
              <a:t>, </a:t>
            </a:r>
            <a:r>
              <a:rPr lang="en-US" sz="1200" dirty="0" err="1">
                <a:solidFill>
                  <a:srgbClr val="BFBFBF"/>
                </a:solidFill>
              </a:rPr>
              <a:t>aber</a:t>
            </a:r>
            <a:r>
              <a:rPr lang="en-US" sz="1200" dirty="0">
                <a:solidFill>
                  <a:srgbClr val="BFBFBF"/>
                </a:solidFill>
              </a:rPr>
              <a:t> es </a:t>
            </a:r>
            <a:r>
              <a:rPr lang="en-US" sz="1200" dirty="0" err="1">
                <a:solidFill>
                  <a:srgbClr val="BFBFBF"/>
                </a:solidFill>
              </a:rPr>
              <a:t>stimmt</a:t>
            </a:r>
            <a:r>
              <a:rPr lang="en-US" sz="1200" dirty="0">
                <a:solidFill>
                  <a:srgbClr val="BFBFBF"/>
                </a:solidFill>
              </a:rPr>
              <a:t> nicht. Egal, </a:t>
            </a:r>
            <a:r>
              <a:rPr lang="en-US" sz="1200" dirty="0" err="1">
                <a:solidFill>
                  <a:srgbClr val="BFBFBF"/>
                </a:solidFill>
              </a:rPr>
              <a:t>wie</a:t>
            </a:r>
            <a:r>
              <a:rPr lang="en-US" sz="1200" dirty="0">
                <a:solidFill>
                  <a:srgbClr val="BFBFBF"/>
                </a:solidFill>
              </a:rPr>
              <a:t> </a:t>
            </a:r>
            <a:r>
              <a:rPr lang="en-US" sz="1200" dirty="0" err="1">
                <a:solidFill>
                  <a:srgbClr val="BFBFBF"/>
                </a:solidFill>
              </a:rPr>
              <a:t>viel</a:t>
            </a:r>
            <a:r>
              <a:rPr lang="en-US" sz="1200" dirty="0">
                <a:solidFill>
                  <a:srgbClr val="BFBFBF"/>
                </a:solidFill>
              </a:rPr>
              <a:t> </a:t>
            </a:r>
            <a:r>
              <a:rPr lang="en-US" sz="1200" dirty="0" err="1">
                <a:solidFill>
                  <a:srgbClr val="BFBFBF"/>
                </a:solidFill>
              </a:rPr>
              <a:t>Fluoreszein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Sobald</a:t>
            </a:r>
            <a:r>
              <a:rPr lang="en-US" sz="1200" dirty="0">
                <a:solidFill>
                  <a:srgbClr val="BFBFBF"/>
                </a:solidFill>
              </a:rPr>
              <a:t> </a:t>
            </a:r>
            <a:r>
              <a:rPr lang="en-US" sz="1200" dirty="0" err="1">
                <a:solidFill>
                  <a:srgbClr val="BFBFBF"/>
                </a:solidFill>
              </a:rPr>
              <a:t>sich</a:t>
            </a:r>
            <a:r>
              <a:rPr lang="en-US" sz="1200" dirty="0">
                <a:solidFill>
                  <a:srgbClr val="BFBFBF"/>
                </a:solidFill>
              </a:rPr>
              <a:t> die </a:t>
            </a:r>
            <a:r>
              <a:rPr lang="en-US" sz="1200" dirty="0" err="1">
                <a:solidFill>
                  <a:srgbClr val="BFBFBF"/>
                </a:solidFill>
              </a:rPr>
              <a:t>inneren</a:t>
            </a:r>
            <a:r>
              <a:rPr lang="en-US" sz="1200" dirty="0">
                <a:solidFill>
                  <a:srgbClr val="BFBFBF"/>
                </a:solidFill>
              </a:rPr>
              <a:t> </a:t>
            </a:r>
            <a:r>
              <a:rPr lang="en-US" sz="1200" dirty="0" err="1">
                <a:solidFill>
                  <a:srgbClr val="BFBFBF"/>
                </a:solidFill>
              </a:rPr>
              <a:t>Ränder</a:t>
            </a:r>
            <a:r>
              <a:rPr lang="en-US" sz="1200" dirty="0">
                <a:solidFill>
                  <a:srgbClr val="BFBFBF"/>
                </a:solidFill>
              </a:rPr>
              <a:t> der Mires </a:t>
            </a:r>
            <a:r>
              <a:rPr lang="en-US" sz="1200" dirty="0" err="1">
                <a:solidFill>
                  <a:srgbClr val="BFBFBF"/>
                </a:solidFill>
              </a:rPr>
              <a:t>überlappen</a:t>
            </a:r>
            <a:r>
              <a:rPr lang="en-US" sz="1200" dirty="0">
                <a:solidFill>
                  <a:srgbClr val="BFBFBF"/>
                </a:solidFill>
              </a:rPr>
              <a:t>, </a:t>
            </a:r>
            <a:r>
              <a:rPr lang="en-US" sz="1200" dirty="0" err="1">
                <a:solidFill>
                  <a:srgbClr val="BFBFBF"/>
                </a:solidFill>
              </a:rPr>
              <a:t>beträgt</a:t>
            </a:r>
            <a:r>
              <a:rPr lang="en-US" sz="1200" dirty="0">
                <a:solidFill>
                  <a:srgbClr val="BFBFBF"/>
                </a:solidFill>
              </a:rPr>
              <a:t> der </a:t>
            </a:r>
            <a:r>
              <a:rPr lang="en-US" sz="1200" dirty="0" err="1">
                <a:solidFill>
                  <a:srgbClr val="BFBFBF"/>
                </a:solidFill>
              </a:rPr>
              <a:t>Durchmesser</a:t>
            </a:r>
            <a:r>
              <a:rPr lang="en-US" sz="1200" dirty="0">
                <a:solidFill>
                  <a:srgbClr val="BFBFBF"/>
                </a:solidFill>
              </a:rPr>
              <a:t> der </a:t>
            </a:r>
            <a:r>
              <a:rPr lang="en-US" sz="1200" dirty="0" err="1">
                <a:solidFill>
                  <a:srgbClr val="BFBFBF"/>
                </a:solidFill>
              </a:rPr>
              <a:t>applanierten</a:t>
            </a:r>
            <a:r>
              <a:rPr lang="en-US" sz="1200" dirty="0">
                <a:solidFill>
                  <a:srgbClr val="BFBFBF"/>
                </a:solidFill>
              </a:rPr>
              <a:t> </a:t>
            </a:r>
            <a:r>
              <a:rPr lang="en-US" sz="1200" dirty="0" err="1">
                <a:solidFill>
                  <a:srgbClr val="BFBFBF"/>
                </a:solidFill>
              </a:rPr>
              <a:t>Fläche</a:t>
            </a:r>
            <a:r>
              <a:rPr lang="en-US" sz="1200" dirty="0">
                <a:solidFill>
                  <a:srgbClr val="BFBFBF"/>
                </a:solidFill>
              </a:rPr>
              <a:t> </a:t>
            </a:r>
            <a:r>
              <a:rPr lang="en-US" sz="1200" dirty="0" err="1">
                <a:solidFill>
                  <a:srgbClr val="BFBFBF"/>
                </a:solidFill>
              </a:rPr>
              <a:t>genau</a:t>
            </a:r>
            <a:r>
              <a:rPr lang="en-US" sz="1200" dirty="0">
                <a:solidFill>
                  <a:srgbClr val="BFBFBF"/>
                </a:solidFill>
              </a:rPr>
              <a:t> 3,06 mm.</a:t>
            </a:r>
            <a:endParaRPr sz="1200" i="1" dirty="0">
              <a:solidFill>
                <a:srgbClr val="BFBFBF"/>
              </a:solidFill>
            </a:endParaRPr>
          </a:p>
          <a:p>
            <a:pPr marL="0" marR="0" lvl="0" indent="0" algn="l" rtl="0">
              <a:spcBef>
                <a:spcPts val="0"/>
              </a:spcBef>
              <a:spcAft>
                <a:spcPts val="0"/>
              </a:spcAft>
              <a:buNone/>
            </a:pPr>
            <a:endParaRPr sz="1200" i="1" dirty="0">
              <a:solidFill>
                <a:srgbClr val="BFBFBF"/>
              </a:solidFill>
            </a:endParaRPr>
          </a:p>
        </p:txBody>
      </p:sp>
      <p:sp>
        <p:nvSpPr>
          <p:cNvPr id="1478" name="Google Shape;1478;p7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1479" name="Google Shape;1479;p72"/>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b="1"/>
              <a:t>Weitere Informationen zur Applanationstonometrie</a:t>
            </a:r>
            <a:endParaRPr/>
          </a:p>
          <a:p>
            <a:pPr marL="692150" lvl="1" indent="-320993" algn="l" rtl="0">
              <a:spcBef>
                <a:spcPts val="240"/>
              </a:spcBef>
              <a:spcAft>
                <a:spcPts val="0"/>
              </a:spcAft>
              <a:buSzPts val="840"/>
              <a:buChar char="●"/>
            </a:pPr>
            <a:r>
              <a:rPr lang="en-US" sz="1200">
                <a:solidFill>
                  <a:srgbClr val="BFBFBF"/>
                </a:solidFill>
              </a:rPr>
              <a:t>Der Messwert ist fälschlicherweise </a:t>
            </a:r>
            <a:r>
              <a:rPr lang="en-US" sz="1200" b="1" i="1">
                <a:solidFill>
                  <a:srgbClr val="BFBFBF"/>
                </a:solidFill>
              </a:rPr>
              <a:t>zu niedrig, </a:t>
            </a:r>
            <a:r>
              <a:rPr lang="en-US" sz="1200">
                <a:solidFill>
                  <a:srgbClr val="BFBFBF"/>
                </a:solidFill>
              </a:rPr>
              <a:t>wenn:</a:t>
            </a:r>
            <a:endParaRPr/>
          </a:p>
          <a:p>
            <a:pPr marL="987425" lvl="2" indent="-267018" algn="l" rtl="0">
              <a:spcBef>
                <a:spcPts val="240"/>
              </a:spcBef>
              <a:spcAft>
                <a:spcPts val="0"/>
              </a:spcAft>
              <a:buSzPts val="840"/>
              <a:buChar char="●"/>
            </a:pPr>
            <a:r>
              <a:rPr lang="en-US" sz="1200">
                <a:solidFill>
                  <a:srgbClr val="BFBFBF"/>
                </a:solidFill>
              </a:rPr>
              <a:t>die Hornhaut ödematös ist</a:t>
            </a:r>
            <a:endParaRPr>
              <a:solidFill>
                <a:srgbClr val="BFBFBF"/>
              </a:solidFill>
            </a:endParaRPr>
          </a:p>
          <a:p>
            <a:pPr marL="987425" lvl="2" indent="-267018" algn="l" rtl="0">
              <a:spcBef>
                <a:spcPts val="240"/>
              </a:spcBef>
              <a:spcAft>
                <a:spcPts val="0"/>
              </a:spcAft>
              <a:buSzPts val="840"/>
              <a:buChar char="●"/>
            </a:pPr>
            <a:r>
              <a:rPr lang="en-US" sz="1200">
                <a:solidFill>
                  <a:srgbClr val="BFBFBF"/>
                </a:solidFill>
              </a:rPr>
              <a:t>die Applanation über einer weichen Kontaktlinse durchgeführt wird</a:t>
            </a:r>
            <a:endParaRPr/>
          </a:p>
          <a:p>
            <a:pPr marL="987425" lvl="2" indent="-267018" algn="l" rtl="0">
              <a:spcBef>
                <a:spcPts val="240"/>
              </a:spcBef>
              <a:spcAft>
                <a:spcPts val="0"/>
              </a:spcAft>
              <a:buSzPts val="840"/>
              <a:buChar char="●"/>
            </a:pPr>
            <a:r>
              <a:rPr lang="en-US" sz="1200">
                <a:solidFill>
                  <a:srgbClr val="BFBFBF"/>
                </a:solidFill>
              </a:rPr>
              <a:t>nach einer Plomben-Operation (verändert die Sklerasteifigkeit)</a:t>
            </a:r>
            <a:endParaRPr/>
          </a:p>
          <a:p>
            <a:pPr marL="987425" lvl="2" indent="-267018" algn="l" rtl="0">
              <a:spcBef>
                <a:spcPts val="240"/>
              </a:spcBef>
              <a:spcAft>
                <a:spcPts val="0"/>
              </a:spcAft>
              <a:buSzPts val="840"/>
              <a:buChar char="●"/>
            </a:pPr>
            <a:r>
              <a:rPr lang="en-US" sz="1200">
                <a:solidFill>
                  <a:srgbClr val="BFBFBF"/>
                </a:solidFill>
              </a:rPr>
              <a:t>zu wenig Fluoreszein im Tränenfilm vorhanden ist</a:t>
            </a:r>
            <a:endParaRPr/>
          </a:p>
          <a:p>
            <a:pPr marL="692150" lvl="1" indent="-320993" algn="l" rtl="0">
              <a:spcBef>
                <a:spcPts val="240"/>
              </a:spcBef>
              <a:spcAft>
                <a:spcPts val="0"/>
              </a:spcAft>
              <a:buSzPts val="840"/>
              <a:buChar char="●"/>
            </a:pPr>
            <a:r>
              <a:rPr lang="en-US" sz="1200"/>
              <a:t>Der Messwert ist fälschlicherweise </a:t>
            </a:r>
            <a:r>
              <a:rPr lang="en-US" sz="1200" b="1" i="1"/>
              <a:t>zu hoch, </a:t>
            </a:r>
            <a:r>
              <a:rPr lang="en-US" sz="1200"/>
              <a:t>wenn</a:t>
            </a:r>
            <a:r>
              <a:rPr lang="en-US" sz="1200">
                <a:solidFill>
                  <a:srgbClr val="BFBFBF"/>
                </a:solidFill>
              </a:rPr>
              <a:t>:</a:t>
            </a:r>
            <a:endParaRPr>
              <a:solidFill>
                <a:srgbClr val="BFBFBF"/>
              </a:solidFill>
            </a:endParaRPr>
          </a:p>
          <a:p>
            <a:pPr marL="987425" lvl="2" indent="-267018" algn="l" rtl="0">
              <a:spcBef>
                <a:spcPts val="240"/>
              </a:spcBef>
              <a:spcAft>
                <a:spcPts val="0"/>
              </a:spcAft>
              <a:buSzPts val="840"/>
              <a:buChar char="●"/>
            </a:pPr>
            <a:r>
              <a:rPr lang="en-US" sz="1200">
                <a:solidFill>
                  <a:srgbClr val="BFBFBF"/>
                </a:solidFill>
              </a:rPr>
              <a:t>die Messung über einer Hornhautnarbe durchgeführt wird</a:t>
            </a:r>
            <a:endParaRPr/>
          </a:p>
          <a:p>
            <a:pPr marL="987425" lvl="2" indent="-267018" algn="l" rtl="0">
              <a:spcBef>
                <a:spcPts val="240"/>
              </a:spcBef>
              <a:spcAft>
                <a:spcPts val="0"/>
              </a:spcAft>
              <a:buSzPts val="840"/>
              <a:buChar char="●"/>
            </a:pPr>
            <a:r>
              <a:rPr lang="en-US" sz="1200"/>
              <a:t>zu </a:t>
            </a:r>
            <a:r>
              <a:rPr lang="en-US" sz="1200" b="1" u="sng">
                <a:solidFill>
                  <a:srgbClr val="0000FF"/>
                </a:solidFill>
              </a:rPr>
              <a:t>viel </a:t>
            </a:r>
            <a:r>
              <a:rPr lang="en-US" sz="1200"/>
              <a:t>Fluoreszein im Tränenfilm vorhanden ist</a:t>
            </a:r>
            <a:endParaRPr sz="1200" b="1"/>
          </a:p>
          <a:p>
            <a:pPr marL="987425" lvl="2" indent="-191453" algn="l" rtl="0">
              <a:spcBef>
                <a:spcPts val="460"/>
              </a:spcBef>
              <a:spcAft>
                <a:spcPts val="0"/>
              </a:spcAft>
              <a:buSzPts val="1610"/>
              <a:buNone/>
            </a:pPr>
            <a:endParaRPr b="1"/>
          </a:p>
        </p:txBody>
      </p:sp>
      <p:sp>
        <p:nvSpPr>
          <p:cNvPr id="1480" name="Google Shape;1480;p7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72</a:t>
            </a:fld>
            <a:endParaRPr sz="1000">
              <a:solidFill>
                <a:schemeClr val="dk1"/>
              </a:solidFill>
              <a:latin typeface="Arial"/>
              <a:ea typeface="Arial"/>
              <a:cs typeface="Arial"/>
              <a:sym typeface="Arial"/>
            </a:endParaRPr>
          </a:p>
        </p:txBody>
      </p:sp>
      <p:sp>
        <p:nvSpPr>
          <p:cNvPr id="1481" name="Google Shape;1481;p72"/>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482" name="Google Shape;1482;p72"/>
          <p:cNvSpPr txBox="1"/>
          <p:nvPr/>
        </p:nvSpPr>
        <p:spPr>
          <a:xfrm>
            <a:off x="457200" y="5334000"/>
            <a:ext cx="8305800" cy="949200"/>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OK, warum führt dann zu viel Fluores</a:t>
            </a:r>
            <a:r>
              <a:rPr lang="en-US" sz="1200" i="1">
                <a:solidFill>
                  <a:srgbClr val="0000FF"/>
                </a:solidFill>
              </a:rPr>
              <a:t>z</a:t>
            </a:r>
            <a:r>
              <a:rPr lang="en-US" sz="1200" i="1">
                <a:solidFill>
                  <a:srgbClr val="0000FF"/>
                </a:solidFill>
                <a:latin typeface="Arial"/>
                <a:ea typeface="Arial"/>
                <a:cs typeface="Arial"/>
                <a:sym typeface="Arial"/>
              </a:rPr>
              <a:t>ein zu einem fälschlich hohen Messwert?</a:t>
            </a:r>
            <a:endParaRPr/>
          </a:p>
          <a:p>
            <a:pPr marL="0" marR="0" lvl="0" indent="0" algn="l" rtl="0">
              <a:spcBef>
                <a:spcPts val="0"/>
              </a:spcBef>
              <a:spcAft>
                <a:spcPts val="0"/>
              </a:spcAft>
              <a:buNone/>
            </a:pPr>
            <a:r>
              <a:rPr lang="en-US" sz="1200">
                <a:solidFill>
                  <a:srgbClr val="0000FF"/>
                </a:solidFill>
              </a:rPr>
              <a:t>Eine zu große Menge Fluoreszein verdickt den Tränenfilm. Dadurch wird der Krümmungsradius der Tränenfilmoberfläche größer, wodurch die Oberflächenspannung des Tränenfilms abnimmt.</a:t>
            </a:r>
            <a:r>
              <a:rPr lang="en-US" sz="1200">
                <a:solidFill>
                  <a:srgbClr val="FEFF83"/>
                </a:solidFill>
                <a:latin typeface="Arial"/>
                <a:ea typeface="Arial"/>
                <a:cs typeface="Arial"/>
                <a:sym typeface="Arial"/>
              </a:rPr>
              <a:t>Die Verringerung der Oberflächenspannung bedeutet, dass weniger von der „Zugkraft“ auf die Applanationsspitze wirkt, die eigentlich vorhanden sein sollte, und daher muss der Knopf stärker gedreht werden, um dies auszugleichen – wodurch ein fälschlicherweise hoher Messwert entsteht.</a:t>
            </a:r>
            <a:endParaRPr/>
          </a:p>
        </p:txBody>
      </p:sp>
      <p:sp>
        <p:nvSpPr>
          <p:cNvPr id="1483" name="Google Shape;1483;p72"/>
          <p:cNvSpPr/>
          <p:nvPr/>
        </p:nvSpPr>
        <p:spPr>
          <a:xfrm>
            <a:off x="457200" y="5745200"/>
            <a:ext cx="533400" cy="351183"/>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lnSpc>
                <a:spcPct val="58333"/>
              </a:lnSpc>
              <a:spcBef>
                <a:spcPts val="0"/>
              </a:spcBef>
              <a:spcAft>
                <a:spcPts val="0"/>
              </a:spcAft>
              <a:buNone/>
            </a:pPr>
            <a:r>
              <a:rPr lang="en-US" sz="1200">
                <a:solidFill>
                  <a:schemeClr val="dk1"/>
                </a:solidFill>
              </a:rPr>
              <a:t>größer vs kleiner</a:t>
            </a:r>
            <a:endParaRPr/>
          </a:p>
        </p:txBody>
      </p:sp>
      <p:sp>
        <p:nvSpPr>
          <p:cNvPr id="1484" name="Google Shape;1484;p72"/>
          <p:cNvSpPr/>
          <p:nvPr/>
        </p:nvSpPr>
        <p:spPr>
          <a:xfrm>
            <a:off x="4533899" y="5739026"/>
            <a:ext cx="884583" cy="351183"/>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lnSpc>
                <a:spcPct val="58333"/>
              </a:lnSpc>
              <a:spcBef>
                <a:spcPts val="0"/>
              </a:spcBef>
              <a:spcAft>
                <a:spcPts val="0"/>
              </a:spcAft>
              <a:buNone/>
            </a:pPr>
            <a:r>
              <a:rPr lang="en-US" sz="1200">
                <a:solidFill>
                  <a:schemeClr val="dk1"/>
                </a:solidFill>
              </a:rPr>
              <a:t>zunimmt vs. abnimmt</a:t>
            </a:r>
            <a:endParaRPr sz="800">
              <a:solidFill>
                <a:schemeClr val="dk1"/>
              </a:solidFill>
              <a:latin typeface="Arial"/>
              <a:ea typeface="Arial"/>
              <a:cs typeface="Arial"/>
              <a:sym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488"/>
        <p:cNvGrpSpPr/>
        <p:nvPr/>
      </p:nvGrpSpPr>
      <p:grpSpPr>
        <a:xfrm>
          <a:off x="0" y="0"/>
          <a:ext cx="0" cy="0"/>
          <a:chOff x="0" y="0"/>
          <a:chExt cx="0" cy="0"/>
        </a:xfrm>
      </p:grpSpPr>
      <p:sp>
        <p:nvSpPr>
          <p:cNvPr id="1489" name="Google Shape;1489;p73"/>
          <p:cNvSpPr txBox="1"/>
          <p:nvPr/>
        </p:nvSpPr>
        <p:spPr>
          <a:xfrm>
            <a:off x="50903" y="4914900"/>
            <a:ext cx="8788200" cy="17343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err="1">
                <a:solidFill>
                  <a:srgbClr val="BFBFBF"/>
                </a:solidFill>
              </a:rPr>
              <a:t>Warum</a:t>
            </a:r>
            <a:r>
              <a:rPr lang="en-US" sz="1200" i="1" dirty="0">
                <a:solidFill>
                  <a:srgbClr val="BFBFBF"/>
                </a:solidFill>
              </a:rPr>
              <a:t> </a:t>
            </a:r>
            <a:r>
              <a:rPr lang="en-US" sz="1200" i="1" dirty="0" err="1">
                <a:solidFill>
                  <a:srgbClr val="BFBFBF"/>
                </a:solidFill>
              </a:rPr>
              <a:t>führt</a:t>
            </a:r>
            <a:r>
              <a:rPr lang="en-US" sz="1200" i="1" dirty="0">
                <a:solidFill>
                  <a:srgbClr val="BFBFBF"/>
                </a:solidFill>
              </a:rPr>
              <a:t> </a:t>
            </a:r>
            <a:r>
              <a:rPr lang="en-US" sz="1200" i="1" dirty="0" err="1">
                <a:solidFill>
                  <a:srgbClr val="BFBFBF"/>
                </a:solidFill>
              </a:rPr>
              <a:t>zu</a:t>
            </a:r>
            <a:r>
              <a:rPr lang="en-US" sz="1200" i="1" dirty="0">
                <a:solidFill>
                  <a:srgbClr val="BFBFBF"/>
                </a:solidFill>
              </a:rPr>
              <a:t> </a:t>
            </a:r>
            <a:r>
              <a:rPr lang="en-US" sz="1200" i="1" dirty="0" err="1">
                <a:solidFill>
                  <a:srgbClr val="BFBFBF"/>
                </a:solidFill>
              </a:rPr>
              <a:t>viel</a:t>
            </a:r>
            <a:r>
              <a:rPr lang="en-US" sz="1200" i="1" dirty="0">
                <a:solidFill>
                  <a:srgbClr val="BFBFBF"/>
                </a:solidFill>
              </a:rPr>
              <a:t> </a:t>
            </a:r>
            <a:r>
              <a:rPr lang="en-US" sz="1200" i="1" dirty="0" err="1">
                <a:solidFill>
                  <a:srgbClr val="BFBFBF"/>
                </a:solidFill>
              </a:rPr>
              <a:t>Fluoreszein</a:t>
            </a:r>
            <a:r>
              <a:rPr lang="en-US" sz="1200" i="1" dirty="0">
                <a:solidFill>
                  <a:srgbClr val="BFBFBF"/>
                </a:solidFill>
              </a:rPr>
              <a:t> </a:t>
            </a:r>
            <a:r>
              <a:rPr lang="en-US" sz="1200" i="1" dirty="0" err="1">
                <a:solidFill>
                  <a:srgbClr val="BFBFBF"/>
                </a:solidFill>
              </a:rPr>
              <a:t>zu</a:t>
            </a:r>
            <a:r>
              <a:rPr lang="en-US" sz="1200" i="1" dirty="0">
                <a:solidFill>
                  <a:srgbClr val="BFBFBF"/>
                </a:solidFill>
              </a:rPr>
              <a:t> </a:t>
            </a:r>
            <a:r>
              <a:rPr lang="en-US" sz="1200" i="1" dirty="0" err="1">
                <a:solidFill>
                  <a:srgbClr val="BFBFBF"/>
                </a:solidFill>
              </a:rPr>
              <a:t>einem</a:t>
            </a:r>
            <a:r>
              <a:rPr lang="en-US" sz="1200" i="1" dirty="0">
                <a:solidFill>
                  <a:srgbClr val="BFBFBF"/>
                </a:solidFill>
              </a:rPr>
              <a:t> </a:t>
            </a:r>
            <a:r>
              <a:rPr lang="en-US" sz="1200" i="1" dirty="0" err="1">
                <a:solidFill>
                  <a:srgbClr val="BFBFBF"/>
                </a:solidFill>
              </a:rPr>
              <a:t>fälschlich</a:t>
            </a:r>
            <a:r>
              <a:rPr lang="en-US" sz="1200" i="1" dirty="0">
                <a:solidFill>
                  <a:srgbClr val="BFBFBF"/>
                </a:solidFill>
              </a:rPr>
              <a:t> </a:t>
            </a:r>
            <a:r>
              <a:rPr lang="en-US" sz="1200" i="1" dirty="0" err="1">
                <a:solidFill>
                  <a:srgbClr val="BFBFBF"/>
                </a:solidFill>
              </a:rPr>
              <a:t>hohen</a:t>
            </a:r>
            <a:r>
              <a:rPr lang="en-US" sz="1200" i="1" dirty="0">
                <a:solidFill>
                  <a:srgbClr val="BFBFBF"/>
                </a:solidFill>
              </a:rPr>
              <a:t> </a:t>
            </a:r>
            <a:r>
              <a:rPr lang="en-US" sz="1200" i="1" dirty="0" err="1">
                <a:solidFill>
                  <a:srgbClr val="BFBFBF"/>
                </a:solidFill>
              </a:rPr>
              <a:t>Messwert</a:t>
            </a:r>
            <a:r>
              <a:rPr lang="en-US" sz="1200" i="1" dirty="0">
                <a:solidFill>
                  <a:srgbClr val="BFBFBF"/>
                </a:solidFill>
              </a:rPr>
              <a:t>? </a:t>
            </a:r>
            <a:r>
              <a:rPr lang="en-US" sz="1200" i="1" dirty="0" err="1">
                <a:solidFill>
                  <a:srgbClr val="BFBFBF"/>
                </a:solidFill>
              </a:rPr>
              <a:t>Führt</a:t>
            </a:r>
            <a:r>
              <a:rPr lang="en-US" sz="1200" i="1" dirty="0">
                <a:solidFill>
                  <a:srgbClr val="BFBFBF"/>
                </a:solidFill>
              </a:rPr>
              <a:t> es </a:t>
            </a:r>
            <a:r>
              <a:rPr lang="en-US" sz="1200" i="1" dirty="0" err="1">
                <a:solidFill>
                  <a:srgbClr val="BFBFBF"/>
                </a:solidFill>
              </a:rPr>
              <a:t>dazu</a:t>
            </a:r>
            <a:r>
              <a:rPr lang="en-US" sz="1200" i="1" dirty="0">
                <a:solidFill>
                  <a:srgbClr val="BFBFBF"/>
                </a:solidFill>
              </a:rPr>
              <a:t>, </a:t>
            </a:r>
            <a:r>
              <a:rPr lang="en-US" sz="1200" i="1" dirty="0" err="1">
                <a:solidFill>
                  <a:srgbClr val="BFBFBF"/>
                </a:solidFill>
              </a:rPr>
              <a:t>dass</a:t>
            </a:r>
            <a:r>
              <a:rPr lang="en-US" sz="1200" i="1" dirty="0">
                <a:solidFill>
                  <a:srgbClr val="BFBFBF"/>
                </a:solidFill>
              </a:rPr>
              <a:t> die Mires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deutlich</a:t>
            </a:r>
            <a:r>
              <a:rPr lang="en-US" sz="1200" i="1" dirty="0">
                <a:solidFill>
                  <a:srgbClr val="BFBFBF"/>
                </a:solidFill>
              </a:rPr>
              <a:t> </a:t>
            </a:r>
            <a:r>
              <a:rPr lang="en-US" sz="1200" i="1" dirty="0" err="1">
                <a:solidFill>
                  <a:srgbClr val="BFBFBF"/>
                </a:solidFill>
              </a:rPr>
              <a:t>sichtbar</a:t>
            </a:r>
            <a:r>
              <a:rPr lang="en-US" sz="1200" i="1" dirty="0">
                <a:solidFill>
                  <a:srgbClr val="BFBFBF"/>
                </a:solidFill>
              </a:rPr>
              <a:t> </a:t>
            </a:r>
            <a:r>
              <a:rPr lang="en-US" sz="1200" i="1" dirty="0" err="1">
                <a:solidFill>
                  <a:srgbClr val="BFBFBF"/>
                </a:solidFill>
              </a:rPr>
              <a:t>werden</a:t>
            </a:r>
            <a:r>
              <a:rPr lang="en-US" sz="1200" i="1" dirty="0">
                <a:solidFill>
                  <a:srgbClr val="BFBFBF"/>
                </a:solidFill>
              </a:rPr>
              <a:t>?</a:t>
            </a:r>
            <a:endParaRPr dirty="0">
              <a:solidFill>
                <a:srgbClr val="BFBFBF"/>
              </a:solidFill>
            </a:endParaRPr>
          </a:p>
          <a:p>
            <a:pPr marL="0" lvl="0" indent="0" algn="l" rtl="0">
              <a:spcBef>
                <a:spcPts val="0"/>
              </a:spcBef>
              <a:spcAft>
                <a:spcPts val="0"/>
              </a:spcAft>
              <a:buClr>
                <a:schemeClr val="dk1"/>
              </a:buClr>
              <a:buFont typeface="Arial"/>
              <a:buNone/>
            </a:pPr>
            <a:r>
              <a:rPr lang="en-US" sz="1200" dirty="0">
                <a:solidFill>
                  <a:srgbClr val="BFBFBF"/>
                </a:solidFill>
              </a:rPr>
              <a:t>Nein, du </a:t>
            </a:r>
            <a:r>
              <a:rPr lang="en-US" sz="1200"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2"/>
                  </a:ext>
                </a:extLst>
              </a:rPr>
              <a:t>Schlaumeier</a:t>
            </a:r>
            <a:r>
              <a:rPr lang="en-US" sz="1200" dirty="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2"/>
                  </a:ext>
                </a:extLst>
              </a:rPr>
              <a:t> ;)</a:t>
            </a:r>
            <a:r>
              <a:rPr lang="en-US" sz="1200" dirty="0">
                <a:solidFill>
                  <a:srgbClr val="BFBFBF"/>
                </a:solidFill>
              </a:rPr>
              <a:t> </a:t>
            </a:r>
            <a:endParaRPr dirty="0">
              <a:solidFill>
                <a:srgbClr val="BFBFBF"/>
              </a:solidFill>
            </a:endParaRPr>
          </a:p>
          <a:p>
            <a:pPr marL="0" lvl="0" indent="0" algn="l" rtl="0">
              <a:spcBef>
                <a:spcPts val="0"/>
              </a:spcBef>
              <a:spcAft>
                <a:spcPts val="0"/>
              </a:spcAft>
              <a:buClr>
                <a:schemeClr val="dk1"/>
              </a:buClr>
              <a:buFont typeface="Arial"/>
              <a:buNone/>
            </a:pPr>
            <a:endParaRPr sz="1500" dirty="0">
              <a:solidFill>
                <a:srgbClr val="BFBFBF"/>
              </a:solidFill>
            </a:endParaRPr>
          </a:p>
          <a:p>
            <a:pPr marL="0" lvl="0" indent="0" algn="l" rtl="0">
              <a:spcBef>
                <a:spcPts val="0"/>
              </a:spcBef>
              <a:spcAft>
                <a:spcPts val="0"/>
              </a:spcAft>
              <a:buClr>
                <a:schemeClr val="dk1"/>
              </a:buClr>
              <a:buFont typeface="Arial"/>
              <a:buNone/>
            </a:pPr>
            <a:r>
              <a:rPr lang="en-US" sz="1200" i="1" dirty="0" err="1">
                <a:solidFill>
                  <a:srgbClr val="BFBFBF"/>
                </a:solidFill>
              </a:rPr>
              <a:t>Jetzt</a:t>
            </a:r>
            <a:r>
              <a:rPr lang="en-US" sz="1200" i="1" dirty="0">
                <a:solidFill>
                  <a:srgbClr val="BFBFBF"/>
                </a:solidFill>
              </a:rPr>
              <a:t> </a:t>
            </a:r>
            <a:r>
              <a:rPr lang="en-US" sz="1200" i="1" dirty="0" err="1">
                <a:solidFill>
                  <a:srgbClr val="BFBFBF"/>
                </a:solidFill>
              </a:rPr>
              <a:t>einmal</a:t>
            </a:r>
            <a:r>
              <a:rPr lang="en-US" sz="1200" i="1" dirty="0">
                <a:solidFill>
                  <a:srgbClr val="BFBFBF"/>
                </a:solidFill>
              </a:rPr>
              <a:t> </a:t>
            </a:r>
            <a:r>
              <a:rPr lang="en-US" sz="1200" i="1" dirty="0" err="1">
                <a:solidFill>
                  <a:srgbClr val="BFBFBF"/>
                </a:solidFill>
              </a:rPr>
              <a:t>ernsthaft</a:t>
            </a:r>
            <a:r>
              <a:rPr lang="en-US" sz="1200" i="1" dirty="0">
                <a:solidFill>
                  <a:srgbClr val="BFBFBF"/>
                </a:solidFill>
              </a:rPr>
              <a:t>: Ich </a:t>
            </a:r>
            <a:r>
              <a:rPr lang="en-US" sz="1200" i="1" dirty="0" err="1">
                <a:solidFill>
                  <a:srgbClr val="BFBFBF"/>
                </a:solidFill>
              </a:rPr>
              <a:t>habe</a:t>
            </a:r>
            <a:r>
              <a:rPr lang="en-US" sz="1200" i="1" dirty="0">
                <a:solidFill>
                  <a:srgbClr val="BFBFBF"/>
                </a:solidFill>
              </a:rPr>
              <a:t> </a:t>
            </a:r>
            <a:r>
              <a:rPr lang="en-US" sz="1200" i="1" dirty="0" err="1">
                <a:solidFill>
                  <a:srgbClr val="BFBFBF"/>
                </a:solidFill>
              </a:rPr>
              <a:t>gehört</a:t>
            </a:r>
            <a:r>
              <a:rPr lang="en-US" sz="1200" i="1" dirty="0">
                <a:solidFill>
                  <a:srgbClr val="BFBFBF"/>
                </a:solidFill>
              </a:rPr>
              <a:t>, </a:t>
            </a:r>
            <a:r>
              <a:rPr lang="en-US" sz="1200" i="1" dirty="0" err="1">
                <a:solidFill>
                  <a:srgbClr val="BFBFBF"/>
                </a:solidFill>
              </a:rPr>
              <a:t>dass</a:t>
            </a:r>
            <a:r>
              <a:rPr lang="en-US" sz="1200" i="1" dirty="0">
                <a:solidFill>
                  <a:srgbClr val="BFBFBF"/>
                </a:solidFill>
              </a:rPr>
              <a:t> </a:t>
            </a:r>
            <a:r>
              <a:rPr lang="en-US" sz="1200" i="1" dirty="0" err="1">
                <a:solidFill>
                  <a:srgbClr val="BFBFBF"/>
                </a:solidFill>
              </a:rPr>
              <a:t>überschüssiges</a:t>
            </a:r>
            <a:r>
              <a:rPr lang="en-US" sz="1200" i="1" dirty="0">
                <a:solidFill>
                  <a:srgbClr val="BFBFBF"/>
                </a:solidFill>
              </a:rPr>
              <a:t> </a:t>
            </a:r>
            <a:r>
              <a:rPr lang="en-US" sz="1200" i="1" dirty="0" err="1">
                <a:solidFill>
                  <a:srgbClr val="BFBFBF"/>
                </a:solidFill>
              </a:rPr>
              <a:t>Fluoreszein</a:t>
            </a:r>
            <a:r>
              <a:rPr lang="en-US" sz="1200" i="1" dirty="0">
                <a:solidFill>
                  <a:srgbClr val="BFBFBF"/>
                </a:solidFill>
              </a:rPr>
              <a:t> </a:t>
            </a:r>
            <a:r>
              <a:rPr lang="en-US" sz="1200" i="1" dirty="0" err="1">
                <a:solidFill>
                  <a:srgbClr val="BFBFBF"/>
                </a:solidFill>
              </a:rPr>
              <a:t>dazu</a:t>
            </a:r>
            <a:r>
              <a:rPr lang="en-US" sz="1200" i="1" dirty="0">
                <a:solidFill>
                  <a:srgbClr val="BFBFBF"/>
                </a:solidFill>
              </a:rPr>
              <a:t> </a:t>
            </a:r>
            <a:r>
              <a:rPr lang="en-US" sz="1200" i="1" dirty="0" err="1">
                <a:solidFill>
                  <a:srgbClr val="BFBFBF"/>
                </a:solidFill>
              </a:rPr>
              <a:t>führt</a:t>
            </a:r>
            <a:r>
              <a:rPr lang="en-US" sz="1200" i="1" dirty="0">
                <a:solidFill>
                  <a:srgbClr val="BFBFBF"/>
                </a:solidFill>
              </a:rPr>
              <a:t>, </a:t>
            </a:r>
            <a:r>
              <a:rPr lang="en-US" sz="1200" i="1" dirty="0" err="1">
                <a:solidFill>
                  <a:srgbClr val="BFBFBF"/>
                </a:solidFill>
              </a:rPr>
              <a:t>dass</a:t>
            </a:r>
            <a:r>
              <a:rPr lang="en-US" sz="1200" i="1" dirty="0">
                <a:solidFill>
                  <a:srgbClr val="BFBFBF"/>
                </a:solidFill>
              </a:rPr>
              <a:t> die Mires </a:t>
            </a:r>
            <a:r>
              <a:rPr lang="en-US" sz="1200" i="1" dirty="0" err="1">
                <a:solidFill>
                  <a:srgbClr val="BFBFBF"/>
                </a:solidFill>
              </a:rPr>
              <a:t>zu</a:t>
            </a:r>
            <a:r>
              <a:rPr lang="en-US" sz="1200" i="1" dirty="0">
                <a:solidFill>
                  <a:srgbClr val="BFBFBF"/>
                </a:solidFill>
              </a:rPr>
              <a:t> </a:t>
            </a:r>
            <a:r>
              <a:rPr lang="en-US" sz="1200" i="1" dirty="0" err="1">
                <a:solidFill>
                  <a:srgbClr val="BFBFBF"/>
                </a:solidFill>
              </a:rPr>
              <a:t>breit</a:t>
            </a:r>
            <a:r>
              <a:rPr lang="en-US" sz="1200" i="1" dirty="0">
                <a:solidFill>
                  <a:srgbClr val="BFBFBF"/>
                </a:solidFill>
              </a:rPr>
              <a:t> </a:t>
            </a:r>
            <a:r>
              <a:rPr lang="en-US" sz="1200" i="1" dirty="0" err="1">
                <a:solidFill>
                  <a:srgbClr val="BFBFBF"/>
                </a:solidFill>
              </a:rPr>
              <a:t>werden</a:t>
            </a:r>
            <a:r>
              <a:rPr lang="en-US" sz="1200" i="1" dirty="0">
                <a:solidFill>
                  <a:srgbClr val="BFBFBF"/>
                </a:solidFill>
              </a:rPr>
              <a:t>. </a:t>
            </a:r>
            <a:r>
              <a:rPr lang="en-US" sz="1200" i="1" dirty="0" err="1">
                <a:solidFill>
                  <a:srgbClr val="BFBFBF"/>
                </a:solidFill>
              </a:rPr>
              <a:t>Stimmt</a:t>
            </a:r>
            <a:r>
              <a:rPr lang="en-US" sz="1200" i="1" dirty="0">
                <a:solidFill>
                  <a:srgbClr val="BFBFBF"/>
                </a:solidFill>
              </a:rPr>
              <a:t> das?</a:t>
            </a:r>
            <a:endParaRPr sz="1200" i="1" dirty="0">
              <a:solidFill>
                <a:srgbClr val="BFBFBF"/>
              </a:solidFill>
            </a:endParaRPr>
          </a:p>
          <a:p>
            <a:pPr marL="0" lvl="0" indent="0" algn="l" rtl="0">
              <a:spcBef>
                <a:spcPts val="0"/>
              </a:spcBef>
              <a:spcAft>
                <a:spcPts val="0"/>
              </a:spcAft>
              <a:buClr>
                <a:schemeClr val="dk1"/>
              </a:buClr>
              <a:buFont typeface="Arial"/>
              <a:buNone/>
            </a:pPr>
            <a:r>
              <a:rPr lang="en-US" sz="1200" dirty="0">
                <a:solidFill>
                  <a:srgbClr val="BFBFBF"/>
                </a:solidFill>
              </a:rPr>
              <a:t>Das </a:t>
            </a:r>
            <a:r>
              <a:rPr lang="en-US" sz="1200" dirty="0" err="1">
                <a:solidFill>
                  <a:srgbClr val="BFBFBF"/>
                </a:solidFill>
              </a:rPr>
              <a:t>würde</a:t>
            </a:r>
            <a:r>
              <a:rPr lang="en-US" sz="1200" dirty="0">
                <a:solidFill>
                  <a:srgbClr val="BFBFBF"/>
                </a:solidFill>
              </a:rPr>
              <a:t> man </a:t>
            </a:r>
            <a:r>
              <a:rPr lang="en-US" sz="1200" dirty="0" err="1">
                <a:solidFill>
                  <a:srgbClr val="BFBFBF"/>
                </a:solidFill>
              </a:rPr>
              <a:t>zunächst</a:t>
            </a:r>
            <a:r>
              <a:rPr lang="en-US" sz="1200" dirty="0">
                <a:solidFill>
                  <a:srgbClr val="BFBFBF"/>
                </a:solidFill>
              </a:rPr>
              <a:t> </a:t>
            </a:r>
            <a:r>
              <a:rPr lang="en-US" sz="1200" dirty="0" err="1">
                <a:solidFill>
                  <a:srgbClr val="BFBFBF"/>
                </a:solidFill>
              </a:rPr>
              <a:t>vermuten</a:t>
            </a:r>
            <a:r>
              <a:rPr lang="en-US" sz="1200" dirty="0">
                <a:solidFill>
                  <a:srgbClr val="BFBFBF"/>
                </a:solidFill>
              </a:rPr>
              <a:t>, </a:t>
            </a:r>
            <a:r>
              <a:rPr lang="en-US" sz="1200" dirty="0" err="1">
                <a:solidFill>
                  <a:srgbClr val="BFBFBF"/>
                </a:solidFill>
              </a:rPr>
              <a:t>aber</a:t>
            </a:r>
            <a:r>
              <a:rPr lang="en-US" sz="1200" dirty="0">
                <a:solidFill>
                  <a:srgbClr val="BFBFBF"/>
                </a:solidFill>
              </a:rPr>
              <a:t> es </a:t>
            </a:r>
            <a:r>
              <a:rPr lang="en-US" sz="1200" dirty="0" err="1">
                <a:solidFill>
                  <a:srgbClr val="BFBFBF"/>
                </a:solidFill>
              </a:rPr>
              <a:t>stimmt</a:t>
            </a:r>
            <a:r>
              <a:rPr lang="en-US" sz="1200" dirty="0">
                <a:solidFill>
                  <a:srgbClr val="BFBFBF"/>
                </a:solidFill>
              </a:rPr>
              <a:t> nicht. Egal, </a:t>
            </a:r>
            <a:r>
              <a:rPr lang="en-US" sz="1200" dirty="0" err="1">
                <a:solidFill>
                  <a:srgbClr val="BFBFBF"/>
                </a:solidFill>
              </a:rPr>
              <a:t>wie</a:t>
            </a:r>
            <a:r>
              <a:rPr lang="en-US" sz="1200" dirty="0">
                <a:solidFill>
                  <a:srgbClr val="BFBFBF"/>
                </a:solidFill>
              </a:rPr>
              <a:t> </a:t>
            </a:r>
            <a:r>
              <a:rPr lang="en-US" sz="1200" dirty="0" err="1">
                <a:solidFill>
                  <a:srgbClr val="BFBFBF"/>
                </a:solidFill>
              </a:rPr>
              <a:t>viel</a:t>
            </a:r>
            <a:r>
              <a:rPr lang="en-US" sz="1200" dirty="0">
                <a:solidFill>
                  <a:srgbClr val="BFBFBF"/>
                </a:solidFill>
              </a:rPr>
              <a:t> </a:t>
            </a:r>
            <a:r>
              <a:rPr lang="en-US" sz="1200" dirty="0" err="1">
                <a:solidFill>
                  <a:srgbClr val="BFBFBF"/>
                </a:solidFill>
              </a:rPr>
              <a:t>Fluoreszein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Sobald</a:t>
            </a:r>
            <a:r>
              <a:rPr lang="en-US" sz="1200" dirty="0">
                <a:solidFill>
                  <a:srgbClr val="BFBFBF"/>
                </a:solidFill>
              </a:rPr>
              <a:t> </a:t>
            </a:r>
            <a:r>
              <a:rPr lang="en-US" sz="1200" dirty="0" err="1">
                <a:solidFill>
                  <a:srgbClr val="BFBFBF"/>
                </a:solidFill>
              </a:rPr>
              <a:t>sich</a:t>
            </a:r>
            <a:r>
              <a:rPr lang="en-US" sz="1200" dirty="0">
                <a:solidFill>
                  <a:srgbClr val="BFBFBF"/>
                </a:solidFill>
              </a:rPr>
              <a:t> die </a:t>
            </a:r>
            <a:r>
              <a:rPr lang="en-US" sz="1200" dirty="0" err="1">
                <a:solidFill>
                  <a:srgbClr val="BFBFBF"/>
                </a:solidFill>
              </a:rPr>
              <a:t>inneren</a:t>
            </a:r>
            <a:r>
              <a:rPr lang="en-US" sz="1200" dirty="0">
                <a:solidFill>
                  <a:srgbClr val="BFBFBF"/>
                </a:solidFill>
              </a:rPr>
              <a:t> </a:t>
            </a:r>
            <a:r>
              <a:rPr lang="en-US" sz="1200" dirty="0" err="1">
                <a:solidFill>
                  <a:srgbClr val="BFBFBF"/>
                </a:solidFill>
              </a:rPr>
              <a:t>Ränder</a:t>
            </a:r>
            <a:r>
              <a:rPr lang="en-US" sz="1200" dirty="0">
                <a:solidFill>
                  <a:srgbClr val="BFBFBF"/>
                </a:solidFill>
              </a:rPr>
              <a:t> der Mires </a:t>
            </a:r>
            <a:r>
              <a:rPr lang="en-US" sz="1200" dirty="0" err="1">
                <a:solidFill>
                  <a:srgbClr val="BFBFBF"/>
                </a:solidFill>
              </a:rPr>
              <a:t>überlappen</a:t>
            </a:r>
            <a:r>
              <a:rPr lang="en-US" sz="1200" dirty="0">
                <a:solidFill>
                  <a:srgbClr val="BFBFBF"/>
                </a:solidFill>
              </a:rPr>
              <a:t>, </a:t>
            </a:r>
            <a:r>
              <a:rPr lang="en-US" sz="1200" dirty="0" err="1">
                <a:solidFill>
                  <a:srgbClr val="BFBFBF"/>
                </a:solidFill>
              </a:rPr>
              <a:t>beträgt</a:t>
            </a:r>
            <a:r>
              <a:rPr lang="en-US" sz="1200" dirty="0">
                <a:solidFill>
                  <a:srgbClr val="BFBFBF"/>
                </a:solidFill>
              </a:rPr>
              <a:t> der </a:t>
            </a:r>
            <a:r>
              <a:rPr lang="en-US" sz="1200" dirty="0" err="1">
                <a:solidFill>
                  <a:srgbClr val="BFBFBF"/>
                </a:solidFill>
              </a:rPr>
              <a:t>Durchmesser</a:t>
            </a:r>
            <a:r>
              <a:rPr lang="en-US" sz="1200" dirty="0">
                <a:solidFill>
                  <a:srgbClr val="BFBFBF"/>
                </a:solidFill>
              </a:rPr>
              <a:t> der </a:t>
            </a:r>
            <a:r>
              <a:rPr lang="en-US" sz="1200" dirty="0" err="1">
                <a:solidFill>
                  <a:srgbClr val="BFBFBF"/>
                </a:solidFill>
              </a:rPr>
              <a:t>applanierten</a:t>
            </a:r>
            <a:r>
              <a:rPr lang="en-US" sz="1200" dirty="0">
                <a:solidFill>
                  <a:srgbClr val="BFBFBF"/>
                </a:solidFill>
              </a:rPr>
              <a:t> </a:t>
            </a:r>
            <a:r>
              <a:rPr lang="en-US" sz="1200" dirty="0" err="1">
                <a:solidFill>
                  <a:srgbClr val="BFBFBF"/>
                </a:solidFill>
              </a:rPr>
              <a:t>Fläche</a:t>
            </a:r>
            <a:r>
              <a:rPr lang="en-US" sz="1200" dirty="0">
                <a:solidFill>
                  <a:srgbClr val="BFBFBF"/>
                </a:solidFill>
              </a:rPr>
              <a:t> </a:t>
            </a:r>
            <a:r>
              <a:rPr lang="en-US" sz="1200" dirty="0" err="1">
                <a:solidFill>
                  <a:srgbClr val="BFBFBF"/>
                </a:solidFill>
              </a:rPr>
              <a:t>genau</a:t>
            </a:r>
            <a:r>
              <a:rPr lang="en-US" sz="1200" dirty="0">
                <a:solidFill>
                  <a:srgbClr val="BFBFBF"/>
                </a:solidFill>
              </a:rPr>
              <a:t> 3,06 mm.</a:t>
            </a:r>
            <a:endParaRPr sz="1200" i="1" dirty="0">
              <a:solidFill>
                <a:srgbClr val="BFBFBF"/>
              </a:solidFill>
            </a:endParaRPr>
          </a:p>
          <a:p>
            <a:pPr marL="0" lvl="0" indent="0" algn="l" rtl="0">
              <a:spcBef>
                <a:spcPts val="0"/>
              </a:spcBef>
              <a:spcAft>
                <a:spcPts val="0"/>
              </a:spcAft>
              <a:buClr>
                <a:schemeClr val="dk1"/>
              </a:buClr>
              <a:buFont typeface="Arial"/>
              <a:buNone/>
            </a:pPr>
            <a:endParaRPr sz="1200" i="1" dirty="0">
              <a:solidFill>
                <a:srgbClr val="BFBFBF"/>
              </a:solidFill>
            </a:endParaRPr>
          </a:p>
          <a:p>
            <a:pPr marL="0" marR="0" lvl="0" indent="0" algn="l" rtl="0">
              <a:spcBef>
                <a:spcPts val="0"/>
              </a:spcBef>
              <a:spcAft>
                <a:spcPts val="0"/>
              </a:spcAft>
              <a:buNone/>
            </a:pPr>
            <a:endParaRPr sz="1200" i="1" dirty="0">
              <a:solidFill>
                <a:srgbClr val="BFBFBF"/>
              </a:solidFill>
            </a:endParaRPr>
          </a:p>
        </p:txBody>
      </p:sp>
      <p:sp>
        <p:nvSpPr>
          <p:cNvPr id="1496" name="Google Shape;1496;p7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497" name="Google Shape;1497;p73"/>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b="1"/>
              <a:t>Weitere Informationen zur Applanationstonometrie</a:t>
            </a:r>
            <a:endParaRPr/>
          </a:p>
          <a:p>
            <a:pPr marL="692150" lvl="1" indent="-320993" algn="l" rtl="0">
              <a:spcBef>
                <a:spcPts val="240"/>
              </a:spcBef>
              <a:spcAft>
                <a:spcPts val="0"/>
              </a:spcAft>
              <a:buSzPts val="840"/>
              <a:buChar char="●"/>
            </a:pPr>
            <a:r>
              <a:rPr lang="en-US" sz="1200">
                <a:solidFill>
                  <a:srgbClr val="BFBFBF"/>
                </a:solidFill>
              </a:rPr>
              <a:t>Der Messwert ist fälschlicherweise </a:t>
            </a:r>
            <a:r>
              <a:rPr lang="en-US" sz="1200" b="1" i="1">
                <a:solidFill>
                  <a:srgbClr val="BFBFBF"/>
                </a:solidFill>
              </a:rPr>
              <a:t>zu niedrig, </a:t>
            </a:r>
            <a:r>
              <a:rPr lang="en-US" sz="1200">
                <a:solidFill>
                  <a:srgbClr val="BFBFBF"/>
                </a:solidFill>
              </a:rPr>
              <a:t>wenn:</a:t>
            </a:r>
            <a:endParaRPr/>
          </a:p>
          <a:p>
            <a:pPr marL="987425" lvl="2" indent="-267018" algn="l" rtl="0">
              <a:spcBef>
                <a:spcPts val="240"/>
              </a:spcBef>
              <a:spcAft>
                <a:spcPts val="0"/>
              </a:spcAft>
              <a:buSzPts val="840"/>
              <a:buChar char="●"/>
            </a:pPr>
            <a:r>
              <a:rPr lang="en-US" sz="1200">
                <a:solidFill>
                  <a:srgbClr val="BFBFBF"/>
                </a:solidFill>
              </a:rPr>
              <a:t>die Hornhaut ödematös ist</a:t>
            </a:r>
            <a:endParaRPr>
              <a:solidFill>
                <a:srgbClr val="BFBFBF"/>
              </a:solidFill>
            </a:endParaRPr>
          </a:p>
          <a:p>
            <a:pPr marL="987425" lvl="2" indent="-267018" algn="l" rtl="0">
              <a:spcBef>
                <a:spcPts val="240"/>
              </a:spcBef>
              <a:spcAft>
                <a:spcPts val="0"/>
              </a:spcAft>
              <a:buSzPts val="840"/>
              <a:buChar char="●"/>
            </a:pPr>
            <a:r>
              <a:rPr lang="en-US" sz="1200">
                <a:solidFill>
                  <a:srgbClr val="BFBFBF"/>
                </a:solidFill>
              </a:rPr>
              <a:t>die Applanation über einer weichen Kontaktlinse durchgeführt wird</a:t>
            </a:r>
            <a:endParaRPr/>
          </a:p>
          <a:p>
            <a:pPr marL="987425" lvl="2" indent="-267018" algn="l" rtl="0">
              <a:spcBef>
                <a:spcPts val="240"/>
              </a:spcBef>
              <a:spcAft>
                <a:spcPts val="0"/>
              </a:spcAft>
              <a:buSzPts val="840"/>
              <a:buChar char="●"/>
            </a:pPr>
            <a:r>
              <a:rPr lang="en-US" sz="1200">
                <a:solidFill>
                  <a:srgbClr val="BFBFBF"/>
                </a:solidFill>
              </a:rPr>
              <a:t>nach einer Plomben-Operation (verändert die Sklerasteifigkeit)</a:t>
            </a:r>
            <a:endParaRPr/>
          </a:p>
          <a:p>
            <a:pPr marL="987425" lvl="2" indent="-267018" algn="l" rtl="0">
              <a:spcBef>
                <a:spcPts val="240"/>
              </a:spcBef>
              <a:spcAft>
                <a:spcPts val="0"/>
              </a:spcAft>
              <a:buSzPts val="840"/>
              <a:buChar char="●"/>
            </a:pPr>
            <a:r>
              <a:rPr lang="en-US" sz="1200">
                <a:solidFill>
                  <a:srgbClr val="BFBFBF"/>
                </a:solidFill>
              </a:rPr>
              <a:t>zu wenig Fluoreszein im Tränenfilm vorhanden ist</a:t>
            </a:r>
            <a:endParaRPr/>
          </a:p>
          <a:p>
            <a:pPr marL="692150" lvl="1" indent="-320993" algn="l" rtl="0">
              <a:spcBef>
                <a:spcPts val="240"/>
              </a:spcBef>
              <a:spcAft>
                <a:spcPts val="0"/>
              </a:spcAft>
              <a:buSzPts val="840"/>
              <a:buChar char="●"/>
            </a:pPr>
            <a:r>
              <a:rPr lang="en-US" sz="1200"/>
              <a:t>Der Messwert ist fälschlicherweise </a:t>
            </a:r>
            <a:r>
              <a:rPr lang="en-US" sz="1200" b="1" i="1"/>
              <a:t>zu hoch, </a:t>
            </a:r>
            <a:r>
              <a:rPr lang="en-US" sz="1200"/>
              <a:t>wenn</a:t>
            </a:r>
            <a:r>
              <a:rPr lang="en-US" sz="1200">
                <a:solidFill>
                  <a:srgbClr val="BFBFBF"/>
                </a:solidFill>
              </a:rPr>
              <a:t>:</a:t>
            </a:r>
            <a:endParaRPr>
              <a:solidFill>
                <a:srgbClr val="BFBFBF"/>
              </a:solidFill>
            </a:endParaRPr>
          </a:p>
          <a:p>
            <a:pPr marL="987425" lvl="2" indent="-267018" algn="l" rtl="0">
              <a:spcBef>
                <a:spcPts val="240"/>
              </a:spcBef>
              <a:spcAft>
                <a:spcPts val="0"/>
              </a:spcAft>
              <a:buSzPts val="840"/>
              <a:buChar char="●"/>
            </a:pPr>
            <a:r>
              <a:rPr lang="en-US" sz="1200">
                <a:solidFill>
                  <a:srgbClr val="BFBFBF"/>
                </a:solidFill>
              </a:rPr>
              <a:t>die Messung über einer Hornhautnarbe durchgeführt wird</a:t>
            </a:r>
            <a:endParaRPr/>
          </a:p>
          <a:p>
            <a:pPr marL="987425" lvl="2" indent="-267018" algn="l" rtl="0">
              <a:spcBef>
                <a:spcPts val="240"/>
              </a:spcBef>
              <a:spcAft>
                <a:spcPts val="0"/>
              </a:spcAft>
              <a:buSzPts val="840"/>
              <a:buChar char="●"/>
            </a:pPr>
            <a:r>
              <a:rPr lang="en-US" sz="1200"/>
              <a:t>zu </a:t>
            </a:r>
            <a:r>
              <a:rPr lang="en-US" sz="1200" b="1" u="sng">
                <a:solidFill>
                  <a:srgbClr val="0000FF"/>
                </a:solidFill>
              </a:rPr>
              <a:t>viel </a:t>
            </a:r>
            <a:r>
              <a:rPr lang="en-US" sz="1200"/>
              <a:t>Fluoreszein im Tränenfilm vorhanden ist</a:t>
            </a:r>
            <a:endParaRPr sz="1200" b="1"/>
          </a:p>
          <a:p>
            <a:pPr marL="987425" lvl="2" indent="-191453" algn="l" rtl="0">
              <a:spcBef>
                <a:spcPts val="460"/>
              </a:spcBef>
              <a:spcAft>
                <a:spcPts val="0"/>
              </a:spcAft>
              <a:buSzPts val="1610"/>
              <a:buNone/>
            </a:pPr>
            <a:endParaRPr b="1"/>
          </a:p>
        </p:txBody>
      </p:sp>
      <p:sp>
        <p:nvSpPr>
          <p:cNvPr id="1498" name="Google Shape;1498;p7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73</a:t>
            </a:fld>
            <a:endParaRPr sz="1000">
              <a:solidFill>
                <a:schemeClr val="dk1"/>
              </a:solidFill>
              <a:latin typeface="Arial"/>
              <a:ea typeface="Arial"/>
              <a:cs typeface="Arial"/>
              <a:sym typeface="Arial"/>
            </a:endParaRPr>
          </a:p>
        </p:txBody>
      </p:sp>
      <p:sp>
        <p:nvSpPr>
          <p:cNvPr id="1499" name="Google Shape;1499;p73"/>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500" name="Google Shape;1500;p73"/>
          <p:cNvSpPr txBox="1"/>
          <p:nvPr/>
        </p:nvSpPr>
        <p:spPr>
          <a:xfrm>
            <a:off x="457200" y="5334000"/>
            <a:ext cx="8305800" cy="949200"/>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a:solidFill>
                  <a:srgbClr val="0000FF"/>
                </a:solidFill>
                <a:latin typeface="Arial"/>
                <a:ea typeface="Arial"/>
                <a:cs typeface="Arial"/>
                <a:sym typeface="Arial"/>
              </a:rPr>
              <a:t>OK, warum führt dann zu viel Fluores</a:t>
            </a:r>
            <a:r>
              <a:rPr lang="en-US" sz="1200" i="1">
                <a:solidFill>
                  <a:srgbClr val="0000FF"/>
                </a:solidFill>
              </a:rPr>
              <a:t>z</a:t>
            </a:r>
            <a:r>
              <a:rPr lang="en-US" sz="1200" i="1">
                <a:solidFill>
                  <a:srgbClr val="0000FF"/>
                </a:solidFill>
                <a:latin typeface="Arial"/>
                <a:ea typeface="Arial"/>
                <a:cs typeface="Arial"/>
                <a:sym typeface="Arial"/>
              </a:rPr>
              <a:t>ein zu einem fälschlich hohen Messwert?</a:t>
            </a:r>
            <a:endParaRPr/>
          </a:p>
          <a:p>
            <a:pPr marL="0" marR="0" lvl="0" indent="0" algn="l" rtl="0">
              <a:spcBef>
                <a:spcPts val="0"/>
              </a:spcBef>
              <a:spcAft>
                <a:spcPts val="0"/>
              </a:spcAft>
              <a:buNone/>
            </a:pPr>
            <a:r>
              <a:rPr lang="en-US" sz="1200">
                <a:solidFill>
                  <a:srgbClr val="0000FF"/>
                </a:solidFill>
              </a:rPr>
              <a:t>Eine zu große Menge Fluoreszein verdickt den Tränenfilm. Dadurch wird der Krümmungsradius der Tränenfilmoberfläche größer, wodurch die Oberflächenspannung des Tränenfilms abnimmt.</a:t>
            </a:r>
            <a:r>
              <a:rPr lang="en-US" sz="1200">
                <a:solidFill>
                  <a:srgbClr val="FEFF83"/>
                </a:solidFill>
                <a:latin typeface="Arial"/>
                <a:ea typeface="Arial"/>
                <a:cs typeface="Arial"/>
                <a:sym typeface="Arial"/>
              </a:rPr>
              <a:t>Die Verringerung der Oberflächenspannung bedeutet, dass weniger von der „Zugkraft“ auf die Applanationsspitze wirkt, die eigentlich vorhanden sein sollte, und daher muss der Knopf stärker gedreht werden, um dies auszugleichen – wodurch ein fälschlicherweise hoher Messwert entsteht.</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504"/>
        <p:cNvGrpSpPr/>
        <p:nvPr/>
      </p:nvGrpSpPr>
      <p:grpSpPr>
        <a:xfrm>
          <a:off x="0" y="0"/>
          <a:ext cx="0" cy="0"/>
          <a:chOff x="0" y="0"/>
          <a:chExt cx="0" cy="0"/>
        </a:xfrm>
      </p:grpSpPr>
      <p:sp>
        <p:nvSpPr>
          <p:cNvPr id="1505" name="Google Shape;1505;p74"/>
          <p:cNvSpPr txBox="1"/>
          <p:nvPr/>
        </p:nvSpPr>
        <p:spPr>
          <a:xfrm>
            <a:off x="50903" y="4914900"/>
            <a:ext cx="8788200" cy="1918800"/>
          </a:xfrm>
          <a:prstGeom prst="rect">
            <a:avLst/>
          </a:prstGeom>
          <a:no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err="1">
                <a:solidFill>
                  <a:srgbClr val="BFBFBF"/>
                </a:solidFill>
              </a:rPr>
              <a:t>Warum</a:t>
            </a:r>
            <a:r>
              <a:rPr lang="en-US" sz="1200" i="1" dirty="0">
                <a:solidFill>
                  <a:srgbClr val="BFBFBF"/>
                </a:solidFill>
              </a:rPr>
              <a:t> </a:t>
            </a:r>
            <a:r>
              <a:rPr lang="en-US" sz="1200" i="1" dirty="0" err="1">
                <a:solidFill>
                  <a:srgbClr val="BFBFBF"/>
                </a:solidFill>
              </a:rPr>
              <a:t>führt</a:t>
            </a:r>
            <a:r>
              <a:rPr lang="en-US" sz="1200" i="1" dirty="0">
                <a:solidFill>
                  <a:srgbClr val="BFBFBF"/>
                </a:solidFill>
              </a:rPr>
              <a:t> </a:t>
            </a:r>
            <a:r>
              <a:rPr lang="en-US" sz="1200" i="1" dirty="0" err="1">
                <a:solidFill>
                  <a:srgbClr val="BFBFBF"/>
                </a:solidFill>
              </a:rPr>
              <a:t>zu</a:t>
            </a:r>
            <a:r>
              <a:rPr lang="en-US" sz="1200" i="1" dirty="0">
                <a:solidFill>
                  <a:srgbClr val="BFBFBF"/>
                </a:solidFill>
              </a:rPr>
              <a:t> </a:t>
            </a:r>
            <a:r>
              <a:rPr lang="en-US" sz="1200" i="1" dirty="0" err="1">
                <a:solidFill>
                  <a:srgbClr val="BFBFBF"/>
                </a:solidFill>
              </a:rPr>
              <a:t>viel</a:t>
            </a:r>
            <a:r>
              <a:rPr lang="en-US" sz="1200" i="1" dirty="0">
                <a:solidFill>
                  <a:srgbClr val="BFBFBF"/>
                </a:solidFill>
              </a:rPr>
              <a:t> </a:t>
            </a:r>
            <a:r>
              <a:rPr lang="en-US" sz="1200" i="1" dirty="0" err="1">
                <a:solidFill>
                  <a:srgbClr val="BFBFBF"/>
                </a:solidFill>
              </a:rPr>
              <a:t>Fluoreszein</a:t>
            </a:r>
            <a:r>
              <a:rPr lang="en-US" sz="1200" i="1" dirty="0">
                <a:solidFill>
                  <a:srgbClr val="BFBFBF"/>
                </a:solidFill>
              </a:rPr>
              <a:t> </a:t>
            </a:r>
            <a:r>
              <a:rPr lang="en-US" sz="1200" i="1" dirty="0" err="1">
                <a:solidFill>
                  <a:srgbClr val="BFBFBF"/>
                </a:solidFill>
              </a:rPr>
              <a:t>zu</a:t>
            </a:r>
            <a:r>
              <a:rPr lang="en-US" sz="1200" i="1" dirty="0">
                <a:solidFill>
                  <a:srgbClr val="BFBFBF"/>
                </a:solidFill>
              </a:rPr>
              <a:t> </a:t>
            </a:r>
            <a:r>
              <a:rPr lang="en-US" sz="1200" i="1" dirty="0" err="1">
                <a:solidFill>
                  <a:srgbClr val="BFBFBF"/>
                </a:solidFill>
              </a:rPr>
              <a:t>einem</a:t>
            </a:r>
            <a:r>
              <a:rPr lang="en-US" sz="1200" i="1" dirty="0">
                <a:solidFill>
                  <a:srgbClr val="BFBFBF"/>
                </a:solidFill>
              </a:rPr>
              <a:t> </a:t>
            </a:r>
            <a:r>
              <a:rPr lang="en-US" sz="1200" i="1" dirty="0" err="1">
                <a:solidFill>
                  <a:srgbClr val="BFBFBF"/>
                </a:solidFill>
              </a:rPr>
              <a:t>fälschlich</a:t>
            </a:r>
            <a:r>
              <a:rPr lang="en-US" sz="1200" i="1" dirty="0">
                <a:solidFill>
                  <a:srgbClr val="BFBFBF"/>
                </a:solidFill>
              </a:rPr>
              <a:t> </a:t>
            </a:r>
            <a:r>
              <a:rPr lang="en-US" sz="1200" i="1" dirty="0" err="1">
                <a:solidFill>
                  <a:srgbClr val="BFBFBF"/>
                </a:solidFill>
              </a:rPr>
              <a:t>hohen</a:t>
            </a:r>
            <a:r>
              <a:rPr lang="en-US" sz="1200" i="1" dirty="0">
                <a:solidFill>
                  <a:srgbClr val="BFBFBF"/>
                </a:solidFill>
              </a:rPr>
              <a:t> </a:t>
            </a:r>
            <a:r>
              <a:rPr lang="en-US" sz="1200" i="1" dirty="0" err="1">
                <a:solidFill>
                  <a:srgbClr val="BFBFBF"/>
                </a:solidFill>
              </a:rPr>
              <a:t>Messwert</a:t>
            </a:r>
            <a:r>
              <a:rPr lang="en-US" sz="1200" i="1" dirty="0">
                <a:solidFill>
                  <a:srgbClr val="BFBFBF"/>
                </a:solidFill>
              </a:rPr>
              <a:t>? </a:t>
            </a:r>
            <a:r>
              <a:rPr lang="en-US" sz="1200" i="1" dirty="0" err="1">
                <a:solidFill>
                  <a:srgbClr val="BFBFBF"/>
                </a:solidFill>
              </a:rPr>
              <a:t>Führt</a:t>
            </a:r>
            <a:r>
              <a:rPr lang="en-US" sz="1200" i="1" dirty="0">
                <a:solidFill>
                  <a:srgbClr val="BFBFBF"/>
                </a:solidFill>
              </a:rPr>
              <a:t> es </a:t>
            </a:r>
            <a:r>
              <a:rPr lang="en-US" sz="1200" i="1" dirty="0" err="1">
                <a:solidFill>
                  <a:srgbClr val="BFBFBF"/>
                </a:solidFill>
              </a:rPr>
              <a:t>dazu</a:t>
            </a:r>
            <a:r>
              <a:rPr lang="en-US" sz="1200" i="1" dirty="0">
                <a:solidFill>
                  <a:srgbClr val="BFBFBF"/>
                </a:solidFill>
              </a:rPr>
              <a:t>, </a:t>
            </a:r>
            <a:r>
              <a:rPr lang="en-US" sz="1200" i="1" dirty="0" err="1">
                <a:solidFill>
                  <a:srgbClr val="BFBFBF"/>
                </a:solidFill>
              </a:rPr>
              <a:t>dass</a:t>
            </a:r>
            <a:r>
              <a:rPr lang="en-US" sz="1200" i="1" dirty="0">
                <a:solidFill>
                  <a:srgbClr val="BFBFBF"/>
                </a:solidFill>
              </a:rPr>
              <a:t> die Mires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deutlich</a:t>
            </a:r>
            <a:r>
              <a:rPr lang="en-US" sz="1200" i="1" dirty="0">
                <a:solidFill>
                  <a:srgbClr val="BFBFBF"/>
                </a:solidFill>
              </a:rPr>
              <a:t> </a:t>
            </a:r>
            <a:r>
              <a:rPr lang="en-US" sz="1200" i="1" dirty="0" err="1">
                <a:solidFill>
                  <a:srgbClr val="BFBFBF"/>
                </a:solidFill>
              </a:rPr>
              <a:t>sichtbar</a:t>
            </a:r>
            <a:r>
              <a:rPr lang="en-US" sz="1200" i="1" dirty="0">
                <a:solidFill>
                  <a:srgbClr val="BFBFBF"/>
                </a:solidFill>
              </a:rPr>
              <a:t> </a:t>
            </a:r>
            <a:r>
              <a:rPr lang="en-US" sz="1200" i="1" dirty="0" err="1">
                <a:solidFill>
                  <a:srgbClr val="BFBFBF"/>
                </a:solidFill>
              </a:rPr>
              <a:t>werden</a:t>
            </a:r>
            <a:r>
              <a:rPr lang="en-US" sz="1200" i="1" dirty="0">
                <a:solidFill>
                  <a:srgbClr val="BFBFBF"/>
                </a:solidFill>
              </a:rPr>
              <a:t>?</a:t>
            </a:r>
            <a:endParaRPr dirty="0">
              <a:solidFill>
                <a:srgbClr val="BFBFBF"/>
              </a:solidFill>
            </a:endParaRPr>
          </a:p>
          <a:p>
            <a:pPr marL="0" lvl="0" indent="0" algn="l" rtl="0">
              <a:spcBef>
                <a:spcPts val="0"/>
              </a:spcBef>
              <a:spcAft>
                <a:spcPts val="0"/>
              </a:spcAft>
              <a:buClr>
                <a:schemeClr val="dk1"/>
              </a:buClr>
              <a:buFont typeface="Arial"/>
              <a:buNone/>
            </a:pPr>
            <a:r>
              <a:rPr lang="en-US" sz="1200" dirty="0">
                <a:solidFill>
                  <a:srgbClr val="BFBFBF"/>
                </a:solidFill>
              </a:rPr>
              <a:t>Nein, du </a:t>
            </a:r>
            <a:r>
              <a:rPr lang="en-US" sz="1200" dirty="0" err="1">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3"/>
                  </a:ext>
                </a:extLst>
              </a:rPr>
              <a:t>Schlaumeier</a:t>
            </a:r>
            <a:r>
              <a:rPr lang="en-US" sz="1200" dirty="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3"/>
                  </a:ext>
                </a:extLst>
              </a:rPr>
              <a:t> ;)</a:t>
            </a:r>
            <a:r>
              <a:rPr lang="en-US" sz="1200" dirty="0">
                <a:solidFill>
                  <a:srgbClr val="BFBFBF"/>
                </a:solidFill>
              </a:rPr>
              <a:t> </a:t>
            </a:r>
            <a:endParaRPr dirty="0">
              <a:solidFill>
                <a:srgbClr val="BFBFBF"/>
              </a:solidFill>
            </a:endParaRPr>
          </a:p>
          <a:p>
            <a:pPr marL="0" lvl="0" indent="0" algn="l" rtl="0">
              <a:spcBef>
                <a:spcPts val="0"/>
              </a:spcBef>
              <a:spcAft>
                <a:spcPts val="0"/>
              </a:spcAft>
              <a:buClr>
                <a:schemeClr val="dk1"/>
              </a:buClr>
              <a:buFont typeface="Arial"/>
              <a:buNone/>
            </a:pPr>
            <a:endParaRPr sz="1500" dirty="0">
              <a:solidFill>
                <a:srgbClr val="BFBFBF"/>
              </a:solidFill>
            </a:endParaRPr>
          </a:p>
          <a:p>
            <a:pPr marL="0" lvl="0" indent="0" algn="l" rtl="0">
              <a:spcBef>
                <a:spcPts val="0"/>
              </a:spcBef>
              <a:spcAft>
                <a:spcPts val="0"/>
              </a:spcAft>
              <a:buClr>
                <a:schemeClr val="dk1"/>
              </a:buClr>
              <a:buFont typeface="Arial"/>
              <a:buNone/>
            </a:pPr>
            <a:r>
              <a:rPr lang="en-US" sz="1200" i="1" dirty="0" err="1">
                <a:solidFill>
                  <a:srgbClr val="BFBFBF"/>
                </a:solidFill>
              </a:rPr>
              <a:t>Jetzt</a:t>
            </a:r>
            <a:r>
              <a:rPr lang="en-US" sz="1200" i="1" dirty="0">
                <a:solidFill>
                  <a:srgbClr val="BFBFBF"/>
                </a:solidFill>
              </a:rPr>
              <a:t> </a:t>
            </a:r>
            <a:r>
              <a:rPr lang="en-US" sz="1200" i="1" dirty="0" err="1">
                <a:solidFill>
                  <a:srgbClr val="BFBFBF"/>
                </a:solidFill>
              </a:rPr>
              <a:t>einmal</a:t>
            </a:r>
            <a:r>
              <a:rPr lang="en-US" sz="1200" i="1" dirty="0">
                <a:solidFill>
                  <a:srgbClr val="BFBFBF"/>
                </a:solidFill>
              </a:rPr>
              <a:t> </a:t>
            </a:r>
            <a:r>
              <a:rPr lang="en-US" sz="1200" i="1" dirty="0" err="1">
                <a:solidFill>
                  <a:srgbClr val="BFBFBF"/>
                </a:solidFill>
              </a:rPr>
              <a:t>ernsthaft</a:t>
            </a:r>
            <a:r>
              <a:rPr lang="en-US" sz="1200" i="1" dirty="0">
                <a:solidFill>
                  <a:srgbClr val="BFBFBF"/>
                </a:solidFill>
              </a:rPr>
              <a:t>: Ich </a:t>
            </a:r>
            <a:r>
              <a:rPr lang="en-US" sz="1200" i="1" dirty="0" err="1">
                <a:solidFill>
                  <a:srgbClr val="BFBFBF"/>
                </a:solidFill>
              </a:rPr>
              <a:t>habe</a:t>
            </a:r>
            <a:r>
              <a:rPr lang="en-US" sz="1200" i="1" dirty="0">
                <a:solidFill>
                  <a:srgbClr val="BFBFBF"/>
                </a:solidFill>
              </a:rPr>
              <a:t> </a:t>
            </a:r>
            <a:r>
              <a:rPr lang="en-US" sz="1200" i="1" dirty="0" err="1">
                <a:solidFill>
                  <a:srgbClr val="BFBFBF"/>
                </a:solidFill>
              </a:rPr>
              <a:t>gehört</a:t>
            </a:r>
            <a:r>
              <a:rPr lang="en-US" sz="1200" i="1" dirty="0">
                <a:solidFill>
                  <a:srgbClr val="BFBFBF"/>
                </a:solidFill>
              </a:rPr>
              <a:t>, </a:t>
            </a:r>
            <a:r>
              <a:rPr lang="en-US" sz="1200" i="1" dirty="0" err="1">
                <a:solidFill>
                  <a:srgbClr val="BFBFBF"/>
                </a:solidFill>
              </a:rPr>
              <a:t>dass</a:t>
            </a:r>
            <a:r>
              <a:rPr lang="en-US" sz="1200" i="1" dirty="0">
                <a:solidFill>
                  <a:srgbClr val="BFBFBF"/>
                </a:solidFill>
              </a:rPr>
              <a:t> </a:t>
            </a:r>
            <a:r>
              <a:rPr lang="en-US" sz="1200" i="1" dirty="0" err="1">
                <a:solidFill>
                  <a:srgbClr val="BFBFBF"/>
                </a:solidFill>
              </a:rPr>
              <a:t>überschüssiges</a:t>
            </a:r>
            <a:r>
              <a:rPr lang="en-US" sz="1200" i="1" dirty="0">
                <a:solidFill>
                  <a:srgbClr val="BFBFBF"/>
                </a:solidFill>
              </a:rPr>
              <a:t> </a:t>
            </a:r>
            <a:r>
              <a:rPr lang="en-US" sz="1200" i="1" dirty="0" err="1">
                <a:solidFill>
                  <a:srgbClr val="BFBFBF"/>
                </a:solidFill>
              </a:rPr>
              <a:t>Fluoreszein</a:t>
            </a:r>
            <a:r>
              <a:rPr lang="en-US" sz="1200" i="1" dirty="0">
                <a:solidFill>
                  <a:srgbClr val="BFBFBF"/>
                </a:solidFill>
              </a:rPr>
              <a:t> </a:t>
            </a:r>
            <a:r>
              <a:rPr lang="en-US" sz="1200" i="1" dirty="0" err="1">
                <a:solidFill>
                  <a:srgbClr val="BFBFBF"/>
                </a:solidFill>
              </a:rPr>
              <a:t>dazu</a:t>
            </a:r>
            <a:r>
              <a:rPr lang="en-US" sz="1200" i="1" dirty="0">
                <a:solidFill>
                  <a:srgbClr val="BFBFBF"/>
                </a:solidFill>
              </a:rPr>
              <a:t> </a:t>
            </a:r>
            <a:r>
              <a:rPr lang="en-US" sz="1200" i="1" dirty="0" err="1">
                <a:solidFill>
                  <a:srgbClr val="BFBFBF"/>
                </a:solidFill>
              </a:rPr>
              <a:t>führt</a:t>
            </a:r>
            <a:r>
              <a:rPr lang="en-US" sz="1200" i="1" dirty="0">
                <a:solidFill>
                  <a:srgbClr val="BFBFBF"/>
                </a:solidFill>
              </a:rPr>
              <a:t>, </a:t>
            </a:r>
            <a:r>
              <a:rPr lang="en-US" sz="1200" i="1" dirty="0" err="1">
                <a:solidFill>
                  <a:srgbClr val="BFBFBF"/>
                </a:solidFill>
              </a:rPr>
              <a:t>dass</a:t>
            </a:r>
            <a:r>
              <a:rPr lang="en-US" sz="1200" i="1" dirty="0">
                <a:solidFill>
                  <a:srgbClr val="BFBFBF"/>
                </a:solidFill>
              </a:rPr>
              <a:t> die Mires </a:t>
            </a:r>
            <a:r>
              <a:rPr lang="en-US" sz="1200" i="1" dirty="0" err="1">
                <a:solidFill>
                  <a:srgbClr val="BFBFBF"/>
                </a:solidFill>
              </a:rPr>
              <a:t>zu</a:t>
            </a:r>
            <a:r>
              <a:rPr lang="en-US" sz="1200" i="1" dirty="0">
                <a:solidFill>
                  <a:srgbClr val="BFBFBF"/>
                </a:solidFill>
              </a:rPr>
              <a:t> </a:t>
            </a:r>
            <a:r>
              <a:rPr lang="en-US" sz="1200" i="1" dirty="0" err="1">
                <a:solidFill>
                  <a:srgbClr val="BFBFBF"/>
                </a:solidFill>
              </a:rPr>
              <a:t>breit</a:t>
            </a:r>
            <a:r>
              <a:rPr lang="en-US" sz="1200" i="1" dirty="0">
                <a:solidFill>
                  <a:srgbClr val="BFBFBF"/>
                </a:solidFill>
              </a:rPr>
              <a:t> </a:t>
            </a:r>
            <a:r>
              <a:rPr lang="en-US" sz="1200" i="1" dirty="0" err="1">
                <a:solidFill>
                  <a:srgbClr val="BFBFBF"/>
                </a:solidFill>
              </a:rPr>
              <a:t>werden</a:t>
            </a:r>
            <a:r>
              <a:rPr lang="en-US" sz="1200" i="1" dirty="0">
                <a:solidFill>
                  <a:srgbClr val="BFBFBF"/>
                </a:solidFill>
              </a:rPr>
              <a:t>. </a:t>
            </a:r>
            <a:r>
              <a:rPr lang="en-US" sz="1200" i="1" dirty="0" err="1">
                <a:solidFill>
                  <a:srgbClr val="BFBFBF"/>
                </a:solidFill>
              </a:rPr>
              <a:t>Stimmt</a:t>
            </a:r>
            <a:r>
              <a:rPr lang="en-US" sz="1200" i="1" dirty="0">
                <a:solidFill>
                  <a:srgbClr val="BFBFBF"/>
                </a:solidFill>
              </a:rPr>
              <a:t> das?</a:t>
            </a:r>
            <a:endParaRPr sz="1200" i="1" dirty="0">
              <a:solidFill>
                <a:srgbClr val="BFBFBF"/>
              </a:solidFill>
            </a:endParaRPr>
          </a:p>
          <a:p>
            <a:pPr marL="0" lvl="0" indent="0" algn="l" rtl="0">
              <a:spcBef>
                <a:spcPts val="0"/>
              </a:spcBef>
              <a:spcAft>
                <a:spcPts val="0"/>
              </a:spcAft>
              <a:buClr>
                <a:schemeClr val="dk1"/>
              </a:buClr>
              <a:buFont typeface="Arial"/>
              <a:buNone/>
            </a:pPr>
            <a:r>
              <a:rPr lang="en-US" sz="1200" dirty="0">
                <a:solidFill>
                  <a:srgbClr val="BFBFBF"/>
                </a:solidFill>
              </a:rPr>
              <a:t>Das </a:t>
            </a:r>
            <a:r>
              <a:rPr lang="en-US" sz="1200" dirty="0" err="1">
                <a:solidFill>
                  <a:srgbClr val="BFBFBF"/>
                </a:solidFill>
              </a:rPr>
              <a:t>würde</a:t>
            </a:r>
            <a:r>
              <a:rPr lang="en-US" sz="1200" dirty="0">
                <a:solidFill>
                  <a:srgbClr val="BFBFBF"/>
                </a:solidFill>
              </a:rPr>
              <a:t> man </a:t>
            </a:r>
            <a:r>
              <a:rPr lang="en-US" sz="1200" dirty="0" err="1">
                <a:solidFill>
                  <a:srgbClr val="BFBFBF"/>
                </a:solidFill>
              </a:rPr>
              <a:t>zunächst</a:t>
            </a:r>
            <a:r>
              <a:rPr lang="en-US" sz="1200" dirty="0">
                <a:solidFill>
                  <a:srgbClr val="BFBFBF"/>
                </a:solidFill>
              </a:rPr>
              <a:t> </a:t>
            </a:r>
            <a:r>
              <a:rPr lang="en-US" sz="1200" dirty="0" err="1">
                <a:solidFill>
                  <a:srgbClr val="BFBFBF"/>
                </a:solidFill>
              </a:rPr>
              <a:t>vermuten</a:t>
            </a:r>
            <a:r>
              <a:rPr lang="en-US" sz="1200" dirty="0">
                <a:solidFill>
                  <a:srgbClr val="BFBFBF"/>
                </a:solidFill>
              </a:rPr>
              <a:t>, </a:t>
            </a:r>
            <a:r>
              <a:rPr lang="en-US" sz="1200" dirty="0" err="1">
                <a:solidFill>
                  <a:srgbClr val="BFBFBF"/>
                </a:solidFill>
              </a:rPr>
              <a:t>aber</a:t>
            </a:r>
            <a:r>
              <a:rPr lang="en-US" sz="1200" dirty="0">
                <a:solidFill>
                  <a:srgbClr val="BFBFBF"/>
                </a:solidFill>
              </a:rPr>
              <a:t> es </a:t>
            </a:r>
            <a:r>
              <a:rPr lang="en-US" sz="1200" dirty="0" err="1">
                <a:solidFill>
                  <a:srgbClr val="BFBFBF"/>
                </a:solidFill>
              </a:rPr>
              <a:t>stimmt</a:t>
            </a:r>
            <a:r>
              <a:rPr lang="en-US" sz="1200" dirty="0">
                <a:solidFill>
                  <a:srgbClr val="BFBFBF"/>
                </a:solidFill>
              </a:rPr>
              <a:t> nicht. Egal, </a:t>
            </a:r>
            <a:r>
              <a:rPr lang="en-US" sz="1200" dirty="0" err="1">
                <a:solidFill>
                  <a:srgbClr val="BFBFBF"/>
                </a:solidFill>
              </a:rPr>
              <a:t>wie</a:t>
            </a:r>
            <a:r>
              <a:rPr lang="en-US" sz="1200" dirty="0">
                <a:solidFill>
                  <a:srgbClr val="BFBFBF"/>
                </a:solidFill>
              </a:rPr>
              <a:t> </a:t>
            </a:r>
            <a:r>
              <a:rPr lang="en-US" sz="1200" dirty="0" err="1">
                <a:solidFill>
                  <a:srgbClr val="BFBFBF"/>
                </a:solidFill>
              </a:rPr>
              <a:t>viel</a:t>
            </a:r>
            <a:r>
              <a:rPr lang="en-US" sz="1200" dirty="0">
                <a:solidFill>
                  <a:srgbClr val="BFBFBF"/>
                </a:solidFill>
              </a:rPr>
              <a:t> </a:t>
            </a:r>
            <a:r>
              <a:rPr lang="en-US" sz="1200" dirty="0" err="1">
                <a:solidFill>
                  <a:srgbClr val="BFBFBF"/>
                </a:solidFill>
              </a:rPr>
              <a:t>Fluoreszein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Sobald</a:t>
            </a:r>
            <a:r>
              <a:rPr lang="en-US" sz="1200" dirty="0">
                <a:solidFill>
                  <a:srgbClr val="BFBFBF"/>
                </a:solidFill>
              </a:rPr>
              <a:t> </a:t>
            </a:r>
            <a:r>
              <a:rPr lang="en-US" sz="1200" dirty="0" err="1">
                <a:solidFill>
                  <a:srgbClr val="BFBFBF"/>
                </a:solidFill>
              </a:rPr>
              <a:t>sich</a:t>
            </a:r>
            <a:r>
              <a:rPr lang="en-US" sz="1200" dirty="0">
                <a:solidFill>
                  <a:srgbClr val="BFBFBF"/>
                </a:solidFill>
              </a:rPr>
              <a:t> die </a:t>
            </a:r>
            <a:r>
              <a:rPr lang="en-US" sz="1200" dirty="0" err="1">
                <a:solidFill>
                  <a:srgbClr val="BFBFBF"/>
                </a:solidFill>
              </a:rPr>
              <a:t>inneren</a:t>
            </a:r>
            <a:r>
              <a:rPr lang="en-US" sz="1200" dirty="0">
                <a:solidFill>
                  <a:srgbClr val="BFBFBF"/>
                </a:solidFill>
              </a:rPr>
              <a:t> </a:t>
            </a:r>
            <a:r>
              <a:rPr lang="en-US" sz="1200" dirty="0" err="1">
                <a:solidFill>
                  <a:srgbClr val="BFBFBF"/>
                </a:solidFill>
              </a:rPr>
              <a:t>Ränder</a:t>
            </a:r>
            <a:r>
              <a:rPr lang="en-US" sz="1200" dirty="0">
                <a:solidFill>
                  <a:srgbClr val="BFBFBF"/>
                </a:solidFill>
              </a:rPr>
              <a:t> der Mires </a:t>
            </a:r>
            <a:r>
              <a:rPr lang="en-US" sz="1200" dirty="0" err="1">
                <a:solidFill>
                  <a:srgbClr val="BFBFBF"/>
                </a:solidFill>
              </a:rPr>
              <a:t>überlappen</a:t>
            </a:r>
            <a:r>
              <a:rPr lang="en-US" sz="1200" dirty="0">
                <a:solidFill>
                  <a:srgbClr val="BFBFBF"/>
                </a:solidFill>
              </a:rPr>
              <a:t>, </a:t>
            </a:r>
            <a:r>
              <a:rPr lang="en-US" sz="1200" dirty="0" err="1">
                <a:solidFill>
                  <a:srgbClr val="BFBFBF"/>
                </a:solidFill>
              </a:rPr>
              <a:t>beträgt</a:t>
            </a:r>
            <a:r>
              <a:rPr lang="en-US" sz="1200" dirty="0">
                <a:solidFill>
                  <a:srgbClr val="BFBFBF"/>
                </a:solidFill>
              </a:rPr>
              <a:t> der </a:t>
            </a:r>
            <a:r>
              <a:rPr lang="en-US" sz="1200" dirty="0" err="1">
                <a:solidFill>
                  <a:srgbClr val="BFBFBF"/>
                </a:solidFill>
              </a:rPr>
              <a:t>Durchmesser</a:t>
            </a:r>
            <a:r>
              <a:rPr lang="en-US" sz="1200" dirty="0">
                <a:solidFill>
                  <a:srgbClr val="BFBFBF"/>
                </a:solidFill>
              </a:rPr>
              <a:t> der </a:t>
            </a:r>
            <a:r>
              <a:rPr lang="en-US" sz="1200" dirty="0" err="1">
                <a:solidFill>
                  <a:srgbClr val="BFBFBF"/>
                </a:solidFill>
              </a:rPr>
              <a:t>applanierten</a:t>
            </a:r>
            <a:r>
              <a:rPr lang="en-US" sz="1200" dirty="0">
                <a:solidFill>
                  <a:srgbClr val="BFBFBF"/>
                </a:solidFill>
              </a:rPr>
              <a:t> </a:t>
            </a:r>
            <a:r>
              <a:rPr lang="en-US" sz="1200" dirty="0" err="1">
                <a:solidFill>
                  <a:srgbClr val="BFBFBF"/>
                </a:solidFill>
              </a:rPr>
              <a:t>Fläche</a:t>
            </a:r>
            <a:r>
              <a:rPr lang="en-US" sz="1200" dirty="0">
                <a:solidFill>
                  <a:srgbClr val="BFBFBF"/>
                </a:solidFill>
              </a:rPr>
              <a:t> </a:t>
            </a:r>
            <a:r>
              <a:rPr lang="en-US" sz="1200" dirty="0" err="1">
                <a:solidFill>
                  <a:srgbClr val="BFBFBF"/>
                </a:solidFill>
              </a:rPr>
              <a:t>genau</a:t>
            </a:r>
            <a:r>
              <a:rPr lang="en-US" sz="1200" dirty="0">
                <a:solidFill>
                  <a:srgbClr val="BFBFBF"/>
                </a:solidFill>
              </a:rPr>
              <a:t> 3,06 mm.</a:t>
            </a:r>
            <a:endParaRPr sz="1200" i="1" dirty="0">
              <a:solidFill>
                <a:srgbClr val="BFBFBF"/>
              </a:solidFill>
            </a:endParaRPr>
          </a:p>
          <a:p>
            <a:pPr marL="0" lvl="0" indent="0" algn="l" rtl="0">
              <a:spcBef>
                <a:spcPts val="0"/>
              </a:spcBef>
              <a:spcAft>
                <a:spcPts val="0"/>
              </a:spcAft>
              <a:buClr>
                <a:schemeClr val="dk1"/>
              </a:buClr>
              <a:buFont typeface="Arial"/>
              <a:buNone/>
            </a:pPr>
            <a:endParaRPr sz="1200" i="1" dirty="0">
              <a:solidFill>
                <a:srgbClr val="BFBFBF"/>
              </a:solidFill>
            </a:endParaRPr>
          </a:p>
          <a:p>
            <a:pPr marL="0" lvl="0" indent="0" algn="l" rtl="0">
              <a:spcBef>
                <a:spcPts val="0"/>
              </a:spcBef>
              <a:spcAft>
                <a:spcPts val="0"/>
              </a:spcAft>
              <a:buClr>
                <a:schemeClr val="dk1"/>
              </a:buClr>
              <a:buFont typeface="Arial"/>
              <a:buNone/>
            </a:pPr>
            <a:endParaRPr sz="1200" i="1" dirty="0">
              <a:solidFill>
                <a:srgbClr val="BFBFBF"/>
              </a:solidFill>
            </a:endParaRPr>
          </a:p>
          <a:p>
            <a:pPr marL="0" marR="0" lvl="0" indent="0" algn="l" rtl="0">
              <a:spcBef>
                <a:spcPts val="0"/>
              </a:spcBef>
              <a:spcAft>
                <a:spcPts val="0"/>
              </a:spcAft>
              <a:buNone/>
            </a:pPr>
            <a:endParaRPr sz="1200" i="1" dirty="0">
              <a:solidFill>
                <a:srgbClr val="BFBFBF"/>
              </a:solidFill>
            </a:endParaRPr>
          </a:p>
        </p:txBody>
      </p:sp>
      <p:sp>
        <p:nvSpPr>
          <p:cNvPr id="1512" name="Google Shape;1512;p7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513" name="Google Shape;1513;p74"/>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b="1"/>
              <a:t>Weitere Informationen zur Applanationstonometrie</a:t>
            </a:r>
            <a:endParaRPr/>
          </a:p>
          <a:p>
            <a:pPr marL="692150" lvl="1" indent="-320993" algn="l" rtl="0">
              <a:spcBef>
                <a:spcPts val="240"/>
              </a:spcBef>
              <a:spcAft>
                <a:spcPts val="0"/>
              </a:spcAft>
              <a:buSzPts val="840"/>
              <a:buChar char="●"/>
            </a:pPr>
            <a:r>
              <a:rPr lang="en-US" sz="1200">
                <a:solidFill>
                  <a:srgbClr val="BFBFBF"/>
                </a:solidFill>
              </a:rPr>
              <a:t>Der Messwert ist fälschlicherweise </a:t>
            </a:r>
            <a:r>
              <a:rPr lang="en-US" sz="1200" b="1" i="1">
                <a:solidFill>
                  <a:srgbClr val="BFBFBF"/>
                </a:solidFill>
              </a:rPr>
              <a:t>zu niedrig, </a:t>
            </a:r>
            <a:r>
              <a:rPr lang="en-US" sz="1200">
                <a:solidFill>
                  <a:srgbClr val="BFBFBF"/>
                </a:solidFill>
              </a:rPr>
              <a:t>wenn:</a:t>
            </a:r>
            <a:endParaRPr/>
          </a:p>
          <a:p>
            <a:pPr marL="987425" lvl="2" indent="-267018" algn="l" rtl="0">
              <a:spcBef>
                <a:spcPts val="240"/>
              </a:spcBef>
              <a:spcAft>
                <a:spcPts val="0"/>
              </a:spcAft>
              <a:buSzPts val="840"/>
              <a:buChar char="●"/>
            </a:pPr>
            <a:r>
              <a:rPr lang="en-US" sz="1200">
                <a:solidFill>
                  <a:srgbClr val="BFBFBF"/>
                </a:solidFill>
              </a:rPr>
              <a:t>die Hornhaut ödematös ist</a:t>
            </a:r>
            <a:endParaRPr>
              <a:solidFill>
                <a:srgbClr val="BFBFBF"/>
              </a:solidFill>
            </a:endParaRPr>
          </a:p>
          <a:p>
            <a:pPr marL="987425" lvl="2" indent="-267018" algn="l" rtl="0">
              <a:spcBef>
                <a:spcPts val="240"/>
              </a:spcBef>
              <a:spcAft>
                <a:spcPts val="0"/>
              </a:spcAft>
              <a:buSzPts val="840"/>
              <a:buChar char="●"/>
            </a:pPr>
            <a:r>
              <a:rPr lang="en-US" sz="1200">
                <a:solidFill>
                  <a:srgbClr val="BFBFBF"/>
                </a:solidFill>
              </a:rPr>
              <a:t>die Applanation über einer weichen Kontaktlinse durchgeführt wird</a:t>
            </a:r>
            <a:endParaRPr/>
          </a:p>
          <a:p>
            <a:pPr marL="987425" lvl="2" indent="-267018" algn="l" rtl="0">
              <a:spcBef>
                <a:spcPts val="240"/>
              </a:spcBef>
              <a:spcAft>
                <a:spcPts val="0"/>
              </a:spcAft>
              <a:buSzPts val="840"/>
              <a:buChar char="●"/>
            </a:pPr>
            <a:r>
              <a:rPr lang="en-US" sz="1200">
                <a:solidFill>
                  <a:srgbClr val="BFBFBF"/>
                </a:solidFill>
              </a:rPr>
              <a:t>nach einer Plomben-Operation (verändert die Sklerasteifigkeit)</a:t>
            </a:r>
            <a:endParaRPr/>
          </a:p>
          <a:p>
            <a:pPr marL="987425" lvl="2" indent="-267018" algn="l" rtl="0">
              <a:spcBef>
                <a:spcPts val="240"/>
              </a:spcBef>
              <a:spcAft>
                <a:spcPts val="0"/>
              </a:spcAft>
              <a:buSzPts val="840"/>
              <a:buChar char="●"/>
            </a:pPr>
            <a:r>
              <a:rPr lang="en-US" sz="1200">
                <a:solidFill>
                  <a:srgbClr val="BFBFBF"/>
                </a:solidFill>
              </a:rPr>
              <a:t>zu wenig Fluoreszein im Tränenfilm vorhanden ist</a:t>
            </a:r>
            <a:endParaRPr/>
          </a:p>
          <a:p>
            <a:pPr marL="692150" lvl="1" indent="-320993" algn="l" rtl="0">
              <a:spcBef>
                <a:spcPts val="240"/>
              </a:spcBef>
              <a:spcAft>
                <a:spcPts val="0"/>
              </a:spcAft>
              <a:buSzPts val="840"/>
              <a:buChar char="●"/>
            </a:pPr>
            <a:r>
              <a:rPr lang="en-US" sz="1200"/>
              <a:t>Der Messwert ist fälschlicherweise </a:t>
            </a:r>
            <a:r>
              <a:rPr lang="en-US" sz="1200" b="1" i="1"/>
              <a:t>zu hoch, </a:t>
            </a:r>
            <a:r>
              <a:rPr lang="en-US" sz="1200"/>
              <a:t>wenn</a:t>
            </a:r>
            <a:r>
              <a:rPr lang="en-US" sz="1200">
                <a:solidFill>
                  <a:srgbClr val="BFBFBF"/>
                </a:solidFill>
              </a:rPr>
              <a:t>:</a:t>
            </a:r>
            <a:endParaRPr>
              <a:solidFill>
                <a:srgbClr val="BFBFBF"/>
              </a:solidFill>
            </a:endParaRPr>
          </a:p>
          <a:p>
            <a:pPr marL="987425" lvl="2" indent="-267018" algn="l" rtl="0">
              <a:spcBef>
                <a:spcPts val="240"/>
              </a:spcBef>
              <a:spcAft>
                <a:spcPts val="0"/>
              </a:spcAft>
              <a:buSzPts val="840"/>
              <a:buChar char="●"/>
            </a:pPr>
            <a:r>
              <a:rPr lang="en-US" sz="1200">
                <a:solidFill>
                  <a:srgbClr val="BFBFBF"/>
                </a:solidFill>
              </a:rPr>
              <a:t>die Messung über einer Hornhautnarbe durchgeführt wird</a:t>
            </a:r>
            <a:endParaRPr/>
          </a:p>
          <a:p>
            <a:pPr marL="987425" lvl="2" indent="-267018" algn="l" rtl="0">
              <a:spcBef>
                <a:spcPts val="240"/>
              </a:spcBef>
              <a:spcAft>
                <a:spcPts val="0"/>
              </a:spcAft>
              <a:buSzPts val="840"/>
              <a:buChar char="●"/>
            </a:pPr>
            <a:r>
              <a:rPr lang="en-US" sz="1200"/>
              <a:t>zu </a:t>
            </a:r>
            <a:r>
              <a:rPr lang="en-US" sz="1200" b="1" u="sng">
                <a:solidFill>
                  <a:srgbClr val="0000FF"/>
                </a:solidFill>
              </a:rPr>
              <a:t>viel </a:t>
            </a:r>
            <a:r>
              <a:rPr lang="en-US" sz="1200"/>
              <a:t>Fluoreszein im Tränenfilm vorhanden ist</a:t>
            </a:r>
            <a:endParaRPr sz="1200" b="1"/>
          </a:p>
          <a:p>
            <a:pPr marL="342900" lvl="0" indent="0" algn="l" rtl="0">
              <a:spcBef>
                <a:spcPts val="0"/>
              </a:spcBef>
              <a:spcAft>
                <a:spcPts val="0"/>
              </a:spcAft>
              <a:buNone/>
            </a:pPr>
            <a:endParaRPr sz="1200" b="1"/>
          </a:p>
          <a:p>
            <a:pPr marL="987425" lvl="2" indent="-191453" algn="l" rtl="0">
              <a:spcBef>
                <a:spcPts val="460"/>
              </a:spcBef>
              <a:spcAft>
                <a:spcPts val="0"/>
              </a:spcAft>
              <a:buSzPts val="1610"/>
              <a:buNone/>
            </a:pPr>
            <a:endParaRPr b="1"/>
          </a:p>
        </p:txBody>
      </p:sp>
      <p:sp>
        <p:nvSpPr>
          <p:cNvPr id="1514" name="Google Shape;1514;p7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74</a:t>
            </a:fld>
            <a:endParaRPr sz="1000">
              <a:solidFill>
                <a:schemeClr val="dk1"/>
              </a:solidFill>
              <a:latin typeface="Arial"/>
              <a:ea typeface="Arial"/>
              <a:cs typeface="Arial"/>
              <a:sym typeface="Arial"/>
            </a:endParaRPr>
          </a:p>
        </p:txBody>
      </p:sp>
      <p:sp>
        <p:nvSpPr>
          <p:cNvPr id="1515" name="Google Shape;1515;p74"/>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516" name="Google Shape;1516;p74"/>
          <p:cNvSpPr txBox="1"/>
          <p:nvPr/>
        </p:nvSpPr>
        <p:spPr>
          <a:xfrm>
            <a:off x="457200" y="5334000"/>
            <a:ext cx="8305800" cy="11340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rgbClr val="0000FF"/>
                </a:solidFill>
              </a:rPr>
              <a:t>OK, warum führt dann zu viel Fluoreszein zu einem fälschlich hohen Messwert?</a:t>
            </a:r>
            <a:endParaRPr>
              <a:solidFill>
                <a:schemeClr val="dk1"/>
              </a:solidFill>
            </a:endParaRPr>
          </a:p>
          <a:p>
            <a:pPr marL="0" marR="0" lvl="0" indent="0" algn="l" rtl="0">
              <a:spcBef>
                <a:spcPts val="0"/>
              </a:spcBef>
              <a:spcAft>
                <a:spcPts val="0"/>
              </a:spcAft>
              <a:buNone/>
            </a:pPr>
            <a:r>
              <a:rPr lang="en-US" sz="1200">
                <a:solidFill>
                  <a:srgbClr val="0000FF"/>
                </a:solidFill>
              </a:rPr>
              <a:t>Eine zu große Menge Fluoreszein verdickt den Tränenfilm. Dadurch wird der Krümmungsradius der Tränenfilmoberfläche größer, wodurch die Oberflächenspannung des Tränenfilms abnimmt. </a:t>
            </a:r>
            <a:r>
              <a:rPr lang="en-US" sz="1200">
                <a:solidFill>
                  <a:schemeClr val="dk1"/>
                </a:solidFill>
              </a:rPr>
              <a:t>Durch die verringerte Oberflächenspannung wirkt eine geringere Zugkraft auf die Applanationsspitze. Da das Messprinzip aber von einer bestimmten kapillären Zugkraft ausgeht, muss der Untersucher die Kraft am Tonometer stärker erhöhen, um die korrekte Applanationsposition zu erreichen. Dadurch wird der Augeninnendruck fälschlicherweise zu hoch angezeigt</a:t>
            </a:r>
            <a:r>
              <a:rPr lang="en-US" sz="1200">
                <a:solidFill>
                  <a:schemeClr val="dk1"/>
                </a:solidFill>
                <a:latin typeface="Arial"/>
                <a:ea typeface="Arial"/>
                <a:cs typeface="Arial"/>
                <a:sym typeface="Arial"/>
              </a:rPr>
              <a:t>.</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520"/>
        <p:cNvGrpSpPr/>
        <p:nvPr/>
      </p:nvGrpSpPr>
      <p:grpSpPr>
        <a:xfrm>
          <a:off x="0" y="0"/>
          <a:ext cx="0" cy="0"/>
          <a:chOff x="0" y="0"/>
          <a:chExt cx="0" cy="0"/>
        </a:xfrm>
      </p:grpSpPr>
      <p:sp>
        <p:nvSpPr>
          <p:cNvPr id="1527" name="Google Shape;1527;p7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528" name="Google Shape;1528;p75"/>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SzPts val="840"/>
              <a:buChar char="●"/>
            </a:pPr>
            <a:r>
              <a:rPr lang="en-US" sz="1200" b="1" dirty="0" err="1"/>
              <a:t>Weitere</a:t>
            </a:r>
            <a:r>
              <a:rPr lang="en-US" sz="1200" b="1" dirty="0"/>
              <a:t> </a:t>
            </a:r>
            <a:r>
              <a:rPr lang="en-US" sz="1200" b="1" dirty="0" err="1"/>
              <a:t>Informationen</a:t>
            </a:r>
            <a:r>
              <a:rPr lang="en-US" sz="1200" b="1" dirty="0"/>
              <a:t> </a:t>
            </a:r>
            <a:r>
              <a:rPr lang="en-US" sz="1200" b="1" dirty="0" err="1"/>
              <a:t>zur</a:t>
            </a:r>
            <a:r>
              <a:rPr lang="en-US" sz="1200" b="1" dirty="0"/>
              <a:t> </a:t>
            </a:r>
            <a:r>
              <a:rPr lang="en-US" sz="1200" b="1" dirty="0" err="1"/>
              <a:t>Applanationstonometrie</a:t>
            </a:r>
            <a:endParaRPr dirty="0"/>
          </a:p>
          <a:p>
            <a:pPr marL="692150" lvl="1" indent="-347663" algn="l" rtl="0">
              <a:spcBef>
                <a:spcPts val="240"/>
              </a:spcBef>
              <a:spcAft>
                <a:spcPts val="0"/>
              </a:spcAft>
              <a:buSzPts val="840"/>
              <a:buChar char="●"/>
            </a:pPr>
            <a:r>
              <a:rPr lang="en-US" sz="1200" dirty="0"/>
              <a:t>Der </a:t>
            </a:r>
            <a:r>
              <a:rPr lang="en-US" sz="1200" dirty="0" err="1"/>
              <a:t>Messwert</a:t>
            </a:r>
            <a:r>
              <a:rPr lang="en-US" sz="1200" dirty="0"/>
              <a:t> </a:t>
            </a:r>
            <a:r>
              <a:rPr lang="en-US" sz="1200" dirty="0" err="1"/>
              <a:t>ist</a:t>
            </a:r>
            <a:r>
              <a:rPr lang="en-US" sz="1200" dirty="0"/>
              <a:t> </a:t>
            </a:r>
            <a:r>
              <a:rPr lang="en-US" sz="1200" dirty="0" err="1"/>
              <a:t>fälschlicherweise</a:t>
            </a:r>
            <a:r>
              <a:rPr lang="en-US" sz="1200" dirty="0"/>
              <a:t> </a:t>
            </a:r>
            <a:r>
              <a:rPr lang="en-US" sz="1200" b="1" i="1" dirty="0" err="1"/>
              <a:t>zu</a:t>
            </a:r>
            <a:r>
              <a:rPr lang="en-US" sz="1200" b="1" i="1" dirty="0"/>
              <a:t> </a:t>
            </a:r>
            <a:r>
              <a:rPr lang="en-US" sz="1200" b="1" i="1" dirty="0" err="1"/>
              <a:t>niedrig</a:t>
            </a:r>
            <a:r>
              <a:rPr lang="en-US" sz="1200" b="1" i="1" dirty="0"/>
              <a:t>, </a:t>
            </a:r>
            <a:r>
              <a:rPr lang="en-US" sz="1200" dirty="0" err="1"/>
              <a:t>wenn</a:t>
            </a:r>
            <a:r>
              <a:rPr lang="en-US" sz="1200" dirty="0"/>
              <a:t>:</a:t>
            </a:r>
            <a:endParaRPr dirty="0"/>
          </a:p>
          <a:p>
            <a:pPr marL="987425" lvl="2" indent="-293688" algn="l" rtl="0">
              <a:spcBef>
                <a:spcPts val="240"/>
              </a:spcBef>
              <a:spcAft>
                <a:spcPts val="0"/>
              </a:spcAft>
              <a:buSzPts val="840"/>
              <a:buChar char="●"/>
            </a:pPr>
            <a:r>
              <a:rPr lang="en-US" sz="1200" dirty="0"/>
              <a:t>die </a:t>
            </a:r>
            <a:r>
              <a:rPr lang="en-US" sz="1200" dirty="0" err="1"/>
              <a:t>Hornhaut</a:t>
            </a:r>
            <a:r>
              <a:rPr lang="en-US" sz="1200" dirty="0"/>
              <a:t> </a:t>
            </a:r>
            <a:r>
              <a:rPr lang="en-US" sz="1200" dirty="0" err="1">
                <a:solidFill>
                  <a:srgbClr val="0000FF"/>
                </a:solidFill>
              </a:rPr>
              <a:t>ödematös</a:t>
            </a:r>
            <a:r>
              <a:rPr lang="en-US" sz="1200" dirty="0"/>
              <a:t> </a:t>
            </a:r>
            <a:r>
              <a:rPr lang="en-US" sz="1200" dirty="0" err="1"/>
              <a:t>ist</a:t>
            </a:r>
            <a:endParaRPr dirty="0">
              <a:solidFill>
                <a:srgbClr val="0000FF"/>
              </a:solidFill>
            </a:endParaRPr>
          </a:p>
          <a:p>
            <a:pPr marL="987425" lvl="2" indent="-293688" algn="l" rtl="0">
              <a:spcBef>
                <a:spcPts val="240"/>
              </a:spcBef>
              <a:spcAft>
                <a:spcPts val="0"/>
              </a:spcAft>
              <a:buSzPts val="840"/>
              <a:buChar char="●"/>
            </a:pPr>
            <a:r>
              <a:rPr lang="en-US" sz="1200" dirty="0"/>
              <a:t>die Applanation </a:t>
            </a:r>
            <a:r>
              <a:rPr lang="en-US" sz="1200" dirty="0" err="1"/>
              <a:t>über</a:t>
            </a:r>
            <a:r>
              <a:rPr lang="en-US" sz="1200" dirty="0"/>
              <a:t> </a:t>
            </a:r>
            <a:r>
              <a:rPr lang="en-US" sz="1200" dirty="0" err="1"/>
              <a:t>einer</a:t>
            </a:r>
            <a:r>
              <a:rPr lang="en-US" sz="1200" dirty="0"/>
              <a:t> </a:t>
            </a:r>
            <a:r>
              <a:rPr lang="en-US" sz="1200" dirty="0" err="1">
                <a:solidFill>
                  <a:srgbClr val="0000FF"/>
                </a:solidFill>
              </a:rPr>
              <a:t>weichen</a:t>
            </a:r>
            <a:r>
              <a:rPr lang="en-US" sz="1200" dirty="0">
                <a:solidFill>
                  <a:srgbClr val="0000FF"/>
                </a:solidFill>
              </a:rPr>
              <a:t> </a:t>
            </a:r>
            <a:r>
              <a:rPr lang="en-US" sz="1200" dirty="0" err="1">
                <a:solidFill>
                  <a:srgbClr val="0000FF"/>
                </a:solidFill>
              </a:rPr>
              <a:t>Kontaktlinse</a:t>
            </a:r>
            <a:r>
              <a:rPr lang="en-US" sz="1200" dirty="0">
                <a:solidFill>
                  <a:srgbClr val="0000FF"/>
                </a:solidFill>
              </a:rPr>
              <a:t> </a:t>
            </a:r>
            <a:r>
              <a:rPr lang="en-US" sz="1200" dirty="0" err="1"/>
              <a:t>durchgeführt</a:t>
            </a:r>
            <a:r>
              <a:rPr lang="en-US" sz="1200" dirty="0"/>
              <a:t> </a:t>
            </a:r>
            <a:r>
              <a:rPr lang="en-US" sz="1200" dirty="0" err="1"/>
              <a:t>wird</a:t>
            </a:r>
            <a:endParaRPr dirty="0"/>
          </a:p>
          <a:p>
            <a:pPr marL="987425" lvl="2" indent="-293688" algn="l" rtl="0">
              <a:spcBef>
                <a:spcPts val="240"/>
              </a:spcBef>
              <a:spcAft>
                <a:spcPts val="0"/>
              </a:spcAft>
              <a:buSzPts val="840"/>
              <a:buChar char="●"/>
            </a:pPr>
            <a:r>
              <a:rPr lang="en-US" sz="1200" dirty="0" err="1"/>
              <a:t>nach</a:t>
            </a:r>
            <a:r>
              <a:rPr lang="en-US" sz="1200" dirty="0"/>
              <a:t> </a:t>
            </a:r>
            <a:r>
              <a:rPr lang="en-US" sz="1200" dirty="0" err="1"/>
              <a:t>einer</a:t>
            </a:r>
            <a:r>
              <a:rPr lang="en-US" sz="1200" dirty="0"/>
              <a:t> </a:t>
            </a:r>
            <a:r>
              <a:rPr lang="en-US" sz="1200" dirty="0" err="1">
                <a:solidFill>
                  <a:srgbClr val="0000FF"/>
                </a:solidFill>
              </a:rPr>
              <a:t>Plomben</a:t>
            </a:r>
            <a:r>
              <a:rPr lang="en-US" sz="1200" dirty="0"/>
              <a:t>-Operation (</a:t>
            </a:r>
            <a:r>
              <a:rPr lang="en-US" sz="1200" dirty="0" err="1"/>
              <a:t>verändert</a:t>
            </a:r>
            <a:r>
              <a:rPr lang="en-US" sz="1200" dirty="0"/>
              <a:t> die </a:t>
            </a:r>
            <a:r>
              <a:rPr lang="en-US" sz="1200" dirty="0" err="1"/>
              <a:t>Sklerasteifigkeit</a:t>
            </a:r>
            <a:r>
              <a:rPr lang="en-US" sz="1200" dirty="0"/>
              <a:t>)</a:t>
            </a:r>
            <a:endParaRPr dirty="0"/>
          </a:p>
          <a:p>
            <a:pPr marL="987425" lvl="2" indent="-293688" algn="l" rtl="0">
              <a:spcBef>
                <a:spcPts val="240"/>
              </a:spcBef>
              <a:spcAft>
                <a:spcPts val="0"/>
              </a:spcAft>
              <a:buSzPts val="840"/>
              <a:buChar char="●"/>
            </a:pPr>
            <a:r>
              <a:rPr lang="en-US" sz="1200" dirty="0" err="1"/>
              <a:t>zu</a:t>
            </a:r>
            <a:r>
              <a:rPr lang="en-US" sz="1200" dirty="0"/>
              <a:t> </a:t>
            </a:r>
            <a:r>
              <a:rPr lang="en-US" sz="1200" dirty="0" err="1">
                <a:solidFill>
                  <a:srgbClr val="0000FF"/>
                </a:solidFill>
              </a:rPr>
              <a:t>wenig</a:t>
            </a:r>
            <a:r>
              <a:rPr lang="en-US" sz="1200" dirty="0">
                <a:solidFill>
                  <a:srgbClr val="0000FF"/>
                </a:solidFill>
              </a:rPr>
              <a:t> </a:t>
            </a:r>
            <a:r>
              <a:rPr lang="en-US" sz="1200" dirty="0" err="1"/>
              <a:t>Fluoreszein</a:t>
            </a:r>
            <a:r>
              <a:rPr lang="en-US" sz="1200" dirty="0"/>
              <a:t> </a:t>
            </a:r>
            <a:r>
              <a:rPr lang="en-US" sz="1200" dirty="0" err="1"/>
              <a:t>im</a:t>
            </a:r>
            <a:r>
              <a:rPr lang="en-US" sz="1200" dirty="0"/>
              <a:t> </a:t>
            </a:r>
            <a:r>
              <a:rPr lang="en-US" sz="1200" dirty="0" err="1"/>
              <a:t>Tränenfilm</a:t>
            </a:r>
            <a:r>
              <a:rPr lang="en-US" sz="1200" dirty="0"/>
              <a:t> </a:t>
            </a:r>
            <a:r>
              <a:rPr lang="en-US" sz="1200" dirty="0" err="1"/>
              <a:t>vorhanden</a:t>
            </a:r>
            <a:r>
              <a:rPr lang="en-US" sz="1200" dirty="0"/>
              <a:t> </a:t>
            </a:r>
            <a:r>
              <a:rPr lang="en-US" sz="1200" dirty="0" err="1"/>
              <a:t>ist</a:t>
            </a:r>
            <a:endParaRPr dirty="0"/>
          </a:p>
          <a:p>
            <a:pPr marL="692150" lvl="1" indent="-347663" algn="l" rtl="0">
              <a:spcBef>
                <a:spcPts val="240"/>
              </a:spcBef>
              <a:spcAft>
                <a:spcPts val="0"/>
              </a:spcAft>
              <a:buSzPts val="840"/>
              <a:buChar char="●"/>
            </a:pPr>
            <a:r>
              <a:rPr lang="en-US" sz="1200" dirty="0"/>
              <a:t>Der </a:t>
            </a:r>
            <a:r>
              <a:rPr lang="en-US" sz="1200" dirty="0" err="1"/>
              <a:t>Messwert</a:t>
            </a:r>
            <a:r>
              <a:rPr lang="en-US" sz="1200" dirty="0"/>
              <a:t> </a:t>
            </a:r>
            <a:r>
              <a:rPr lang="en-US" sz="1200" dirty="0" err="1"/>
              <a:t>ist</a:t>
            </a:r>
            <a:r>
              <a:rPr lang="en-US" sz="1200" dirty="0"/>
              <a:t> </a:t>
            </a:r>
            <a:r>
              <a:rPr lang="en-US" sz="1200" dirty="0" err="1"/>
              <a:t>fälschlicherweise</a:t>
            </a:r>
            <a:r>
              <a:rPr lang="en-US" sz="1200" dirty="0"/>
              <a:t> </a:t>
            </a:r>
            <a:r>
              <a:rPr lang="en-US" sz="1200" b="1" i="1" dirty="0" err="1"/>
              <a:t>zu</a:t>
            </a:r>
            <a:r>
              <a:rPr lang="en-US" sz="1200" b="1" i="1" dirty="0"/>
              <a:t> </a:t>
            </a:r>
            <a:r>
              <a:rPr lang="en-US" sz="1200" b="1" i="1" dirty="0" err="1"/>
              <a:t>hoch</a:t>
            </a:r>
            <a:r>
              <a:rPr lang="en-US" sz="1200" b="1" i="1" dirty="0"/>
              <a:t>, </a:t>
            </a:r>
            <a:r>
              <a:rPr lang="en-US" sz="1200" dirty="0" err="1"/>
              <a:t>wenn</a:t>
            </a:r>
            <a:r>
              <a:rPr lang="en-US" sz="1200" dirty="0"/>
              <a:t>:</a:t>
            </a:r>
            <a:endParaRPr dirty="0"/>
          </a:p>
          <a:p>
            <a:pPr marL="987425" lvl="2" indent="-293688" algn="l" rtl="0">
              <a:spcBef>
                <a:spcPts val="240"/>
              </a:spcBef>
              <a:spcAft>
                <a:spcPts val="0"/>
              </a:spcAft>
              <a:buSzPts val="840"/>
              <a:buChar char="●"/>
            </a:pPr>
            <a:r>
              <a:rPr lang="en-US" sz="1200" dirty="0"/>
              <a:t>die </a:t>
            </a:r>
            <a:r>
              <a:rPr lang="en-US" sz="1200" dirty="0" err="1"/>
              <a:t>Messung</a:t>
            </a:r>
            <a:r>
              <a:rPr lang="en-US" sz="1200" dirty="0"/>
              <a:t> </a:t>
            </a:r>
            <a:r>
              <a:rPr lang="en-US" sz="1200" dirty="0" err="1"/>
              <a:t>über</a:t>
            </a:r>
            <a:r>
              <a:rPr lang="en-US" sz="1200" dirty="0"/>
              <a:t> </a:t>
            </a:r>
            <a:r>
              <a:rPr lang="en-US" sz="1200" dirty="0" err="1"/>
              <a:t>einer</a:t>
            </a:r>
            <a:r>
              <a:rPr lang="en-US" sz="1200" dirty="0"/>
              <a:t> </a:t>
            </a:r>
            <a:r>
              <a:rPr lang="en-US" sz="1200" dirty="0" err="1">
                <a:solidFill>
                  <a:srgbClr val="0000FF"/>
                </a:solidFill>
              </a:rPr>
              <a:t>Hornhautnarbe</a:t>
            </a:r>
            <a:r>
              <a:rPr lang="en-US" sz="1200" dirty="0">
                <a:solidFill>
                  <a:srgbClr val="0000FF"/>
                </a:solidFill>
              </a:rPr>
              <a:t> </a:t>
            </a:r>
            <a:r>
              <a:rPr lang="en-US" sz="1200" dirty="0" err="1"/>
              <a:t>durchgeführt</a:t>
            </a:r>
            <a:r>
              <a:rPr lang="en-US" sz="1200" dirty="0"/>
              <a:t> </a:t>
            </a:r>
            <a:r>
              <a:rPr lang="en-US" sz="1200" dirty="0" err="1"/>
              <a:t>wird</a:t>
            </a:r>
            <a:endParaRPr dirty="0"/>
          </a:p>
          <a:p>
            <a:pPr marL="987425" lvl="2" indent="-293688" algn="l" rtl="0">
              <a:spcBef>
                <a:spcPts val="240"/>
              </a:spcBef>
              <a:spcAft>
                <a:spcPts val="0"/>
              </a:spcAft>
              <a:buSzPts val="840"/>
              <a:buChar char="●"/>
            </a:pPr>
            <a:r>
              <a:rPr lang="en-US" sz="1200" dirty="0" err="1"/>
              <a:t>zu</a:t>
            </a:r>
            <a:r>
              <a:rPr lang="en-US" sz="1200" dirty="0"/>
              <a:t> </a:t>
            </a:r>
            <a:r>
              <a:rPr lang="en-US" sz="1200" dirty="0" err="1">
                <a:solidFill>
                  <a:srgbClr val="0000FF"/>
                </a:solidFill>
              </a:rPr>
              <a:t>viel</a:t>
            </a:r>
            <a:r>
              <a:rPr lang="en-US" sz="1200" dirty="0">
                <a:solidFill>
                  <a:srgbClr val="0000FF"/>
                </a:solidFill>
              </a:rPr>
              <a:t> </a:t>
            </a:r>
            <a:r>
              <a:rPr lang="en-US" sz="1200" dirty="0" err="1"/>
              <a:t>Fluoreszein</a:t>
            </a:r>
            <a:r>
              <a:rPr lang="en-US" sz="1200" dirty="0"/>
              <a:t> </a:t>
            </a:r>
            <a:r>
              <a:rPr lang="en-US" sz="1200" dirty="0" err="1"/>
              <a:t>im</a:t>
            </a:r>
            <a:r>
              <a:rPr lang="en-US" sz="1200" dirty="0"/>
              <a:t> </a:t>
            </a:r>
            <a:r>
              <a:rPr lang="en-US" sz="1200" dirty="0" err="1"/>
              <a:t>Tränenfilm</a:t>
            </a:r>
            <a:r>
              <a:rPr lang="en-US" sz="1200" dirty="0"/>
              <a:t> </a:t>
            </a:r>
            <a:r>
              <a:rPr lang="en-US" sz="1200" dirty="0" err="1"/>
              <a:t>vorhanden</a:t>
            </a:r>
            <a:r>
              <a:rPr lang="en-US" sz="1200" dirty="0"/>
              <a:t> </a:t>
            </a:r>
            <a:r>
              <a:rPr lang="en-US" sz="1200" dirty="0" err="1"/>
              <a:t>ist</a:t>
            </a:r>
            <a:endParaRPr dirty="0"/>
          </a:p>
          <a:p>
            <a:pPr marL="692150" lvl="1" indent="-347663" algn="l" rtl="0">
              <a:spcBef>
                <a:spcPts val="240"/>
              </a:spcBef>
              <a:spcAft>
                <a:spcPts val="0"/>
              </a:spcAft>
              <a:buSzPts val="840"/>
              <a:buChar char="●"/>
            </a:pPr>
            <a:r>
              <a:rPr lang="en-US" sz="1200" dirty="0"/>
              <a:t>Der </a:t>
            </a:r>
            <a:r>
              <a:rPr lang="en-US" sz="1200" dirty="0" err="1"/>
              <a:t>Messwert</a:t>
            </a:r>
            <a:r>
              <a:rPr lang="en-US" sz="1200" dirty="0"/>
              <a:t> </a:t>
            </a:r>
            <a:r>
              <a:rPr lang="en-US" sz="1200" dirty="0" err="1"/>
              <a:t>wird</a:t>
            </a:r>
            <a:r>
              <a:rPr lang="en-US" sz="1200" dirty="0"/>
              <a:t> </a:t>
            </a:r>
            <a:r>
              <a:rPr lang="en-US" sz="1200" dirty="0" err="1"/>
              <a:t>schlichtweg</a:t>
            </a:r>
            <a:r>
              <a:rPr lang="en-US" sz="1200" dirty="0"/>
              <a:t> </a:t>
            </a:r>
            <a:r>
              <a:rPr lang="en-US" sz="1200" b="1" i="1" dirty="0"/>
              <a:t>UNTERSCHÄTZT, </a:t>
            </a:r>
            <a:r>
              <a:rPr lang="en-US" sz="1200" dirty="0" err="1"/>
              <a:t>wenn</a:t>
            </a:r>
            <a:r>
              <a:rPr lang="en-US" sz="1200" dirty="0"/>
              <a:t> das Auge </a:t>
            </a:r>
            <a:r>
              <a:rPr lang="en-US" sz="1200" dirty="0" err="1"/>
              <a:t>einen</a:t>
            </a:r>
            <a:r>
              <a:rPr lang="en-US" sz="1200" dirty="0"/>
              <a:t> </a:t>
            </a:r>
            <a:r>
              <a:rPr lang="en-US" sz="1200" dirty="0" err="1"/>
              <a:t>signifikanten</a:t>
            </a:r>
            <a:r>
              <a:rPr lang="en-US" sz="1200" dirty="0"/>
              <a:t> </a:t>
            </a:r>
            <a:r>
              <a:rPr lang="en-US" sz="1200" dirty="0" err="1"/>
              <a:t>Hornhautastigmatismus</a:t>
            </a:r>
            <a:r>
              <a:rPr lang="en-US" sz="1200" dirty="0"/>
              <a:t> </a:t>
            </a:r>
            <a:r>
              <a:rPr lang="en-US" sz="1200" dirty="0" err="1"/>
              <a:t>aufweist</a:t>
            </a:r>
            <a:endParaRPr dirty="0"/>
          </a:p>
          <a:p>
            <a:pPr marL="987425" lvl="2" indent="-191453" algn="l" rtl="0">
              <a:spcBef>
                <a:spcPts val="460"/>
              </a:spcBef>
              <a:spcAft>
                <a:spcPts val="0"/>
              </a:spcAft>
              <a:buSzPts val="1610"/>
              <a:buNone/>
            </a:pPr>
            <a:endParaRPr dirty="0"/>
          </a:p>
        </p:txBody>
      </p:sp>
      <p:sp>
        <p:nvSpPr>
          <p:cNvPr id="1529" name="Google Shape;1529;p7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75</a:t>
            </a:fld>
            <a:endParaRPr sz="1000">
              <a:solidFill>
                <a:schemeClr val="dk1"/>
              </a:solidFill>
              <a:latin typeface="Arial"/>
              <a:ea typeface="Arial"/>
              <a:cs typeface="Arial"/>
              <a:sym typeface="Arial"/>
            </a:endParaRPr>
          </a:p>
        </p:txBody>
      </p:sp>
      <p:sp>
        <p:nvSpPr>
          <p:cNvPr id="1530" name="Google Shape;1530;p75"/>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531" name="Google Shape;1531;p75"/>
          <p:cNvSpPr/>
          <p:nvPr/>
        </p:nvSpPr>
        <p:spPr>
          <a:xfrm>
            <a:off x="2992280" y="2736273"/>
            <a:ext cx="1257602" cy="214745"/>
          </a:xfrm>
          <a:prstGeom prst="rect">
            <a:avLst/>
          </a:prstGeom>
          <a:solidFill>
            <a:srgbClr val="CCFFCC"/>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535"/>
        <p:cNvGrpSpPr/>
        <p:nvPr/>
      </p:nvGrpSpPr>
      <p:grpSpPr>
        <a:xfrm>
          <a:off x="0" y="0"/>
          <a:ext cx="0" cy="0"/>
          <a:chOff x="0" y="0"/>
          <a:chExt cx="0" cy="0"/>
        </a:xfrm>
      </p:grpSpPr>
      <p:sp>
        <p:nvSpPr>
          <p:cNvPr id="1543" name="Google Shape;1543;p7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544" name="Google Shape;1544;p76"/>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SzPts val="840"/>
              <a:buChar char="●"/>
            </a:pPr>
            <a:r>
              <a:rPr lang="en-US" sz="1200" b="1"/>
              <a:t>Weitere Informationen zur Applanationstonometrie</a:t>
            </a:r>
            <a:endParaRPr/>
          </a:p>
          <a:p>
            <a:pPr marL="692150" lvl="1" indent="-320993" algn="l" rtl="0">
              <a:spcBef>
                <a:spcPts val="240"/>
              </a:spcBef>
              <a:spcAft>
                <a:spcPts val="0"/>
              </a:spcAft>
              <a:buSzPts val="840"/>
              <a:buChar char="●"/>
            </a:pPr>
            <a:r>
              <a:rPr lang="en-US" sz="1200"/>
              <a:t>Der Messwert ist fälschlicherweise </a:t>
            </a:r>
            <a:r>
              <a:rPr lang="en-US" sz="1200" b="1" i="1"/>
              <a:t>zu niedrig, </a:t>
            </a:r>
            <a:r>
              <a:rPr lang="en-US" sz="1200"/>
              <a:t>wenn:</a:t>
            </a:r>
            <a:endParaRPr/>
          </a:p>
          <a:p>
            <a:pPr marL="987425" lvl="2" indent="-267018" algn="l" rtl="0">
              <a:spcBef>
                <a:spcPts val="240"/>
              </a:spcBef>
              <a:spcAft>
                <a:spcPts val="0"/>
              </a:spcAft>
              <a:buSzPts val="840"/>
              <a:buChar char="●"/>
            </a:pPr>
            <a:r>
              <a:rPr lang="en-US" sz="1200"/>
              <a:t>die Hornhaut </a:t>
            </a:r>
            <a:r>
              <a:rPr lang="en-US" sz="1200">
                <a:solidFill>
                  <a:srgbClr val="0000FF"/>
                </a:solidFill>
              </a:rPr>
              <a:t>ödematös</a:t>
            </a:r>
            <a:r>
              <a:rPr lang="en-US" sz="1200"/>
              <a:t> ist</a:t>
            </a:r>
            <a:endParaRPr>
              <a:solidFill>
                <a:srgbClr val="0000FF"/>
              </a:solidFill>
            </a:endParaRPr>
          </a:p>
          <a:p>
            <a:pPr marL="987425" lvl="2" indent="-267018" algn="l" rtl="0">
              <a:spcBef>
                <a:spcPts val="240"/>
              </a:spcBef>
              <a:spcAft>
                <a:spcPts val="0"/>
              </a:spcAft>
              <a:buSzPts val="840"/>
              <a:buChar char="●"/>
            </a:pPr>
            <a:r>
              <a:rPr lang="en-US" sz="1200"/>
              <a:t>die Applanation über einer </a:t>
            </a:r>
            <a:r>
              <a:rPr lang="en-US" sz="1200">
                <a:solidFill>
                  <a:srgbClr val="0000FF"/>
                </a:solidFill>
              </a:rPr>
              <a:t>weichen Kontaktlinse </a:t>
            </a:r>
            <a:r>
              <a:rPr lang="en-US" sz="1200"/>
              <a:t>durchgeführt wird</a:t>
            </a:r>
            <a:endParaRPr/>
          </a:p>
          <a:p>
            <a:pPr marL="987425" lvl="2" indent="-267018" algn="l" rtl="0">
              <a:spcBef>
                <a:spcPts val="240"/>
              </a:spcBef>
              <a:spcAft>
                <a:spcPts val="0"/>
              </a:spcAft>
              <a:buSzPts val="840"/>
              <a:buChar char="●"/>
            </a:pPr>
            <a:r>
              <a:rPr lang="en-US" sz="1200"/>
              <a:t>nach einer </a:t>
            </a:r>
            <a:r>
              <a:rPr lang="en-US" sz="1200">
                <a:solidFill>
                  <a:srgbClr val="0000FF"/>
                </a:solidFill>
              </a:rPr>
              <a:t>Plomben</a:t>
            </a:r>
            <a:r>
              <a:rPr lang="en-US" sz="1200"/>
              <a:t>-Operation (verändert die Sklerasteifigkeit)</a:t>
            </a:r>
            <a:endParaRPr/>
          </a:p>
          <a:p>
            <a:pPr marL="987425" lvl="2" indent="-267018" algn="l" rtl="0">
              <a:spcBef>
                <a:spcPts val="240"/>
              </a:spcBef>
              <a:spcAft>
                <a:spcPts val="0"/>
              </a:spcAft>
              <a:buSzPts val="840"/>
              <a:buChar char="●"/>
            </a:pPr>
            <a:r>
              <a:rPr lang="en-US" sz="1200"/>
              <a:t>zu </a:t>
            </a:r>
            <a:r>
              <a:rPr lang="en-US" sz="1200">
                <a:solidFill>
                  <a:srgbClr val="0000FF"/>
                </a:solidFill>
              </a:rPr>
              <a:t>wenig </a:t>
            </a:r>
            <a:r>
              <a:rPr lang="en-US" sz="1200"/>
              <a:t>Fluoreszein im Tränenfilm vorhanden ist</a:t>
            </a:r>
            <a:endParaRPr/>
          </a:p>
          <a:p>
            <a:pPr marL="692150" lvl="1" indent="-320993" algn="l" rtl="0">
              <a:spcBef>
                <a:spcPts val="240"/>
              </a:spcBef>
              <a:spcAft>
                <a:spcPts val="0"/>
              </a:spcAft>
              <a:buSzPts val="840"/>
              <a:buChar char="●"/>
            </a:pPr>
            <a:r>
              <a:rPr lang="en-US" sz="1200"/>
              <a:t>Der Messwert ist fälschlicherweise </a:t>
            </a:r>
            <a:r>
              <a:rPr lang="en-US" sz="1200" b="1" i="1"/>
              <a:t>zu hoch, </a:t>
            </a:r>
            <a:r>
              <a:rPr lang="en-US" sz="1200"/>
              <a:t>wenn:</a:t>
            </a:r>
            <a:endParaRPr/>
          </a:p>
          <a:p>
            <a:pPr marL="987425" lvl="2" indent="-267018" algn="l" rtl="0">
              <a:spcBef>
                <a:spcPts val="240"/>
              </a:spcBef>
              <a:spcAft>
                <a:spcPts val="0"/>
              </a:spcAft>
              <a:buSzPts val="840"/>
              <a:buChar char="●"/>
            </a:pPr>
            <a:r>
              <a:rPr lang="en-US" sz="1200"/>
              <a:t>die Messung über einer </a:t>
            </a:r>
            <a:r>
              <a:rPr lang="en-US" sz="1200">
                <a:solidFill>
                  <a:srgbClr val="0000FF"/>
                </a:solidFill>
              </a:rPr>
              <a:t>Hornhautnarbe </a:t>
            </a:r>
            <a:r>
              <a:rPr lang="en-US" sz="1200"/>
              <a:t>durchgeführt wird</a:t>
            </a:r>
            <a:endParaRPr/>
          </a:p>
          <a:p>
            <a:pPr marL="987425" lvl="2" indent="-267018" algn="l" rtl="0">
              <a:spcBef>
                <a:spcPts val="240"/>
              </a:spcBef>
              <a:spcAft>
                <a:spcPts val="0"/>
              </a:spcAft>
              <a:buSzPts val="840"/>
              <a:buChar char="●"/>
            </a:pPr>
            <a:r>
              <a:rPr lang="en-US" sz="1200"/>
              <a:t>zu </a:t>
            </a:r>
            <a:r>
              <a:rPr lang="en-US" sz="1200">
                <a:solidFill>
                  <a:srgbClr val="0000FF"/>
                </a:solidFill>
              </a:rPr>
              <a:t>viel </a:t>
            </a:r>
            <a:r>
              <a:rPr lang="en-US" sz="1200"/>
              <a:t>Fluoreszein im Tränenfilm vorhanden ist</a:t>
            </a:r>
            <a:endParaRPr/>
          </a:p>
          <a:p>
            <a:pPr marL="692150" lvl="1" indent="-320993" algn="l" rtl="0">
              <a:spcBef>
                <a:spcPts val="240"/>
              </a:spcBef>
              <a:spcAft>
                <a:spcPts val="0"/>
              </a:spcAft>
              <a:buSzPts val="840"/>
              <a:buChar char="●"/>
            </a:pPr>
            <a:r>
              <a:rPr lang="en-US" sz="1200"/>
              <a:t>Der Messwert wird schlichtweg </a:t>
            </a:r>
            <a:r>
              <a:rPr lang="en-US" sz="1200" b="1" i="1"/>
              <a:t>UNTERSCHÄTZT, </a:t>
            </a:r>
            <a:r>
              <a:rPr lang="en-US" sz="1200"/>
              <a:t>wenn das Auge einen signifikanten Hornhautastigmatismus aufweist</a:t>
            </a:r>
            <a:endParaRPr/>
          </a:p>
          <a:p>
            <a:pPr marL="692150" lvl="1" indent="-370523" algn="l" rtl="0">
              <a:spcBef>
                <a:spcPts val="240"/>
              </a:spcBef>
              <a:spcAft>
                <a:spcPts val="0"/>
              </a:spcAft>
              <a:buSzPts val="1200"/>
              <a:buChar char="●"/>
            </a:pPr>
            <a:endParaRPr sz="1200"/>
          </a:p>
          <a:p>
            <a:pPr marL="987425" lvl="2" indent="-191453" algn="l" rtl="0">
              <a:spcBef>
                <a:spcPts val="460"/>
              </a:spcBef>
              <a:spcAft>
                <a:spcPts val="0"/>
              </a:spcAft>
              <a:buSzPts val="1610"/>
              <a:buNone/>
            </a:pPr>
            <a:endParaRPr/>
          </a:p>
        </p:txBody>
      </p:sp>
      <p:sp>
        <p:nvSpPr>
          <p:cNvPr id="1545" name="Google Shape;1545;p7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76</a:t>
            </a:fld>
            <a:endParaRPr sz="1000">
              <a:solidFill>
                <a:schemeClr val="dk1"/>
              </a:solidFill>
              <a:latin typeface="Arial"/>
              <a:ea typeface="Arial"/>
              <a:cs typeface="Arial"/>
              <a:sym typeface="Arial"/>
            </a:endParaRPr>
          </a:p>
        </p:txBody>
      </p:sp>
      <p:sp>
        <p:nvSpPr>
          <p:cNvPr id="1546" name="Google Shape;1546;p76"/>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550"/>
        <p:cNvGrpSpPr/>
        <p:nvPr/>
      </p:nvGrpSpPr>
      <p:grpSpPr>
        <a:xfrm>
          <a:off x="0" y="0"/>
          <a:ext cx="0" cy="0"/>
          <a:chOff x="0" y="0"/>
          <a:chExt cx="0" cy="0"/>
        </a:xfrm>
      </p:grpSpPr>
      <p:sp>
        <p:nvSpPr>
          <p:cNvPr id="1555" name="Google Shape;1555;p77"/>
          <p:cNvSpPr/>
          <p:nvPr/>
        </p:nvSpPr>
        <p:spPr>
          <a:xfrm>
            <a:off x="2514600" y="1905000"/>
            <a:ext cx="15240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56" name="Google Shape;1556;p77"/>
          <p:cNvSpPr/>
          <p:nvPr/>
        </p:nvSpPr>
        <p:spPr>
          <a:xfrm>
            <a:off x="5105400" y="2362200"/>
            <a:ext cx="990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58" name="Google Shape;1558;p77"/>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559" name="Google Shape;1559;p77"/>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Clr>
                <a:srgbClr val="BFBFBF"/>
              </a:buClr>
              <a:buSzPts val="840"/>
              <a:buChar char="●"/>
            </a:pPr>
            <a:r>
              <a:rPr lang="en-US" sz="1200" b="1" dirty="0" err="1">
                <a:solidFill>
                  <a:srgbClr val="BFBFBF"/>
                </a:solidFill>
              </a:rPr>
              <a:t>Weitere</a:t>
            </a:r>
            <a:r>
              <a:rPr lang="en-US" sz="1200" b="1" dirty="0">
                <a:solidFill>
                  <a:srgbClr val="BFBFBF"/>
                </a:solidFill>
              </a:rPr>
              <a:t> </a:t>
            </a:r>
            <a:r>
              <a:rPr lang="en-US" sz="1200" b="1" dirty="0" err="1">
                <a:solidFill>
                  <a:srgbClr val="BFBFBF"/>
                </a:solidFill>
              </a:rPr>
              <a:t>Informationen</a:t>
            </a:r>
            <a:r>
              <a:rPr lang="en-US" sz="1200" b="1" dirty="0">
                <a:solidFill>
                  <a:srgbClr val="BFBFBF"/>
                </a:solidFill>
              </a:rPr>
              <a:t> </a:t>
            </a:r>
            <a:r>
              <a:rPr lang="en-US" sz="1200" b="1" dirty="0" err="1">
                <a:solidFill>
                  <a:srgbClr val="BFBFBF"/>
                </a:solidFill>
              </a:rPr>
              <a:t>zur</a:t>
            </a:r>
            <a:r>
              <a:rPr lang="en-US" sz="1200" b="1" dirty="0">
                <a:solidFill>
                  <a:srgbClr val="BFBFBF"/>
                </a:solidFill>
              </a:rPr>
              <a:t> </a:t>
            </a:r>
            <a:r>
              <a:rPr lang="en-US" sz="1200" b="1" dirty="0" err="1">
                <a:solidFill>
                  <a:srgbClr val="BFBFBF"/>
                </a:solidFill>
              </a:rPr>
              <a:t>Applanationstonometrie</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fälschlicherweise</a:t>
            </a:r>
            <a:r>
              <a:rPr lang="en-US" sz="1200" dirty="0">
                <a:solidFill>
                  <a:srgbClr val="BFBFBF"/>
                </a:solidFill>
              </a:rPr>
              <a:t>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niedrig</a:t>
            </a:r>
            <a:r>
              <a:rPr lang="en-US" sz="1200" b="1" i="1" dirty="0">
                <a:solidFill>
                  <a:srgbClr val="BFBFBF"/>
                </a:solidFill>
              </a:rPr>
              <a:t>, </a:t>
            </a:r>
            <a:r>
              <a:rPr lang="en-US" sz="1200" dirty="0" err="1">
                <a:solidFill>
                  <a:srgbClr val="BFBFBF"/>
                </a:solidFill>
              </a:rPr>
              <a:t>wenn</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t>
            </a:r>
            <a:r>
              <a:rPr lang="en-US" sz="1200" dirty="0" err="1">
                <a:solidFill>
                  <a:srgbClr val="BFBFBF"/>
                </a:solidFill>
              </a:rPr>
              <a:t>Hornhaut</a:t>
            </a:r>
            <a:r>
              <a:rPr lang="en-US" sz="1200" dirty="0">
                <a:solidFill>
                  <a:srgbClr val="BFBFBF"/>
                </a:solidFill>
              </a:rPr>
              <a:t> </a:t>
            </a:r>
            <a:r>
              <a:rPr lang="en-US" sz="1200" dirty="0" err="1">
                <a:solidFill>
                  <a:srgbClr val="BFBFBF"/>
                </a:solidFill>
              </a:rPr>
              <a:t>ödematös</a:t>
            </a:r>
            <a:r>
              <a:rPr lang="en-US" sz="1200" dirty="0">
                <a:solidFill>
                  <a:srgbClr val="BFBFBF"/>
                </a:solidFill>
              </a:rPr>
              <a:t> </a:t>
            </a:r>
            <a:r>
              <a:rPr lang="en-US" sz="1200" dirty="0" err="1">
                <a:solidFill>
                  <a:srgbClr val="BFBFBF"/>
                </a:solidFill>
              </a:rPr>
              <a:t>ist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Applanation </a:t>
            </a:r>
            <a:r>
              <a:rPr lang="en-US" sz="1200" dirty="0" err="1">
                <a:solidFill>
                  <a:srgbClr val="BFBFBF"/>
                </a:solidFill>
              </a:rPr>
              <a:t>über</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weichen</a:t>
            </a:r>
            <a:r>
              <a:rPr lang="en-US" sz="1200" dirty="0">
                <a:solidFill>
                  <a:srgbClr val="BFBFBF"/>
                </a:solidFill>
              </a:rPr>
              <a:t> </a:t>
            </a:r>
            <a:r>
              <a:rPr lang="en-US" sz="1200" dirty="0" err="1">
                <a:solidFill>
                  <a:srgbClr val="BFBFBF"/>
                </a:solidFill>
              </a:rPr>
              <a:t>Kontaktlinse</a:t>
            </a:r>
            <a:r>
              <a:rPr lang="en-US" sz="1200" dirty="0">
                <a:solidFill>
                  <a:srgbClr val="BFBFBF"/>
                </a:solidFill>
              </a:rPr>
              <a:t> </a:t>
            </a:r>
            <a:r>
              <a:rPr lang="en-US" sz="1200" dirty="0" err="1">
                <a:solidFill>
                  <a:srgbClr val="BFBFBF"/>
                </a:solidFill>
              </a:rPr>
              <a:t>durchgeführt</a:t>
            </a:r>
            <a:r>
              <a:rPr lang="en-US" sz="1200" dirty="0">
                <a:solidFill>
                  <a:srgbClr val="BFBFBF"/>
                </a:solidFill>
              </a:rPr>
              <a:t> </a:t>
            </a:r>
            <a:r>
              <a:rPr lang="en-US" sz="1200" dirty="0" err="1">
                <a:solidFill>
                  <a:srgbClr val="BFBFBF"/>
                </a:solidFill>
              </a:rPr>
              <a:t>wird</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nach</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Plomben</a:t>
            </a:r>
            <a:r>
              <a:rPr lang="en-US" sz="1200" dirty="0">
                <a:solidFill>
                  <a:srgbClr val="BFBFBF"/>
                </a:solidFill>
              </a:rPr>
              <a:t>-Operation (</a:t>
            </a:r>
            <a:r>
              <a:rPr lang="en-US" sz="1200" dirty="0" err="1">
                <a:solidFill>
                  <a:srgbClr val="BFBFBF"/>
                </a:solidFill>
              </a:rPr>
              <a:t>verändert</a:t>
            </a:r>
            <a:r>
              <a:rPr lang="en-US" sz="1200" dirty="0">
                <a:solidFill>
                  <a:srgbClr val="BFBFBF"/>
                </a:solidFill>
              </a:rPr>
              <a:t> die </a:t>
            </a:r>
            <a:r>
              <a:rPr lang="en-US" sz="1200" dirty="0" err="1">
                <a:solidFill>
                  <a:srgbClr val="BFBFBF"/>
                </a:solidFill>
              </a:rPr>
              <a:t>Sklerasteifigkeit</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zu</a:t>
            </a:r>
            <a:r>
              <a:rPr lang="en-US" sz="1200" dirty="0">
                <a:solidFill>
                  <a:srgbClr val="BFBFBF"/>
                </a:solidFill>
              </a:rPr>
              <a:t> </a:t>
            </a:r>
            <a:r>
              <a:rPr lang="en-US" sz="1200" dirty="0" err="1">
                <a:solidFill>
                  <a:srgbClr val="BFBFBF"/>
                </a:solidFill>
              </a:rPr>
              <a:t>wenig</a:t>
            </a:r>
            <a:r>
              <a:rPr lang="en-US" sz="1200" dirty="0">
                <a:solidFill>
                  <a:srgbClr val="BFBFBF"/>
                </a:solidFill>
              </a:rPr>
              <a:t> </a:t>
            </a:r>
            <a:r>
              <a:rPr lang="en-US" sz="1200" dirty="0" err="1">
                <a:solidFill>
                  <a:srgbClr val="BFBFBF"/>
                </a:solidFill>
              </a:rPr>
              <a:t>Flureszein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fälschlicherweise</a:t>
            </a:r>
            <a:r>
              <a:rPr lang="en-US" sz="1200" dirty="0">
                <a:solidFill>
                  <a:srgbClr val="BFBFBF"/>
                </a:solidFill>
              </a:rPr>
              <a:t>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hoch</a:t>
            </a:r>
            <a:r>
              <a:rPr lang="en-US" sz="1200" b="1" i="1" dirty="0">
                <a:solidFill>
                  <a:srgbClr val="BFBFBF"/>
                </a:solidFill>
              </a:rPr>
              <a:t>, </a:t>
            </a:r>
            <a:r>
              <a:rPr lang="en-US" sz="1200" dirty="0" err="1">
                <a:solidFill>
                  <a:srgbClr val="BFBFBF"/>
                </a:solidFill>
              </a:rPr>
              <a:t>wenn</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t>
            </a:r>
            <a:r>
              <a:rPr lang="en-US" sz="1200" dirty="0" err="1">
                <a:solidFill>
                  <a:srgbClr val="BFBFBF"/>
                </a:solidFill>
              </a:rPr>
              <a:t>Messung</a:t>
            </a:r>
            <a:r>
              <a:rPr lang="en-US" sz="1200" dirty="0">
                <a:solidFill>
                  <a:srgbClr val="BFBFBF"/>
                </a:solidFill>
              </a:rPr>
              <a:t> </a:t>
            </a:r>
            <a:r>
              <a:rPr lang="en-US" sz="1200" dirty="0" err="1">
                <a:solidFill>
                  <a:srgbClr val="BFBFBF"/>
                </a:solidFill>
              </a:rPr>
              <a:t>über</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Hornhautnarbe</a:t>
            </a:r>
            <a:r>
              <a:rPr lang="en-US" sz="1200" dirty="0">
                <a:solidFill>
                  <a:srgbClr val="BFBFBF"/>
                </a:solidFill>
              </a:rPr>
              <a:t> </a:t>
            </a:r>
            <a:r>
              <a:rPr lang="en-US" sz="1200" dirty="0" err="1">
                <a:solidFill>
                  <a:srgbClr val="BFBFBF"/>
                </a:solidFill>
              </a:rPr>
              <a:t>durchgeführt</a:t>
            </a:r>
            <a:r>
              <a:rPr lang="en-US" sz="1200" dirty="0">
                <a:solidFill>
                  <a:srgbClr val="BFBFBF"/>
                </a:solidFill>
              </a:rPr>
              <a:t> </a:t>
            </a:r>
            <a:r>
              <a:rPr lang="en-US" sz="1200" dirty="0" err="1">
                <a:solidFill>
                  <a:srgbClr val="BFBFBF"/>
                </a:solidFill>
              </a:rPr>
              <a:t>wird</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zu</a:t>
            </a:r>
            <a:r>
              <a:rPr lang="en-US" sz="1200" dirty="0">
                <a:solidFill>
                  <a:srgbClr val="BFBFBF"/>
                </a:solidFill>
              </a:rPr>
              <a:t> </a:t>
            </a:r>
            <a:r>
              <a:rPr lang="en-US" sz="1200" dirty="0" err="1">
                <a:solidFill>
                  <a:srgbClr val="BFBFBF"/>
                </a:solidFill>
              </a:rPr>
              <a:t>viel</a:t>
            </a:r>
            <a:r>
              <a:rPr lang="en-US" sz="1200" dirty="0">
                <a:solidFill>
                  <a:srgbClr val="BFBFBF"/>
                </a:solidFill>
              </a:rPr>
              <a:t> </a:t>
            </a:r>
            <a:r>
              <a:rPr lang="en-US" sz="1200" dirty="0" err="1">
                <a:solidFill>
                  <a:srgbClr val="BFBFBF"/>
                </a:solidFill>
              </a:rPr>
              <a:t>Flureszein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20993" algn="l" rtl="0">
              <a:spcBef>
                <a:spcPts val="240"/>
              </a:spcBef>
              <a:spcAft>
                <a:spcPts val="0"/>
              </a:spcAft>
              <a:buClr>
                <a:srgbClr val="BFBFBF"/>
              </a:buClr>
              <a:buSzPts val="840"/>
              <a:buChar char="●"/>
            </a:pPr>
            <a:endParaRPr lang="en-US" sz="1200" dirty="0">
              <a:solidFill>
                <a:srgbClr val="BFBFBF"/>
              </a:solidFill>
            </a:endParaRPr>
          </a:p>
          <a:p>
            <a:pPr marL="692150" lvl="1" indent="-320993" algn="l" rtl="0">
              <a:spcBef>
                <a:spcPts val="240"/>
              </a:spcBef>
              <a:spcAft>
                <a:spcPts val="0"/>
              </a:spcAft>
              <a:buClr>
                <a:srgbClr val="BFBFBF"/>
              </a:buClr>
              <a:buSzPts val="840"/>
              <a:buChar char="●"/>
            </a:pPr>
            <a:endParaRPr lang="en-US" sz="1200" dirty="0">
              <a:solidFill>
                <a:srgbClr val="BFBFBF"/>
              </a:solidFill>
            </a:endParaRPr>
          </a:p>
          <a:p>
            <a:pPr marL="692150" lvl="1" indent="-320993" algn="l" rtl="0">
              <a:spcBef>
                <a:spcPts val="240"/>
              </a:spcBef>
              <a:spcAft>
                <a:spcPts val="0"/>
              </a:spcAft>
              <a:buClr>
                <a:srgbClr val="BFBFBF"/>
              </a:buClr>
              <a:buSzPts val="840"/>
              <a:buChar char="●"/>
            </a:pPr>
            <a:endParaRPr lang="en-US" sz="1200" dirty="0">
              <a:solidFill>
                <a:srgbClr val="BFBFBF"/>
              </a:solidFill>
            </a:endParaRPr>
          </a:p>
          <a:p>
            <a:pPr marL="692150" lvl="1" indent="-320993" algn="l" rtl="0">
              <a:spcBef>
                <a:spcPts val="240"/>
              </a:spcBef>
              <a:spcAft>
                <a:spcPts val="0"/>
              </a:spcAft>
              <a:buClr>
                <a:srgbClr val="BFBFBF"/>
              </a:buClr>
              <a:buSzPts val="840"/>
              <a:buChar char="●"/>
            </a:pPr>
            <a:endParaRPr lang="en-US" sz="1200" dirty="0">
              <a:solidFill>
                <a:srgbClr val="BFBFBF"/>
              </a:solidFill>
            </a:endParaRPr>
          </a:p>
          <a:p>
            <a:pPr marL="692150" lvl="1" indent="-320993" algn="l" rtl="0">
              <a:spcBef>
                <a:spcPts val="240"/>
              </a:spcBef>
              <a:spcAft>
                <a:spcPts val="0"/>
              </a:spcAft>
              <a:buClr>
                <a:srgbClr val="BFBFBF"/>
              </a:buClr>
              <a:buSzPts val="840"/>
              <a:buChar char="●"/>
            </a:pPr>
            <a:endParaRPr lang="en-US" sz="1200" dirty="0">
              <a:solidFill>
                <a:srgbClr val="BFBFBF"/>
              </a:solidFill>
            </a:endParaRPr>
          </a:p>
          <a:p>
            <a:pPr marL="692150" lvl="1" indent="-320993" algn="l" rtl="0">
              <a:spcBef>
                <a:spcPts val="240"/>
              </a:spcBef>
              <a:spcAft>
                <a:spcPts val="0"/>
              </a:spcAft>
              <a:buClr>
                <a:srgbClr val="BFBFBF"/>
              </a:buClr>
              <a:buSzPts val="840"/>
              <a:buChar char="●"/>
            </a:pPr>
            <a:endParaRPr lang="en-US" sz="1200" dirty="0">
              <a:solidFill>
                <a:srgbClr val="BFBFBF"/>
              </a:solidFill>
            </a:endParaRPr>
          </a:p>
          <a:p>
            <a:pPr marL="692150" lvl="1" indent="-320993" algn="l" rtl="0">
              <a:spcBef>
                <a:spcPts val="240"/>
              </a:spcBef>
              <a:spcAft>
                <a:spcPts val="0"/>
              </a:spcAft>
              <a:buClr>
                <a:srgbClr val="BFBFBF"/>
              </a:buClr>
              <a:buSzPts val="840"/>
              <a:buChar char="●"/>
            </a:pPr>
            <a:endParaRPr lang="en-US" sz="1200"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wird</a:t>
            </a:r>
            <a:r>
              <a:rPr lang="en-US" sz="1200" dirty="0">
                <a:solidFill>
                  <a:srgbClr val="BFBFBF"/>
                </a:solidFill>
              </a:rPr>
              <a:t> </a:t>
            </a:r>
            <a:r>
              <a:rPr lang="en-US" sz="1200" dirty="0" err="1">
                <a:solidFill>
                  <a:srgbClr val="BFBFBF"/>
                </a:solidFill>
              </a:rPr>
              <a:t>schlichtweg</a:t>
            </a:r>
            <a:r>
              <a:rPr lang="en-US" sz="1200" dirty="0">
                <a:solidFill>
                  <a:srgbClr val="BFBFBF"/>
                </a:solidFill>
              </a:rPr>
              <a:t> </a:t>
            </a:r>
            <a:r>
              <a:rPr lang="en-US" sz="1200" b="1" i="1" dirty="0">
                <a:solidFill>
                  <a:srgbClr val="BFBFBF"/>
                </a:solidFill>
              </a:rPr>
              <a:t>UNTERSCHÄTZT, </a:t>
            </a:r>
            <a:r>
              <a:rPr lang="en-US" sz="1200" dirty="0" err="1">
                <a:solidFill>
                  <a:srgbClr val="BFBFBF"/>
                </a:solidFill>
              </a:rPr>
              <a:t>wenn</a:t>
            </a:r>
            <a:r>
              <a:rPr lang="en-US" sz="1200" dirty="0">
                <a:solidFill>
                  <a:srgbClr val="BFBFBF"/>
                </a:solidFill>
              </a:rPr>
              <a:t> das Auge </a:t>
            </a:r>
            <a:r>
              <a:rPr lang="en-US" sz="1200" dirty="0" err="1">
                <a:solidFill>
                  <a:srgbClr val="BFBFBF"/>
                </a:solidFill>
              </a:rPr>
              <a:t>einen</a:t>
            </a:r>
            <a:r>
              <a:rPr lang="en-US" sz="1200" dirty="0">
                <a:solidFill>
                  <a:srgbClr val="BFBFBF"/>
                </a:solidFill>
              </a:rPr>
              <a:t> </a:t>
            </a:r>
            <a:r>
              <a:rPr lang="en-US" sz="1200" dirty="0" err="1">
                <a:solidFill>
                  <a:srgbClr val="BFBFBF"/>
                </a:solidFill>
              </a:rPr>
              <a:t>signifikanten</a:t>
            </a:r>
            <a:r>
              <a:rPr lang="en-US" sz="1200" dirty="0">
                <a:solidFill>
                  <a:srgbClr val="BFBFBF"/>
                </a:solidFill>
              </a:rPr>
              <a:t> </a:t>
            </a:r>
            <a:r>
              <a:rPr lang="en-US" sz="1200" b="1" dirty="0" err="1">
                <a:solidFill>
                  <a:srgbClr val="0000FF"/>
                </a:solidFill>
              </a:rPr>
              <a:t>Hornhautastigmatismus</a:t>
            </a:r>
            <a:r>
              <a:rPr lang="en-US" sz="1200" dirty="0">
                <a:solidFill>
                  <a:srgbClr val="BFBFBF"/>
                </a:solidFill>
              </a:rPr>
              <a:t> </a:t>
            </a:r>
            <a:r>
              <a:rPr lang="en-US" sz="1200" dirty="0" err="1">
                <a:solidFill>
                  <a:srgbClr val="BFBFBF"/>
                </a:solidFill>
              </a:rPr>
              <a:t>aufweist</a:t>
            </a:r>
            <a:endParaRPr sz="1200" b="1" dirty="0">
              <a:solidFill>
                <a:srgbClr val="BFBFBF"/>
              </a:solidFill>
            </a:endParaRPr>
          </a:p>
        </p:txBody>
      </p:sp>
      <p:sp>
        <p:nvSpPr>
          <p:cNvPr id="1560" name="Google Shape;1560;p77"/>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77</a:t>
            </a:fld>
            <a:endParaRPr sz="1000">
              <a:solidFill>
                <a:schemeClr val="dk1"/>
              </a:solidFill>
              <a:latin typeface="Arial"/>
              <a:ea typeface="Arial"/>
              <a:cs typeface="Arial"/>
              <a:sym typeface="Arial"/>
            </a:endParaRPr>
          </a:p>
        </p:txBody>
      </p:sp>
      <p:sp>
        <p:nvSpPr>
          <p:cNvPr id="1561" name="Google Shape;1561;p77"/>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562" name="Google Shape;1562;p77"/>
          <p:cNvSpPr txBox="1"/>
          <p:nvPr/>
        </p:nvSpPr>
        <p:spPr>
          <a:xfrm>
            <a:off x="835950" y="1484400"/>
            <a:ext cx="7472100" cy="2365200"/>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chemeClr val="dk1"/>
                </a:solidFill>
                <a:latin typeface="Arial"/>
                <a:ea typeface="Arial"/>
                <a:cs typeface="Arial"/>
                <a:sym typeface="Arial"/>
              </a:rPr>
              <a:t>Was </a:t>
            </a:r>
            <a:r>
              <a:rPr lang="en-US" sz="1200" i="1" dirty="0" err="1">
                <a:solidFill>
                  <a:schemeClr val="dk1"/>
                </a:solidFill>
                <a:latin typeface="Arial"/>
                <a:ea typeface="Arial"/>
                <a:cs typeface="Arial"/>
                <a:sym typeface="Arial"/>
              </a:rPr>
              <a:t>wird</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bei</a:t>
            </a:r>
            <a:r>
              <a:rPr lang="en-US" sz="1200" i="1" dirty="0">
                <a:solidFill>
                  <a:schemeClr val="dk1"/>
                </a:solidFill>
                <a:latin typeface="Arial"/>
                <a:ea typeface="Arial"/>
                <a:cs typeface="Arial"/>
                <a:sym typeface="Arial"/>
              </a:rPr>
              <a:t> der Applanation </a:t>
            </a:r>
            <a:r>
              <a:rPr lang="en-US" sz="1200" i="1" dirty="0" err="1">
                <a:solidFill>
                  <a:schemeClr val="dk1"/>
                </a:solidFill>
                <a:latin typeface="Arial"/>
                <a:ea typeface="Arial"/>
                <a:cs typeface="Arial"/>
                <a:sym typeface="Arial"/>
              </a:rPr>
              <a:t>eines</a:t>
            </a:r>
            <a:r>
              <a:rPr lang="en-US" sz="1200" i="1" dirty="0">
                <a:solidFill>
                  <a:schemeClr val="dk1"/>
                </a:solidFill>
                <a:latin typeface="Arial"/>
                <a:ea typeface="Arial"/>
                <a:cs typeface="Arial"/>
                <a:sym typeface="Arial"/>
              </a:rPr>
              <a:t> Auges </a:t>
            </a:r>
            <a:r>
              <a:rPr lang="en-US" sz="1200" i="1" dirty="0" err="1">
                <a:solidFill>
                  <a:schemeClr val="dk1"/>
                </a:solidFill>
                <a:latin typeface="Arial"/>
                <a:ea typeface="Arial"/>
                <a:cs typeface="Arial"/>
                <a:sym typeface="Arial"/>
              </a:rPr>
              <a:t>mit</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starkem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Hornhautastigmatismus</a:t>
            </a:r>
            <a:r>
              <a:rPr lang="en-US" sz="1200" i="1" dirty="0">
                <a:solidFill>
                  <a:schemeClr val="dk1"/>
                </a:solidFill>
                <a:latin typeface="Arial"/>
                <a:ea typeface="Arial"/>
                <a:cs typeface="Arial"/>
                <a:sym typeface="Arial"/>
              </a:rPr>
              <a:t> </a:t>
            </a:r>
            <a:r>
              <a:rPr lang="en-US" sz="1200" i="1" dirty="0" err="1">
                <a:solidFill>
                  <a:schemeClr val="dk1"/>
                </a:solidFill>
              </a:rPr>
              <a:t>ungewöhnlich</a:t>
            </a:r>
            <a:r>
              <a:rPr lang="en-US" sz="1200" i="1" dirty="0">
                <a:solidFill>
                  <a:schemeClr val="dk1"/>
                </a:solidFill>
                <a:latin typeface="Arial"/>
                <a:ea typeface="Arial"/>
                <a:cs typeface="Arial"/>
                <a:sym typeface="Arial"/>
              </a:rPr>
              <a:t> sein?</a:t>
            </a:r>
            <a:endParaRPr dirty="0"/>
          </a:p>
          <a:p>
            <a:pPr marL="0" marR="0" lvl="0" indent="0" algn="l" rtl="0">
              <a:spcBef>
                <a:spcPts val="0"/>
              </a:spcBef>
              <a:spcAft>
                <a:spcPts val="0"/>
              </a:spcAft>
              <a:buNone/>
            </a:pPr>
            <a:r>
              <a:rPr lang="en-US" sz="1200" dirty="0">
                <a:solidFill>
                  <a:srgbClr val="FEFF83"/>
                </a:solidFill>
                <a:latin typeface="Arial"/>
                <a:ea typeface="Arial"/>
                <a:cs typeface="Arial"/>
                <a:sym typeface="Arial"/>
              </a:rPr>
              <a:t>Die Mires </a:t>
            </a:r>
            <a:r>
              <a:rPr lang="en-US" sz="1200" dirty="0" err="1">
                <a:solidFill>
                  <a:srgbClr val="FEFF83"/>
                </a:solidFill>
                <a:latin typeface="Arial"/>
                <a:ea typeface="Arial"/>
                <a:cs typeface="Arial"/>
                <a:sym typeface="Arial"/>
              </a:rPr>
              <a:t>sind</a:t>
            </a:r>
            <a:r>
              <a:rPr lang="en-US" sz="1200" dirty="0">
                <a:solidFill>
                  <a:srgbClr val="FEFF83"/>
                </a:solidFill>
                <a:latin typeface="Arial"/>
                <a:ea typeface="Arial"/>
                <a:cs typeface="Arial"/>
                <a:sym typeface="Arial"/>
              </a:rPr>
              <a:t> nicht </a:t>
            </a:r>
            <a:r>
              <a:rPr lang="en-US" sz="1200" dirty="0" err="1">
                <a:solidFill>
                  <a:srgbClr val="FEFF83"/>
                </a:solidFill>
                <a:latin typeface="Arial"/>
                <a:ea typeface="Arial"/>
                <a:cs typeface="Arial"/>
                <a:sym typeface="Arial"/>
              </a:rPr>
              <a:t>rund</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sondern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eiförmig</a:t>
            </a:r>
            <a:endParaRPr dirty="0"/>
          </a:p>
          <a:p>
            <a:pPr marL="0" marR="0" lvl="0" indent="0" algn="l" rtl="0">
              <a:spcBef>
                <a:spcPts val="0"/>
              </a:spcBef>
              <a:spcAft>
                <a:spcPts val="0"/>
              </a:spcAft>
              <a:buNone/>
            </a:pPr>
            <a:endParaRPr sz="1600" dirty="0">
              <a:solidFill>
                <a:srgbClr val="FEFF83"/>
              </a:solidFill>
              <a:latin typeface="Arial"/>
              <a:ea typeface="Arial"/>
              <a:cs typeface="Arial"/>
              <a:sym typeface="Arial"/>
            </a:endParaRPr>
          </a:p>
          <a:p>
            <a:pPr marL="0" marR="0" lvl="0" indent="0" algn="l" rtl="0">
              <a:spcBef>
                <a:spcPts val="0"/>
              </a:spcBef>
              <a:spcAft>
                <a:spcPts val="0"/>
              </a:spcAft>
              <a:buNone/>
            </a:pPr>
            <a:r>
              <a:rPr lang="en-US" sz="1200" i="1" dirty="0">
                <a:solidFill>
                  <a:srgbClr val="FEFF83"/>
                </a:solidFill>
                <a:latin typeface="Arial"/>
                <a:ea typeface="Arial"/>
                <a:cs typeface="Arial"/>
                <a:sym typeface="Arial"/>
              </a:rPr>
              <a:t>Das </a:t>
            </a:r>
            <a:r>
              <a:rPr lang="en-US" sz="1200" b="1" i="1" dirty="0" err="1">
                <a:solidFill>
                  <a:srgbClr val="FEFF83"/>
                </a:solidFill>
                <a:latin typeface="Arial"/>
                <a:ea typeface="Arial"/>
                <a:cs typeface="Arial"/>
                <a:sym typeface="Arial"/>
              </a:rPr>
              <a:t>ist</a:t>
            </a:r>
            <a:r>
              <a:rPr lang="en-US" sz="1200" b="1"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seltsam</a:t>
            </a:r>
            <a:r>
              <a:rPr lang="en-US" sz="1200" i="1" dirty="0">
                <a:solidFill>
                  <a:srgbClr val="FEFF83"/>
                </a:solidFill>
                <a:latin typeface="Arial"/>
                <a:ea typeface="Arial"/>
                <a:cs typeface="Arial"/>
                <a:sym typeface="Arial"/>
              </a:rPr>
              <a:t>. Wie </a:t>
            </a:r>
            <a:r>
              <a:rPr lang="en-US" sz="1200" i="1" dirty="0" err="1">
                <a:solidFill>
                  <a:srgbClr val="FEFF83"/>
                </a:solidFill>
                <a:latin typeface="Arial"/>
                <a:ea typeface="Arial"/>
                <a:cs typeface="Arial"/>
                <a:sym typeface="Arial"/>
              </a:rPr>
              <a:t>wirken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sich</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ovale</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Messscheiben</a:t>
            </a:r>
            <a:r>
              <a:rPr lang="en-US" sz="1200" i="1" dirty="0">
                <a:solidFill>
                  <a:srgbClr val="FEFF83"/>
                </a:solidFill>
                <a:latin typeface="Arial"/>
                <a:ea typeface="Arial"/>
                <a:cs typeface="Arial"/>
                <a:sym typeface="Arial"/>
              </a:rPr>
              <a:t> auf den </a:t>
            </a:r>
            <a:r>
              <a:rPr lang="en-US" sz="1200" i="1" dirty="0" err="1">
                <a:solidFill>
                  <a:srgbClr val="FEFF83"/>
                </a:solidFill>
                <a:latin typeface="Arial"/>
                <a:ea typeface="Arial"/>
                <a:cs typeface="Arial"/>
                <a:sym typeface="Arial"/>
              </a:rPr>
              <a:t>Augeninnendruckwert</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aus</a:t>
            </a:r>
            <a:r>
              <a:rPr lang="en-US" sz="1200" i="1" dirty="0">
                <a:solidFill>
                  <a:srgbClr val="FEFF83"/>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FEFF83"/>
                </a:solidFill>
                <a:latin typeface="Arial"/>
                <a:ea typeface="Arial"/>
                <a:cs typeface="Arial"/>
                <a:sym typeface="Arial"/>
              </a:rPr>
              <a:t>Der </a:t>
            </a:r>
            <a:r>
              <a:rPr lang="en-US" sz="1200" dirty="0" err="1">
                <a:solidFill>
                  <a:srgbClr val="FEFF83"/>
                </a:solidFill>
                <a:latin typeface="Arial"/>
                <a:ea typeface="Arial"/>
                <a:cs typeface="Arial"/>
                <a:sym typeface="Arial"/>
              </a:rPr>
              <a:t>gemessene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Augeninnendruck</a:t>
            </a:r>
            <a:r>
              <a:rPr lang="en-US" sz="1200" dirty="0">
                <a:solidFill>
                  <a:srgbClr val="FEFF83"/>
                </a:solidFill>
                <a:latin typeface="Arial"/>
                <a:ea typeface="Arial"/>
                <a:cs typeface="Arial"/>
                <a:sym typeface="Arial"/>
              </a:rPr>
              <a:t> (IOD) </a:t>
            </a:r>
            <a:r>
              <a:rPr lang="en-US" sz="1200" dirty="0" err="1">
                <a:solidFill>
                  <a:srgbClr val="FEFF83"/>
                </a:solidFill>
                <a:latin typeface="Arial"/>
                <a:ea typeface="Arial"/>
                <a:cs typeface="Arial"/>
                <a:sym typeface="Arial"/>
              </a:rPr>
              <a:t>hängt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davon</a:t>
            </a:r>
            <a:r>
              <a:rPr lang="en-US" sz="1200" dirty="0">
                <a:solidFill>
                  <a:srgbClr val="FEFF83"/>
                </a:solidFill>
                <a:latin typeface="Arial"/>
                <a:ea typeface="Arial"/>
                <a:cs typeface="Arial"/>
                <a:sym typeface="Arial"/>
              </a:rPr>
              <a:t> ab, </a:t>
            </a:r>
            <a:r>
              <a:rPr lang="en-US" sz="1200" dirty="0" err="1">
                <a:solidFill>
                  <a:srgbClr val="FEFF83"/>
                </a:solidFill>
                <a:latin typeface="Arial"/>
                <a:ea typeface="Arial"/>
                <a:cs typeface="Arial"/>
                <a:sym typeface="Arial"/>
              </a:rPr>
              <a:t>ob</a:t>
            </a:r>
            <a:r>
              <a:rPr lang="en-US" sz="1200" dirty="0">
                <a:solidFill>
                  <a:srgbClr val="FEFF83"/>
                </a:solidFill>
                <a:latin typeface="Arial"/>
                <a:ea typeface="Arial"/>
                <a:cs typeface="Arial"/>
                <a:sym typeface="Arial"/>
              </a:rPr>
              <a:t> Sie die </a:t>
            </a:r>
            <a:r>
              <a:rPr lang="en-US" sz="1200" dirty="0" err="1">
                <a:solidFill>
                  <a:srgbClr val="FEFF83"/>
                </a:solidFill>
                <a:latin typeface="Arial"/>
                <a:ea typeface="Arial"/>
                <a:cs typeface="Arial"/>
                <a:sym typeface="Arial"/>
              </a:rPr>
              <a:t>Messscheiben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entlang</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kurzen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oder</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langen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Achse</a:t>
            </a:r>
            <a:r>
              <a:rPr lang="en-US" sz="1200" dirty="0">
                <a:solidFill>
                  <a:srgbClr val="FEFF83"/>
                </a:solidFill>
                <a:latin typeface="Arial"/>
                <a:ea typeface="Arial"/>
                <a:cs typeface="Arial"/>
                <a:sym typeface="Arial"/>
              </a:rPr>
              <a:t> der Ellipse </a:t>
            </a:r>
            <a:r>
              <a:rPr lang="en-US" sz="1200" dirty="0" err="1">
                <a:solidFill>
                  <a:srgbClr val="FEFF83"/>
                </a:solidFill>
                <a:latin typeface="Arial"/>
                <a:ea typeface="Arial"/>
                <a:cs typeface="Arial"/>
                <a:sym typeface="Arial"/>
              </a:rPr>
              <a:t>ausrichten</a:t>
            </a:r>
            <a:endParaRPr dirty="0"/>
          </a:p>
          <a:p>
            <a:pPr marL="0" marR="0" lvl="0" indent="0" algn="l" rtl="0">
              <a:spcBef>
                <a:spcPts val="0"/>
              </a:spcBef>
              <a:spcAft>
                <a:spcPts val="0"/>
              </a:spcAft>
              <a:buNone/>
            </a:pPr>
            <a:endParaRPr sz="1600" dirty="0">
              <a:solidFill>
                <a:srgbClr val="FEFF83"/>
              </a:solidFill>
              <a:latin typeface="Arial"/>
              <a:ea typeface="Arial"/>
              <a:cs typeface="Arial"/>
              <a:sym typeface="Arial"/>
            </a:endParaRPr>
          </a:p>
          <a:p>
            <a:pPr marL="0" marR="0" lvl="0" indent="0" algn="l" rtl="0">
              <a:spcBef>
                <a:spcPts val="0"/>
              </a:spcBef>
              <a:spcAft>
                <a:spcPts val="0"/>
              </a:spcAft>
              <a:buNone/>
            </a:pPr>
            <a:r>
              <a:rPr lang="en-US" sz="1200" i="1" dirty="0">
                <a:solidFill>
                  <a:srgbClr val="FEFF83"/>
                </a:solidFill>
                <a:latin typeface="Arial"/>
                <a:ea typeface="Arial"/>
                <a:cs typeface="Arial"/>
                <a:sym typeface="Arial"/>
              </a:rPr>
              <a:t>Was </a:t>
            </a:r>
            <a:r>
              <a:rPr lang="en-US" sz="1200" i="1" dirty="0" err="1">
                <a:solidFill>
                  <a:srgbClr val="FEFF83"/>
                </a:solidFill>
                <a:latin typeface="Arial"/>
                <a:ea typeface="Arial"/>
                <a:cs typeface="Arial"/>
                <a:sym typeface="Arial"/>
              </a:rPr>
              <a:t>kann</a:t>
            </a:r>
            <a:r>
              <a:rPr lang="en-US" sz="1200" i="1" dirty="0">
                <a:solidFill>
                  <a:srgbClr val="FEFF83"/>
                </a:solidFill>
                <a:latin typeface="Arial"/>
                <a:ea typeface="Arial"/>
                <a:cs typeface="Arial"/>
                <a:sym typeface="Arial"/>
              </a:rPr>
              <a:t> man tun, um in </a:t>
            </a:r>
            <a:r>
              <a:rPr lang="en-US" sz="1200" i="1" dirty="0" err="1">
                <a:solidFill>
                  <a:srgbClr val="FEFF83"/>
                </a:solidFill>
                <a:latin typeface="Arial"/>
                <a:ea typeface="Arial"/>
                <a:cs typeface="Arial"/>
                <a:sym typeface="Arial"/>
              </a:rPr>
              <a:t>dieser</a:t>
            </a:r>
            <a:r>
              <a:rPr lang="en-US" sz="1200" i="1" dirty="0">
                <a:solidFill>
                  <a:srgbClr val="FEFF83"/>
                </a:solidFill>
                <a:latin typeface="Arial"/>
                <a:ea typeface="Arial"/>
                <a:cs typeface="Arial"/>
                <a:sym typeface="Arial"/>
              </a:rPr>
              <a:t> Situation </a:t>
            </a:r>
            <a:r>
              <a:rPr lang="en-US" sz="1200" i="1" dirty="0" err="1">
                <a:solidFill>
                  <a:srgbClr val="FEFF83"/>
                </a:solidFill>
                <a:latin typeface="Arial"/>
                <a:ea typeface="Arial"/>
                <a:cs typeface="Arial"/>
                <a:sym typeface="Arial"/>
              </a:rPr>
              <a:t>einen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genauen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Augeninnendruckwert</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zu</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erhalten</a:t>
            </a:r>
            <a:r>
              <a:rPr lang="en-US" sz="1200" i="1" dirty="0">
                <a:solidFill>
                  <a:srgbClr val="FEFF83"/>
                </a:solidFill>
                <a:latin typeface="Arial"/>
                <a:ea typeface="Arial"/>
                <a:cs typeface="Arial"/>
                <a:sym typeface="Arial"/>
              </a:rPr>
              <a:t>?</a:t>
            </a:r>
            <a:endParaRPr dirty="0"/>
          </a:p>
          <a:p>
            <a:pPr marL="0" marR="0" lvl="0" indent="0" algn="l" rtl="0">
              <a:spcBef>
                <a:spcPts val="0"/>
              </a:spcBef>
              <a:spcAft>
                <a:spcPts val="0"/>
              </a:spcAft>
              <a:buNone/>
            </a:pPr>
            <a:r>
              <a:rPr lang="en-US" sz="1200" dirty="0" err="1">
                <a:solidFill>
                  <a:srgbClr val="FEFF83"/>
                </a:solidFill>
                <a:latin typeface="Arial"/>
                <a:ea typeface="Arial"/>
                <a:cs typeface="Arial"/>
                <a:sym typeface="Arial"/>
              </a:rPr>
              <a:t>Richten</a:t>
            </a:r>
            <a:r>
              <a:rPr lang="en-US" sz="1200" dirty="0">
                <a:solidFill>
                  <a:srgbClr val="FEFF83"/>
                </a:solidFill>
                <a:latin typeface="Arial"/>
                <a:ea typeface="Arial"/>
                <a:cs typeface="Arial"/>
                <a:sym typeface="Arial"/>
              </a:rPr>
              <a:t> Sie die </a:t>
            </a:r>
            <a:r>
              <a:rPr lang="en-US" sz="1200" dirty="0" err="1">
                <a:solidFill>
                  <a:srgbClr val="FEFF83"/>
                </a:solidFill>
                <a:latin typeface="Arial"/>
                <a:ea typeface="Arial"/>
                <a:cs typeface="Arial"/>
                <a:sym typeface="Arial"/>
              </a:rPr>
              <a:t>Markierung</a:t>
            </a:r>
            <a:r>
              <a:rPr lang="en-US" sz="1200" dirty="0">
                <a:solidFill>
                  <a:srgbClr val="FEFF83"/>
                </a:solidFill>
                <a:latin typeface="Arial"/>
                <a:ea typeface="Arial"/>
                <a:cs typeface="Arial"/>
                <a:sym typeface="Arial"/>
              </a:rPr>
              <a:t> am Prisma so </a:t>
            </a:r>
            <a:r>
              <a:rPr lang="en-US" sz="1200" dirty="0" err="1">
                <a:solidFill>
                  <a:srgbClr val="FEFF83"/>
                </a:solidFill>
                <a:latin typeface="Arial"/>
                <a:ea typeface="Arial"/>
                <a:cs typeface="Arial"/>
                <a:sym typeface="Arial"/>
              </a:rPr>
              <a:t>aus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dass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sie</a:t>
            </a:r>
            <a:r>
              <a:rPr lang="en-US" sz="1200" dirty="0">
                <a:solidFill>
                  <a:srgbClr val="FEFF83"/>
                </a:solidFill>
                <a:latin typeface="Arial"/>
                <a:ea typeface="Arial"/>
                <a:cs typeface="Arial"/>
                <a:sym typeface="Arial"/>
              </a:rPr>
              <a:t> auf die Mitte des Meridians </a:t>
            </a:r>
            <a:r>
              <a:rPr lang="en-US" sz="1200" dirty="0" err="1">
                <a:solidFill>
                  <a:srgbClr val="FEFF83"/>
                </a:solidFill>
                <a:latin typeface="Arial"/>
                <a:ea typeface="Arial"/>
                <a:cs typeface="Arial"/>
                <a:sym typeface="Arial"/>
              </a:rPr>
              <a:t>zeigt</a:t>
            </a:r>
            <a:r>
              <a:rPr lang="en-US" sz="1200" dirty="0">
                <a:solidFill>
                  <a:srgbClr val="FEFF83"/>
                </a:solidFill>
                <a:latin typeface="Arial"/>
                <a:ea typeface="Arial"/>
                <a:cs typeface="Arial"/>
                <a:sym typeface="Arial"/>
              </a:rPr>
              <a:t>, der am  </a:t>
            </a:r>
            <a:r>
              <a:rPr lang="en-US" sz="1200" dirty="0" err="1">
                <a:solidFill>
                  <a:srgbClr val="FEFF83"/>
                </a:solidFill>
                <a:latin typeface="Arial"/>
                <a:ea typeface="Arial"/>
                <a:cs typeface="Arial"/>
                <a:sym typeface="Arial"/>
              </a:rPr>
              <a:t>wenigsten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gekrümmt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d. h. auf den  </a:t>
            </a:r>
            <a:r>
              <a:rPr lang="en-US" sz="1200" dirty="0" err="1">
                <a:solidFill>
                  <a:srgbClr val="FEFF83"/>
                </a:solidFill>
                <a:latin typeface="Arial"/>
                <a:ea typeface="Arial"/>
                <a:cs typeface="Arial"/>
                <a:sym typeface="Arial"/>
              </a:rPr>
              <a:t>flacheren</a:t>
            </a:r>
            <a:r>
              <a:rPr lang="en-US" sz="1200" dirty="0">
                <a:solidFill>
                  <a:srgbClr val="FEFF83"/>
                </a:solidFill>
                <a:latin typeface="Arial"/>
                <a:ea typeface="Arial"/>
                <a:cs typeface="Arial"/>
                <a:sym typeface="Arial"/>
              </a:rPr>
              <a:t>  Meridian – </a:t>
            </a:r>
            <a:r>
              <a:rPr lang="en-US" sz="1200" dirty="0" err="1">
                <a:solidFill>
                  <a:srgbClr val="FEFF83"/>
                </a:solidFill>
                <a:latin typeface="Arial"/>
                <a:ea typeface="Arial"/>
                <a:cs typeface="Arial"/>
                <a:sym typeface="Arial"/>
              </a:rPr>
              <a:t>dieser</a:t>
            </a:r>
            <a:r>
              <a:rPr lang="en-US" sz="1200" dirty="0">
                <a:solidFill>
                  <a:srgbClr val="FEFF83"/>
                </a:solidFill>
                <a:latin typeface="Arial"/>
                <a:ea typeface="Arial"/>
                <a:cs typeface="Arial"/>
                <a:sym typeface="Arial"/>
              </a:rPr>
              <a:t>  Wert </a:t>
            </a:r>
            <a:r>
              <a:rPr lang="en-US" sz="1200" dirty="0" err="1">
                <a:solidFill>
                  <a:srgbClr val="FEFF83"/>
                </a:solidFill>
                <a:latin typeface="Arial"/>
                <a:ea typeface="Arial"/>
                <a:cs typeface="Arial"/>
                <a:sym typeface="Arial"/>
              </a:rPr>
              <a:t>wird</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genau</a:t>
            </a:r>
            <a:r>
              <a:rPr lang="en-US" sz="1200" dirty="0">
                <a:solidFill>
                  <a:srgbClr val="FEFF83"/>
                </a:solidFill>
                <a:latin typeface="Arial"/>
                <a:ea typeface="Arial"/>
                <a:cs typeface="Arial"/>
                <a:sym typeface="Arial"/>
              </a:rPr>
              <a:t> sein. Oder </a:t>
            </a:r>
            <a:r>
              <a:rPr lang="en-US" sz="1200" dirty="0" err="1">
                <a:solidFill>
                  <a:srgbClr val="FEFF83"/>
                </a:solidFill>
                <a:latin typeface="Arial"/>
                <a:ea typeface="Arial"/>
                <a:cs typeface="Arial"/>
                <a:sym typeface="Arial"/>
              </a:rPr>
              <a:t>wenn</a:t>
            </a:r>
            <a:r>
              <a:rPr lang="en-US" sz="1200" dirty="0">
                <a:solidFill>
                  <a:srgbClr val="FEFF83"/>
                </a:solidFill>
                <a:latin typeface="Arial"/>
                <a:ea typeface="Arial"/>
                <a:cs typeface="Arial"/>
                <a:sym typeface="Arial"/>
              </a:rPr>
              <a:t> Sie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nicht </a:t>
            </a:r>
            <a:r>
              <a:rPr lang="en-US" sz="1200" dirty="0" err="1">
                <a:solidFill>
                  <a:srgbClr val="FEFF83"/>
                </a:solidFill>
                <a:latin typeface="Arial"/>
                <a:ea typeface="Arial"/>
                <a:cs typeface="Arial"/>
                <a:sym typeface="Arial"/>
              </a:rPr>
              <a:t>merken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können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welche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Achse</a:t>
            </a:r>
            <a:r>
              <a:rPr lang="en-US" sz="1200" dirty="0">
                <a:solidFill>
                  <a:srgbClr val="FEFF83"/>
                </a:solidFill>
                <a:latin typeface="Arial"/>
                <a:ea typeface="Arial"/>
                <a:cs typeface="Arial"/>
                <a:sym typeface="Arial"/>
              </a:rPr>
              <a:t> Sie </a:t>
            </a:r>
            <a:r>
              <a:rPr lang="en-US" sz="1200" dirty="0" err="1">
                <a:solidFill>
                  <a:srgbClr val="FEFF83"/>
                </a:solidFill>
                <a:latin typeface="Arial"/>
                <a:ea typeface="Arial"/>
                <a:cs typeface="Arial"/>
                <a:sym typeface="Arial"/>
              </a:rPr>
              <a:t>überprüfen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sollen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können</a:t>
            </a:r>
            <a:r>
              <a:rPr lang="en-US" sz="1200" dirty="0">
                <a:solidFill>
                  <a:srgbClr val="FEFF83"/>
                </a:solidFill>
                <a:latin typeface="Arial"/>
                <a:ea typeface="Arial"/>
                <a:cs typeface="Arial"/>
                <a:sym typeface="Arial"/>
              </a:rPr>
              <a:t> Sie den </a:t>
            </a:r>
            <a:r>
              <a:rPr lang="en-US" sz="1200" dirty="0" err="1">
                <a:solidFill>
                  <a:srgbClr val="FEFF83"/>
                </a:solidFill>
                <a:latin typeface="Arial"/>
                <a:ea typeface="Arial"/>
                <a:cs typeface="Arial"/>
                <a:sym typeface="Arial"/>
              </a:rPr>
              <a:t>Augeninnendruck</a:t>
            </a:r>
            <a:r>
              <a:rPr lang="en-US" sz="1200" dirty="0">
                <a:solidFill>
                  <a:srgbClr val="FEFF83"/>
                </a:solidFill>
                <a:latin typeface="Arial"/>
                <a:ea typeface="Arial"/>
                <a:cs typeface="Arial"/>
                <a:sym typeface="Arial"/>
              </a:rPr>
              <a:t> an </a:t>
            </a:r>
            <a:r>
              <a:rPr lang="en-US" sz="1200" dirty="0" err="1">
                <a:solidFill>
                  <a:srgbClr val="FEFF83"/>
                </a:solidFill>
                <a:latin typeface="Arial"/>
                <a:ea typeface="Arial"/>
                <a:cs typeface="Arial"/>
                <a:sym typeface="Arial"/>
              </a:rPr>
              <a:t>zwei</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beliebigen</a:t>
            </a:r>
            <a:r>
              <a:rPr lang="en-US" sz="1200" i="1" dirty="0">
                <a:solidFill>
                  <a:srgbClr val="FEFF83"/>
                </a:solidFill>
                <a:latin typeface="Arial"/>
                <a:ea typeface="Arial"/>
                <a:cs typeface="Arial"/>
                <a:sym typeface="Arial"/>
              </a:rPr>
              <a:t> </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Meridianen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messen</a:t>
            </a:r>
            <a:r>
              <a:rPr lang="en-US" sz="1200" dirty="0">
                <a:solidFill>
                  <a:srgbClr val="FEFF83"/>
                </a:solidFill>
                <a:latin typeface="Arial"/>
                <a:ea typeface="Arial"/>
                <a:cs typeface="Arial"/>
                <a:sym typeface="Arial"/>
              </a:rPr>
              <a:t>, die  90</a:t>
            </a:r>
            <a:r>
              <a:rPr lang="en-US" sz="1200" baseline="30000" dirty="0">
                <a:solidFill>
                  <a:srgbClr val="FEFF83"/>
                </a:solidFill>
                <a:latin typeface="Arial"/>
                <a:ea typeface="Arial"/>
                <a:cs typeface="Arial"/>
                <a:sym typeface="Arial"/>
              </a:rPr>
              <a:t>o</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voneinander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entfernt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sind</a:t>
            </a:r>
            <a:r>
              <a:rPr lang="en-US" sz="1200" dirty="0">
                <a:solidFill>
                  <a:srgbClr val="FEFF83"/>
                </a:solidFill>
                <a:latin typeface="Arial"/>
                <a:ea typeface="Arial"/>
                <a:cs typeface="Arial"/>
                <a:sym typeface="Arial"/>
              </a:rPr>
              <a:t>, und den </a:t>
            </a:r>
            <a:r>
              <a:rPr lang="en-US" sz="1200" dirty="0" err="1">
                <a:solidFill>
                  <a:srgbClr val="FEFF83"/>
                </a:solidFill>
                <a:latin typeface="Arial"/>
                <a:ea typeface="Arial"/>
                <a:cs typeface="Arial"/>
                <a:sym typeface="Arial"/>
              </a:rPr>
              <a:t>Durchschnitt</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beiden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Messwerte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bilden</a:t>
            </a:r>
            <a:r>
              <a:rPr lang="en-US" sz="1200" dirty="0">
                <a:solidFill>
                  <a:srgbClr val="FEFF83"/>
                </a:solidFill>
                <a:latin typeface="Arial"/>
                <a:ea typeface="Arial"/>
                <a:cs typeface="Arial"/>
                <a:sym typeface="Arial"/>
              </a:rPr>
              <a:t>.</a:t>
            </a:r>
            <a:endParaRPr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566"/>
        <p:cNvGrpSpPr/>
        <p:nvPr/>
      </p:nvGrpSpPr>
      <p:grpSpPr>
        <a:xfrm>
          <a:off x="0" y="0"/>
          <a:ext cx="0" cy="0"/>
          <a:chOff x="0" y="0"/>
          <a:chExt cx="0" cy="0"/>
        </a:xfrm>
      </p:grpSpPr>
      <p:sp>
        <p:nvSpPr>
          <p:cNvPr id="1571" name="Google Shape;1571;p78"/>
          <p:cNvSpPr/>
          <p:nvPr/>
        </p:nvSpPr>
        <p:spPr>
          <a:xfrm>
            <a:off x="2514600" y="1905000"/>
            <a:ext cx="15240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72" name="Google Shape;1572;p78"/>
          <p:cNvSpPr/>
          <p:nvPr/>
        </p:nvSpPr>
        <p:spPr>
          <a:xfrm>
            <a:off x="5105400" y="2362200"/>
            <a:ext cx="990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73" name="Google Shape;1573;p78"/>
          <p:cNvSpPr/>
          <p:nvPr/>
        </p:nvSpPr>
        <p:spPr>
          <a:xfrm>
            <a:off x="1905000" y="2743200"/>
            <a:ext cx="1981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74" name="Google Shape;1574;p78"/>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1575" name="Google Shape;1575;p78"/>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Clr>
                <a:srgbClr val="BFBFBF"/>
              </a:buClr>
              <a:buSzPts val="840"/>
              <a:buChar char="●"/>
            </a:pPr>
            <a:r>
              <a:rPr lang="en-US" sz="1200" b="1" dirty="0" err="1">
                <a:solidFill>
                  <a:srgbClr val="BFBFBF"/>
                </a:solidFill>
              </a:rPr>
              <a:t>Weitere</a:t>
            </a:r>
            <a:r>
              <a:rPr lang="en-US" sz="1200" b="1" dirty="0">
                <a:solidFill>
                  <a:srgbClr val="BFBFBF"/>
                </a:solidFill>
              </a:rPr>
              <a:t> </a:t>
            </a:r>
            <a:r>
              <a:rPr lang="en-US" sz="1200" b="1" dirty="0" err="1">
                <a:solidFill>
                  <a:srgbClr val="BFBFBF"/>
                </a:solidFill>
              </a:rPr>
              <a:t>Informationen</a:t>
            </a:r>
            <a:r>
              <a:rPr lang="en-US" sz="1200" b="1" dirty="0">
                <a:solidFill>
                  <a:srgbClr val="BFBFBF"/>
                </a:solidFill>
              </a:rPr>
              <a:t> </a:t>
            </a:r>
            <a:r>
              <a:rPr lang="en-US" sz="1200" b="1" dirty="0" err="1">
                <a:solidFill>
                  <a:srgbClr val="BFBFBF"/>
                </a:solidFill>
              </a:rPr>
              <a:t>zur</a:t>
            </a:r>
            <a:r>
              <a:rPr lang="en-US" sz="1200" b="1" dirty="0">
                <a:solidFill>
                  <a:srgbClr val="BFBFBF"/>
                </a:solidFill>
              </a:rPr>
              <a:t> </a:t>
            </a:r>
            <a:r>
              <a:rPr lang="en-US" sz="1200" b="1" dirty="0" err="1">
                <a:solidFill>
                  <a:srgbClr val="BFBFBF"/>
                </a:solidFill>
              </a:rPr>
              <a:t>Applanationstonometrie</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fälschlicherweise</a:t>
            </a:r>
            <a:r>
              <a:rPr lang="en-US" sz="1200" dirty="0">
                <a:solidFill>
                  <a:srgbClr val="BFBFBF"/>
                </a:solidFill>
              </a:rPr>
              <a:t>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niedrig</a:t>
            </a:r>
            <a:r>
              <a:rPr lang="en-US" sz="1200" b="1" i="1" dirty="0">
                <a:solidFill>
                  <a:srgbClr val="BFBFBF"/>
                </a:solidFill>
              </a:rPr>
              <a:t>, </a:t>
            </a:r>
            <a:r>
              <a:rPr lang="en-US" sz="1200" dirty="0" err="1">
                <a:solidFill>
                  <a:srgbClr val="BFBFBF"/>
                </a:solidFill>
              </a:rPr>
              <a:t>wenn</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t>
            </a:r>
            <a:r>
              <a:rPr lang="en-US" sz="1200" dirty="0" err="1">
                <a:solidFill>
                  <a:srgbClr val="BFBFBF"/>
                </a:solidFill>
              </a:rPr>
              <a:t>Hornhaut</a:t>
            </a:r>
            <a:r>
              <a:rPr lang="en-US" sz="1200" dirty="0">
                <a:solidFill>
                  <a:srgbClr val="BFBFBF"/>
                </a:solidFill>
              </a:rPr>
              <a:t> </a:t>
            </a:r>
            <a:r>
              <a:rPr lang="en-US" sz="1200" dirty="0" err="1">
                <a:solidFill>
                  <a:srgbClr val="BFBFBF"/>
                </a:solidFill>
              </a:rPr>
              <a:t>ödematös</a:t>
            </a:r>
            <a:r>
              <a:rPr lang="en-US" sz="1200" dirty="0">
                <a:solidFill>
                  <a:srgbClr val="BFBFBF"/>
                </a:solidFill>
              </a:rPr>
              <a:t> </a:t>
            </a:r>
            <a:r>
              <a:rPr lang="en-US" sz="1200" dirty="0" err="1">
                <a:solidFill>
                  <a:srgbClr val="BFBFBF"/>
                </a:solidFill>
              </a:rPr>
              <a:t>ist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Applanation </a:t>
            </a:r>
            <a:r>
              <a:rPr lang="en-US" sz="1200" dirty="0" err="1">
                <a:solidFill>
                  <a:srgbClr val="BFBFBF"/>
                </a:solidFill>
              </a:rPr>
              <a:t>über</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weichen</a:t>
            </a:r>
            <a:r>
              <a:rPr lang="en-US" sz="1200" dirty="0">
                <a:solidFill>
                  <a:srgbClr val="BFBFBF"/>
                </a:solidFill>
              </a:rPr>
              <a:t> </a:t>
            </a:r>
            <a:r>
              <a:rPr lang="en-US" sz="1200" dirty="0" err="1">
                <a:solidFill>
                  <a:srgbClr val="BFBFBF"/>
                </a:solidFill>
              </a:rPr>
              <a:t>Kontaktlinse</a:t>
            </a:r>
            <a:r>
              <a:rPr lang="en-US" sz="1200" dirty="0">
                <a:solidFill>
                  <a:srgbClr val="BFBFBF"/>
                </a:solidFill>
              </a:rPr>
              <a:t> </a:t>
            </a:r>
            <a:r>
              <a:rPr lang="en-US" sz="1200" dirty="0" err="1">
                <a:solidFill>
                  <a:srgbClr val="BFBFBF"/>
                </a:solidFill>
              </a:rPr>
              <a:t>durchgeführt</a:t>
            </a:r>
            <a:r>
              <a:rPr lang="en-US" sz="1200" dirty="0">
                <a:solidFill>
                  <a:srgbClr val="BFBFBF"/>
                </a:solidFill>
              </a:rPr>
              <a:t> </a:t>
            </a:r>
            <a:r>
              <a:rPr lang="en-US" sz="1200" dirty="0" err="1">
                <a:solidFill>
                  <a:srgbClr val="BFBFBF"/>
                </a:solidFill>
              </a:rPr>
              <a:t>wird</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nach</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Plomben</a:t>
            </a:r>
            <a:r>
              <a:rPr lang="en-US" sz="1200" dirty="0">
                <a:solidFill>
                  <a:srgbClr val="BFBFBF"/>
                </a:solidFill>
              </a:rPr>
              <a:t>-Operation (</a:t>
            </a:r>
            <a:r>
              <a:rPr lang="en-US" sz="1200" dirty="0" err="1">
                <a:solidFill>
                  <a:srgbClr val="BFBFBF"/>
                </a:solidFill>
              </a:rPr>
              <a:t>verändert</a:t>
            </a:r>
            <a:r>
              <a:rPr lang="en-US" sz="1200" dirty="0">
                <a:solidFill>
                  <a:srgbClr val="BFBFBF"/>
                </a:solidFill>
              </a:rPr>
              <a:t> die </a:t>
            </a:r>
            <a:r>
              <a:rPr lang="en-US" sz="1200" dirty="0" err="1">
                <a:solidFill>
                  <a:srgbClr val="BFBFBF"/>
                </a:solidFill>
              </a:rPr>
              <a:t>Sklerasteifigkeit</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zu</a:t>
            </a:r>
            <a:r>
              <a:rPr lang="en-US" sz="1200" dirty="0">
                <a:solidFill>
                  <a:srgbClr val="BFBFBF"/>
                </a:solidFill>
              </a:rPr>
              <a:t> </a:t>
            </a:r>
            <a:r>
              <a:rPr lang="en-US" sz="1200" dirty="0" err="1">
                <a:solidFill>
                  <a:srgbClr val="BFBFBF"/>
                </a:solidFill>
              </a:rPr>
              <a:t>wenig</a:t>
            </a:r>
            <a:r>
              <a:rPr lang="en-US" sz="1200" dirty="0">
                <a:solidFill>
                  <a:srgbClr val="BFBFBF"/>
                </a:solidFill>
              </a:rPr>
              <a:t> </a:t>
            </a:r>
            <a:r>
              <a:rPr lang="en-US" sz="1200" dirty="0" err="1">
                <a:solidFill>
                  <a:srgbClr val="BFBFBF"/>
                </a:solidFill>
              </a:rPr>
              <a:t>Flureszein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fälschlicherweise</a:t>
            </a:r>
            <a:r>
              <a:rPr lang="en-US" sz="1200" dirty="0">
                <a:solidFill>
                  <a:srgbClr val="BFBFBF"/>
                </a:solidFill>
              </a:rPr>
              <a:t>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hoch</a:t>
            </a:r>
            <a:r>
              <a:rPr lang="en-US" sz="1200" b="1" i="1" dirty="0">
                <a:solidFill>
                  <a:srgbClr val="BFBFBF"/>
                </a:solidFill>
              </a:rPr>
              <a:t>, </a:t>
            </a:r>
            <a:r>
              <a:rPr lang="en-US" sz="1200" dirty="0" err="1">
                <a:solidFill>
                  <a:srgbClr val="BFBFBF"/>
                </a:solidFill>
              </a:rPr>
              <a:t>wenn</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t>
            </a:r>
            <a:r>
              <a:rPr lang="en-US" sz="1200" dirty="0" err="1">
                <a:solidFill>
                  <a:srgbClr val="BFBFBF"/>
                </a:solidFill>
              </a:rPr>
              <a:t>Messung</a:t>
            </a:r>
            <a:r>
              <a:rPr lang="en-US" sz="1200" dirty="0">
                <a:solidFill>
                  <a:srgbClr val="BFBFBF"/>
                </a:solidFill>
              </a:rPr>
              <a:t> </a:t>
            </a:r>
            <a:r>
              <a:rPr lang="en-US" sz="1200" dirty="0" err="1">
                <a:solidFill>
                  <a:srgbClr val="BFBFBF"/>
                </a:solidFill>
              </a:rPr>
              <a:t>über</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Hornhautnarbe</a:t>
            </a:r>
            <a:r>
              <a:rPr lang="en-US" sz="1200" dirty="0">
                <a:solidFill>
                  <a:srgbClr val="BFBFBF"/>
                </a:solidFill>
              </a:rPr>
              <a:t> </a:t>
            </a:r>
            <a:r>
              <a:rPr lang="en-US" sz="1200" dirty="0" err="1">
                <a:solidFill>
                  <a:srgbClr val="BFBFBF"/>
                </a:solidFill>
              </a:rPr>
              <a:t>durchgeführt</a:t>
            </a:r>
            <a:r>
              <a:rPr lang="en-US" sz="1200" dirty="0">
                <a:solidFill>
                  <a:srgbClr val="BFBFBF"/>
                </a:solidFill>
              </a:rPr>
              <a:t> </a:t>
            </a:r>
            <a:r>
              <a:rPr lang="en-US" sz="1200" dirty="0" err="1">
                <a:solidFill>
                  <a:srgbClr val="BFBFBF"/>
                </a:solidFill>
              </a:rPr>
              <a:t>wird</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zu</a:t>
            </a:r>
            <a:r>
              <a:rPr lang="en-US" sz="1200" dirty="0">
                <a:solidFill>
                  <a:srgbClr val="BFBFBF"/>
                </a:solidFill>
              </a:rPr>
              <a:t> </a:t>
            </a:r>
            <a:r>
              <a:rPr lang="en-US" sz="1200" dirty="0" err="1">
                <a:solidFill>
                  <a:srgbClr val="BFBFBF"/>
                </a:solidFill>
              </a:rPr>
              <a:t>viel</a:t>
            </a:r>
            <a:r>
              <a:rPr lang="en-US" sz="1200" dirty="0">
                <a:solidFill>
                  <a:srgbClr val="BFBFBF"/>
                </a:solidFill>
              </a:rPr>
              <a:t> </a:t>
            </a:r>
            <a:r>
              <a:rPr lang="en-US" sz="1200" dirty="0" err="1">
                <a:solidFill>
                  <a:srgbClr val="BFBFBF"/>
                </a:solidFill>
              </a:rPr>
              <a:t>Flureszein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endParaRPr lang="en-US" sz="1200" dirty="0">
              <a:solidFill>
                <a:srgbClr val="BFBFBF"/>
              </a:solidFill>
            </a:endParaRPr>
          </a:p>
          <a:p>
            <a:pPr marL="987425" lvl="2" indent="-267018" algn="l" rtl="0">
              <a:spcBef>
                <a:spcPts val="240"/>
              </a:spcBef>
              <a:spcAft>
                <a:spcPts val="0"/>
              </a:spcAft>
              <a:buClr>
                <a:srgbClr val="BFBFBF"/>
              </a:buClr>
              <a:buSzPts val="840"/>
              <a:buChar char="●"/>
            </a:pPr>
            <a:endParaRPr lang="en-US" sz="1200" dirty="0">
              <a:solidFill>
                <a:srgbClr val="BFBFBF"/>
              </a:solidFill>
            </a:endParaRPr>
          </a:p>
          <a:p>
            <a:pPr marL="987425" lvl="2" indent="-267018" algn="l" rtl="0">
              <a:spcBef>
                <a:spcPts val="240"/>
              </a:spcBef>
              <a:spcAft>
                <a:spcPts val="0"/>
              </a:spcAft>
              <a:buClr>
                <a:srgbClr val="BFBFBF"/>
              </a:buClr>
              <a:buSzPts val="840"/>
              <a:buChar char="●"/>
            </a:pPr>
            <a:endParaRPr lang="en-US" sz="1200" dirty="0">
              <a:solidFill>
                <a:srgbClr val="BFBFBF"/>
              </a:solidFill>
            </a:endParaRPr>
          </a:p>
          <a:p>
            <a:pPr marL="987425" lvl="2" indent="-267018" algn="l" rtl="0">
              <a:spcBef>
                <a:spcPts val="240"/>
              </a:spcBef>
              <a:spcAft>
                <a:spcPts val="0"/>
              </a:spcAft>
              <a:buClr>
                <a:srgbClr val="BFBFBF"/>
              </a:buClr>
              <a:buSzPts val="840"/>
              <a:buChar char="●"/>
            </a:pPr>
            <a:endParaRPr lang="en-US" sz="1200" dirty="0">
              <a:solidFill>
                <a:srgbClr val="BFBFBF"/>
              </a:solidFill>
            </a:endParaRPr>
          </a:p>
          <a:p>
            <a:pPr marL="987425" lvl="2" indent="-267018" algn="l" rtl="0">
              <a:spcBef>
                <a:spcPts val="240"/>
              </a:spcBef>
              <a:spcAft>
                <a:spcPts val="0"/>
              </a:spcAft>
              <a:buClr>
                <a:srgbClr val="BFBFBF"/>
              </a:buClr>
              <a:buSzPts val="840"/>
              <a:buChar char="●"/>
            </a:pPr>
            <a:endParaRPr lang="en-US" sz="1200" dirty="0">
              <a:solidFill>
                <a:srgbClr val="BFBFBF"/>
              </a:solidFill>
            </a:endParaRPr>
          </a:p>
          <a:p>
            <a:pPr marL="987425" lvl="2" indent="-267018" algn="l" rtl="0">
              <a:spcBef>
                <a:spcPts val="240"/>
              </a:spcBef>
              <a:spcAft>
                <a:spcPts val="0"/>
              </a:spcAft>
              <a:buClr>
                <a:srgbClr val="BFBFBF"/>
              </a:buClr>
              <a:buSzPts val="840"/>
              <a:buChar char="●"/>
            </a:pPr>
            <a:endParaRPr lang="en-US" sz="1200" dirty="0">
              <a:solidFill>
                <a:srgbClr val="BFBFBF"/>
              </a:solidFill>
            </a:endParaRPr>
          </a:p>
          <a:p>
            <a:pPr marL="987425" lvl="2" indent="-267018" algn="l" rtl="0">
              <a:spcBef>
                <a:spcPts val="240"/>
              </a:spcBef>
              <a:spcAft>
                <a:spcPts val="0"/>
              </a:spcAft>
              <a:buClr>
                <a:srgbClr val="BFBFBF"/>
              </a:buClr>
              <a:buSzPts val="840"/>
              <a:buChar char="●"/>
            </a:pP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wird</a:t>
            </a:r>
            <a:r>
              <a:rPr lang="en-US" sz="1200" dirty="0">
                <a:solidFill>
                  <a:srgbClr val="BFBFBF"/>
                </a:solidFill>
              </a:rPr>
              <a:t> </a:t>
            </a:r>
            <a:r>
              <a:rPr lang="en-US" sz="1200" dirty="0" err="1">
                <a:solidFill>
                  <a:srgbClr val="BFBFBF"/>
                </a:solidFill>
              </a:rPr>
              <a:t>schlichtweg</a:t>
            </a:r>
            <a:r>
              <a:rPr lang="en-US" sz="1200" dirty="0">
                <a:solidFill>
                  <a:srgbClr val="BFBFBF"/>
                </a:solidFill>
              </a:rPr>
              <a:t> </a:t>
            </a:r>
            <a:r>
              <a:rPr lang="en-US" sz="1200" b="1" i="1" dirty="0">
                <a:solidFill>
                  <a:srgbClr val="BFBFBF"/>
                </a:solidFill>
              </a:rPr>
              <a:t>UNTERSCHÄTZT, </a:t>
            </a:r>
            <a:r>
              <a:rPr lang="en-US" sz="1200" dirty="0" err="1">
                <a:solidFill>
                  <a:srgbClr val="BFBFBF"/>
                </a:solidFill>
              </a:rPr>
              <a:t>wenn</a:t>
            </a:r>
            <a:r>
              <a:rPr lang="en-US" sz="1200" dirty="0">
                <a:solidFill>
                  <a:srgbClr val="BFBFBF"/>
                </a:solidFill>
              </a:rPr>
              <a:t> das Auge </a:t>
            </a:r>
            <a:r>
              <a:rPr lang="en-US" sz="1200" dirty="0" err="1">
                <a:solidFill>
                  <a:srgbClr val="BFBFBF"/>
                </a:solidFill>
              </a:rPr>
              <a:t>einen</a:t>
            </a:r>
            <a:r>
              <a:rPr lang="en-US" sz="1200" dirty="0">
                <a:solidFill>
                  <a:srgbClr val="BFBFBF"/>
                </a:solidFill>
              </a:rPr>
              <a:t> </a:t>
            </a:r>
            <a:r>
              <a:rPr lang="en-US" sz="1200" dirty="0" err="1">
                <a:solidFill>
                  <a:srgbClr val="BFBFBF"/>
                </a:solidFill>
              </a:rPr>
              <a:t>signifikanten</a:t>
            </a:r>
            <a:r>
              <a:rPr lang="en-US" sz="1200" dirty="0">
                <a:solidFill>
                  <a:srgbClr val="BFBFBF"/>
                </a:solidFill>
              </a:rPr>
              <a:t> </a:t>
            </a:r>
            <a:r>
              <a:rPr lang="en-US" sz="1200" b="1" dirty="0" err="1">
                <a:solidFill>
                  <a:srgbClr val="0000FF"/>
                </a:solidFill>
              </a:rPr>
              <a:t>Hornhautastigmatismus</a:t>
            </a:r>
            <a:r>
              <a:rPr lang="en-US" sz="1200" dirty="0">
                <a:solidFill>
                  <a:srgbClr val="BFBFBF"/>
                </a:solidFill>
              </a:rPr>
              <a:t> </a:t>
            </a:r>
            <a:r>
              <a:rPr lang="en-US" sz="1200" dirty="0" err="1">
                <a:solidFill>
                  <a:srgbClr val="BFBFBF"/>
                </a:solidFill>
              </a:rPr>
              <a:t>aufweist</a:t>
            </a:r>
            <a:endParaRPr sz="1200" b="1" dirty="0">
              <a:solidFill>
                <a:srgbClr val="BFBFBF"/>
              </a:solidFill>
            </a:endParaRPr>
          </a:p>
          <a:p>
            <a:pPr marL="987425" lvl="2" indent="-191453" algn="l" rtl="0">
              <a:spcBef>
                <a:spcPts val="460"/>
              </a:spcBef>
              <a:spcAft>
                <a:spcPts val="0"/>
              </a:spcAft>
              <a:buSzPts val="1610"/>
              <a:buNone/>
            </a:pPr>
            <a:endParaRPr sz="1200" b="1" dirty="0">
              <a:solidFill>
                <a:srgbClr val="BFBFBF"/>
              </a:solidFill>
            </a:endParaRPr>
          </a:p>
        </p:txBody>
      </p:sp>
      <p:sp>
        <p:nvSpPr>
          <p:cNvPr id="1576" name="Google Shape;1576;p7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78</a:t>
            </a:fld>
            <a:endParaRPr sz="1000">
              <a:solidFill>
                <a:schemeClr val="dk1"/>
              </a:solidFill>
              <a:latin typeface="Arial"/>
              <a:ea typeface="Arial"/>
              <a:cs typeface="Arial"/>
              <a:sym typeface="Arial"/>
            </a:endParaRPr>
          </a:p>
        </p:txBody>
      </p:sp>
      <p:sp>
        <p:nvSpPr>
          <p:cNvPr id="1577" name="Google Shape;1577;p78"/>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578" name="Google Shape;1578;p78"/>
          <p:cNvSpPr txBox="1"/>
          <p:nvPr/>
        </p:nvSpPr>
        <p:spPr>
          <a:xfrm>
            <a:off x="910936" y="1332000"/>
            <a:ext cx="7472100" cy="23652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chemeClr val="dk1"/>
                </a:solidFill>
              </a:rPr>
              <a:t>Was </a:t>
            </a:r>
            <a:r>
              <a:rPr lang="en-US" sz="1200" i="1" dirty="0" err="1">
                <a:solidFill>
                  <a:schemeClr val="dk1"/>
                </a:solidFill>
              </a:rPr>
              <a:t>wird</a:t>
            </a:r>
            <a:r>
              <a:rPr lang="en-US" sz="1200" i="1" dirty="0">
                <a:solidFill>
                  <a:schemeClr val="dk1"/>
                </a:solidFill>
              </a:rPr>
              <a:t> </a:t>
            </a:r>
            <a:r>
              <a:rPr lang="en-US" sz="1200" i="1" dirty="0" err="1">
                <a:solidFill>
                  <a:schemeClr val="dk1"/>
                </a:solidFill>
              </a:rPr>
              <a:t>bei</a:t>
            </a:r>
            <a:r>
              <a:rPr lang="en-US" sz="1200" i="1" dirty="0">
                <a:solidFill>
                  <a:schemeClr val="dk1"/>
                </a:solidFill>
              </a:rPr>
              <a:t> der Applanation </a:t>
            </a:r>
            <a:r>
              <a:rPr lang="en-US" sz="1200" i="1" dirty="0" err="1">
                <a:solidFill>
                  <a:schemeClr val="dk1"/>
                </a:solidFill>
              </a:rPr>
              <a:t>eines</a:t>
            </a:r>
            <a:r>
              <a:rPr lang="en-US" sz="1200" i="1" dirty="0">
                <a:solidFill>
                  <a:schemeClr val="dk1"/>
                </a:solidFill>
              </a:rPr>
              <a:t> Auges </a:t>
            </a:r>
            <a:r>
              <a:rPr lang="en-US" sz="1200" i="1" dirty="0" err="1">
                <a:solidFill>
                  <a:schemeClr val="dk1"/>
                </a:solidFill>
              </a:rPr>
              <a:t>mit</a:t>
            </a:r>
            <a:r>
              <a:rPr lang="en-US" sz="1200" i="1" dirty="0">
                <a:solidFill>
                  <a:schemeClr val="dk1"/>
                </a:solidFill>
              </a:rPr>
              <a:t> </a:t>
            </a:r>
            <a:r>
              <a:rPr lang="en-US" sz="1200" i="1" dirty="0" err="1">
                <a:solidFill>
                  <a:schemeClr val="dk1"/>
                </a:solidFill>
              </a:rPr>
              <a:t>starkem</a:t>
            </a:r>
            <a:r>
              <a:rPr lang="en-US" sz="1200" i="1" dirty="0">
                <a:solidFill>
                  <a:schemeClr val="dk1"/>
                </a:solidFill>
              </a:rPr>
              <a:t> </a:t>
            </a:r>
            <a:r>
              <a:rPr lang="en-US" sz="1200" i="1" dirty="0" err="1">
                <a:solidFill>
                  <a:schemeClr val="dk1"/>
                </a:solidFill>
              </a:rPr>
              <a:t>Hornhautastigmatismus</a:t>
            </a:r>
            <a:r>
              <a:rPr lang="en-US" sz="1200" i="1" dirty="0">
                <a:solidFill>
                  <a:schemeClr val="dk1"/>
                </a:solidFill>
              </a:rPr>
              <a:t> </a:t>
            </a:r>
            <a:r>
              <a:rPr lang="en-US" sz="1200" i="1" dirty="0" err="1">
                <a:solidFill>
                  <a:schemeClr val="dk1"/>
                </a:solidFill>
              </a:rPr>
              <a:t>ungewöhnlich</a:t>
            </a:r>
            <a:r>
              <a:rPr lang="en-US" sz="1200" i="1" dirty="0">
                <a:solidFill>
                  <a:schemeClr val="dk1"/>
                </a:solidFill>
              </a:rPr>
              <a:t> sein?</a:t>
            </a:r>
            <a:endParaRPr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Die Mires </a:t>
            </a:r>
            <a:r>
              <a:rPr lang="en-US" sz="1200" dirty="0" err="1">
                <a:solidFill>
                  <a:schemeClr val="dk1"/>
                </a:solidFill>
                <a:latin typeface="Arial"/>
                <a:ea typeface="Arial"/>
                <a:cs typeface="Arial"/>
                <a:sym typeface="Arial"/>
              </a:rPr>
              <a:t>sind</a:t>
            </a:r>
            <a:r>
              <a:rPr lang="en-US" sz="1200" dirty="0">
                <a:solidFill>
                  <a:schemeClr val="dk1"/>
                </a:solidFill>
                <a:latin typeface="Arial"/>
                <a:ea typeface="Arial"/>
                <a:cs typeface="Arial"/>
                <a:sym typeface="Arial"/>
              </a:rPr>
              <a:t> nicht </a:t>
            </a:r>
            <a:r>
              <a:rPr lang="en-US" sz="1200" dirty="0" err="1">
                <a:solidFill>
                  <a:schemeClr val="dk1"/>
                </a:solidFill>
                <a:latin typeface="Arial"/>
                <a:ea typeface="Arial"/>
                <a:cs typeface="Arial"/>
                <a:sym typeface="Arial"/>
              </a:rPr>
              <a:t>rund</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sondern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eiförmig</a:t>
            </a:r>
            <a:r>
              <a:rPr lang="en-US" sz="1200" dirty="0">
                <a:solidFill>
                  <a:schemeClr val="dk1"/>
                </a:solidFill>
                <a:latin typeface="Arial"/>
                <a:ea typeface="Arial"/>
                <a:cs typeface="Arial"/>
                <a:sym typeface="Arial"/>
              </a:rPr>
              <a:t>.</a:t>
            </a:r>
            <a:endParaRPr sz="1600" dirty="0">
              <a:solidFill>
                <a:srgbClr val="FEFF83"/>
              </a:solidFill>
              <a:latin typeface="Arial"/>
              <a:ea typeface="Arial"/>
              <a:cs typeface="Arial"/>
              <a:sym typeface="Arial"/>
            </a:endParaRPr>
          </a:p>
          <a:p>
            <a:pPr marL="0" marR="0" lvl="0" indent="0" algn="l" rtl="0">
              <a:spcBef>
                <a:spcPts val="0"/>
              </a:spcBef>
              <a:spcAft>
                <a:spcPts val="0"/>
              </a:spcAft>
              <a:buNone/>
            </a:pPr>
            <a:endParaRPr sz="1600" dirty="0">
              <a:solidFill>
                <a:srgbClr val="FEFF83"/>
              </a:solidFill>
              <a:latin typeface="Arial"/>
              <a:ea typeface="Arial"/>
              <a:cs typeface="Arial"/>
              <a:sym typeface="Arial"/>
            </a:endParaRPr>
          </a:p>
          <a:p>
            <a:pPr marL="0" marR="0" lvl="0" indent="0" algn="l" rtl="0">
              <a:spcBef>
                <a:spcPts val="0"/>
              </a:spcBef>
              <a:spcAft>
                <a:spcPts val="0"/>
              </a:spcAft>
              <a:buNone/>
            </a:pPr>
            <a:r>
              <a:rPr lang="en-US" sz="1200" i="1" dirty="0">
                <a:solidFill>
                  <a:srgbClr val="FEFF83"/>
                </a:solidFill>
                <a:latin typeface="Arial"/>
                <a:ea typeface="Arial"/>
                <a:cs typeface="Arial"/>
                <a:sym typeface="Arial"/>
              </a:rPr>
              <a:t>Das </a:t>
            </a:r>
            <a:r>
              <a:rPr lang="en-US" sz="1200" b="1" i="1" dirty="0" err="1">
                <a:solidFill>
                  <a:srgbClr val="FEFF83"/>
                </a:solidFill>
                <a:latin typeface="Arial"/>
                <a:ea typeface="Arial"/>
                <a:cs typeface="Arial"/>
                <a:sym typeface="Arial"/>
              </a:rPr>
              <a:t>ist</a:t>
            </a:r>
            <a:r>
              <a:rPr lang="en-US" sz="1200" b="1"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seltsam</a:t>
            </a:r>
            <a:r>
              <a:rPr lang="en-US" sz="1200" i="1" dirty="0">
                <a:solidFill>
                  <a:srgbClr val="FEFF83"/>
                </a:solidFill>
                <a:latin typeface="Arial"/>
                <a:ea typeface="Arial"/>
                <a:cs typeface="Arial"/>
                <a:sym typeface="Arial"/>
              </a:rPr>
              <a:t>. Wie </a:t>
            </a:r>
            <a:r>
              <a:rPr lang="en-US" sz="1200" i="1" dirty="0" err="1">
                <a:solidFill>
                  <a:srgbClr val="FEFF83"/>
                </a:solidFill>
                <a:latin typeface="Arial"/>
                <a:ea typeface="Arial"/>
                <a:cs typeface="Arial"/>
                <a:sym typeface="Arial"/>
              </a:rPr>
              <a:t>wirken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sich</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ovale</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Messscheiben</a:t>
            </a:r>
            <a:r>
              <a:rPr lang="en-US" sz="1200" i="1" dirty="0">
                <a:solidFill>
                  <a:srgbClr val="FEFF83"/>
                </a:solidFill>
                <a:latin typeface="Arial"/>
                <a:ea typeface="Arial"/>
                <a:cs typeface="Arial"/>
                <a:sym typeface="Arial"/>
              </a:rPr>
              <a:t> auf den </a:t>
            </a:r>
            <a:r>
              <a:rPr lang="en-US" sz="1200" i="1" dirty="0" err="1">
                <a:solidFill>
                  <a:srgbClr val="FEFF83"/>
                </a:solidFill>
                <a:latin typeface="Arial"/>
                <a:ea typeface="Arial"/>
                <a:cs typeface="Arial"/>
                <a:sym typeface="Arial"/>
              </a:rPr>
              <a:t>Augeninnendruckwert</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aus</a:t>
            </a:r>
            <a:r>
              <a:rPr lang="en-US" sz="1200" i="1" dirty="0">
                <a:solidFill>
                  <a:srgbClr val="FEFF83"/>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FEFF83"/>
                </a:solidFill>
                <a:latin typeface="Arial"/>
                <a:ea typeface="Arial"/>
                <a:cs typeface="Arial"/>
                <a:sym typeface="Arial"/>
              </a:rPr>
              <a:t>Der </a:t>
            </a:r>
            <a:r>
              <a:rPr lang="en-US" sz="1200" dirty="0" err="1">
                <a:solidFill>
                  <a:srgbClr val="FEFF83"/>
                </a:solidFill>
                <a:latin typeface="Arial"/>
                <a:ea typeface="Arial"/>
                <a:cs typeface="Arial"/>
                <a:sym typeface="Arial"/>
              </a:rPr>
              <a:t>gemessene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Augeninnendruck</a:t>
            </a:r>
            <a:r>
              <a:rPr lang="en-US" sz="1200" dirty="0">
                <a:solidFill>
                  <a:srgbClr val="FEFF83"/>
                </a:solidFill>
                <a:latin typeface="Arial"/>
                <a:ea typeface="Arial"/>
                <a:cs typeface="Arial"/>
                <a:sym typeface="Arial"/>
              </a:rPr>
              <a:t> (IOD) </a:t>
            </a:r>
            <a:r>
              <a:rPr lang="en-US" sz="1200" dirty="0" err="1">
                <a:solidFill>
                  <a:srgbClr val="FEFF83"/>
                </a:solidFill>
                <a:latin typeface="Arial"/>
                <a:ea typeface="Arial"/>
                <a:cs typeface="Arial"/>
                <a:sym typeface="Arial"/>
              </a:rPr>
              <a:t>hängt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davon</a:t>
            </a:r>
            <a:r>
              <a:rPr lang="en-US" sz="1200" dirty="0">
                <a:solidFill>
                  <a:srgbClr val="FEFF83"/>
                </a:solidFill>
                <a:latin typeface="Arial"/>
                <a:ea typeface="Arial"/>
                <a:cs typeface="Arial"/>
                <a:sym typeface="Arial"/>
              </a:rPr>
              <a:t> ab, </a:t>
            </a:r>
            <a:r>
              <a:rPr lang="en-US" sz="1200" dirty="0" err="1">
                <a:solidFill>
                  <a:srgbClr val="FEFF83"/>
                </a:solidFill>
                <a:latin typeface="Arial"/>
                <a:ea typeface="Arial"/>
                <a:cs typeface="Arial"/>
                <a:sym typeface="Arial"/>
              </a:rPr>
              <a:t>ob</a:t>
            </a:r>
            <a:r>
              <a:rPr lang="en-US" sz="1200" dirty="0">
                <a:solidFill>
                  <a:srgbClr val="FEFF83"/>
                </a:solidFill>
                <a:latin typeface="Arial"/>
                <a:ea typeface="Arial"/>
                <a:cs typeface="Arial"/>
                <a:sym typeface="Arial"/>
              </a:rPr>
              <a:t> Sie die </a:t>
            </a:r>
            <a:r>
              <a:rPr lang="en-US" sz="1200" dirty="0" err="1">
                <a:solidFill>
                  <a:srgbClr val="FEFF83"/>
                </a:solidFill>
                <a:latin typeface="Arial"/>
                <a:ea typeface="Arial"/>
                <a:cs typeface="Arial"/>
                <a:sym typeface="Arial"/>
              </a:rPr>
              <a:t>Messscheiben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entlang</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kurzen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oder</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langen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Achse</a:t>
            </a:r>
            <a:r>
              <a:rPr lang="en-US" sz="1200" dirty="0">
                <a:solidFill>
                  <a:srgbClr val="FEFF83"/>
                </a:solidFill>
                <a:latin typeface="Arial"/>
                <a:ea typeface="Arial"/>
                <a:cs typeface="Arial"/>
                <a:sym typeface="Arial"/>
              </a:rPr>
              <a:t> der Ellipse </a:t>
            </a:r>
            <a:r>
              <a:rPr lang="en-US" sz="1200" dirty="0" err="1">
                <a:solidFill>
                  <a:srgbClr val="FEFF83"/>
                </a:solidFill>
                <a:latin typeface="Arial"/>
                <a:ea typeface="Arial"/>
                <a:cs typeface="Arial"/>
                <a:sym typeface="Arial"/>
              </a:rPr>
              <a:t>ausrichten</a:t>
            </a:r>
            <a:endParaRPr dirty="0"/>
          </a:p>
          <a:p>
            <a:pPr marL="0" marR="0" lvl="0" indent="0" algn="l" rtl="0">
              <a:spcBef>
                <a:spcPts val="0"/>
              </a:spcBef>
              <a:spcAft>
                <a:spcPts val="0"/>
              </a:spcAft>
              <a:buNone/>
            </a:pPr>
            <a:endParaRPr sz="1600" dirty="0">
              <a:solidFill>
                <a:srgbClr val="FEFF83"/>
              </a:solidFill>
              <a:latin typeface="Arial"/>
              <a:ea typeface="Arial"/>
              <a:cs typeface="Arial"/>
              <a:sym typeface="Arial"/>
            </a:endParaRPr>
          </a:p>
          <a:p>
            <a:pPr marL="0" marR="0" lvl="0" indent="0" algn="l" rtl="0">
              <a:spcBef>
                <a:spcPts val="0"/>
              </a:spcBef>
              <a:spcAft>
                <a:spcPts val="0"/>
              </a:spcAft>
              <a:buNone/>
            </a:pPr>
            <a:r>
              <a:rPr lang="en-US" sz="1200" i="1" dirty="0">
                <a:solidFill>
                  <a:srgbClr val="FEFF83"/>
                </a:solidFill>
                <a:latin typeface="Arial"/>
                <a:ea typeface="Arial"/>
                <a:cs typeface="Arial"/>
                <a:sym typeface="Arial"/>
              </a:rPr>
              <a:t>Was </a:t>
            </a:r>
            <a:r>
              <a:rPr lang="en-US" sz="1200" i="1" dirty="0" err="1">
                <a:solidFill>
                  <a:srgbClr val="FEFF83"/>
                </a:solidFill>
                <a:latin typeface="Arial"/>
                <a:ea typeface="Arial"/>
                <a:cs typeface="Arial"/>
                <a:sym typeface="Arial"/>
              </a:rPr>
              <a:t>kann</a:t>
            </a:r>
            <a:r>
              <a:rPr lang="en-US" sz="1200" i="1" dirty="0">
                <a:solidFill>
                  <a:srgbClr val="FEFF83"/>
                </a:solidFill>
                <a:latin typeface="Arial"/>
                <a:ea typeface="Arial"/>
                <a:cs typeface="Arial"/>
                <a:sym typeface="Arial"/>
              </a:rPr>
              <a:t> man tun, um in </a:t>
            </a:r>
            <a:r>
              <a:rPr lang="en-US" sz="1200" i="1" dirty="0" err="1">
                <a:solidFill>
                  <a:srgbClr val="FEFF83"/>
                </a:solidFill>
                <a:latin typeface="Arial"/>
                <a:ea typeface="Arial"/>
                <a:cs typeface="Arial"/>
                <a:sym typeface="Arial"/>
              </a:rPr>
              <a:t>dieser</a:t>
            </a:r>
            <a:r>
              <a:rPr lang="en-US" sz="1200" i="1" dirty="0">
                <a:solidFill>
                  <a:srgbClr val="FEFF83"/>
                </a:solidFill>
                <a:latin typeface="Arial"/>
                <a:ea typeface="Arial"/>
                <a:cs typeface="Arial"/>
                <a:sym typeface="Arial"/>
              </a:rPr>
              <a:t> Situation </a:t>
            </a:r>
            <a:r>
              <a:rPr lang="en-US" sz="1200" i="1" dirty="0" err="1">
                <a:solidFill>
                  <a:srgbClr val="FEFF83"/>
                </a:solidFill>
                <a:latin typeface="Arial"/>
                <a:ea typeface="Arial"/>
                <a:cs typeface="Arial"/>
                <a:sym typeface="Arial"/>
              </a:rPr>
              <a:t>einen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genauen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Augeninnendruckwert</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zu</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erhalten</a:t>
            </a:r>
            <a:r>
              <a:rPr lang="en-US" sz="1200" i="1" dirty="0">
                <a:solidFill>
                  <a:srgbClr val="FEFF83"/>
                </a:solidFill>
                <a:latin typeface="Arial"/>
                <a:ea typeface="Arial"/>
                <a:cs typeface="Arial"/>
                <a:sym typeface="Arial"/>
              </a:rPr>
              <a:t>?</a:t>
            </a:r>
            <a:endParaRPr dirty="0"/>
          </a:p>
          <a:p>
            <a:pPr marL="0" marR="0" lvl="0" indent="0" algn="l" rtl="0">
              <a:spcBef>
                <a:spcPts val="0"/>
              </a:spcBef>
              <a:spcAft>
                <a:spcPts val="0"/>
              </a:spcAft>
              <a:buNone/>
            </a:pPr>
            <a:r>
              <a:rPr lang="en-US" sz="1200" dirty="0" err="1">
                <a:solidFill>
                  <a:srgbClr val="FEFF83"/>
                </a:solidFill>
                <a:latin typeface="Arial"/>
                <a:ea typeface="Arial"/>
                <a:cs typeface="Arial"/>
                <a:sym typeface="Arial"/>
              </a:rPr>
              <a:t>Richten</a:t>
            </a:r>
            <a:r>
              <a:rPr lang="en-US" sz="1200" dirty="0">
                <a:solidFill>
                  <a:srgbClr val="FEFF83"/>
                </a:solidFill>
                <a:latin typeface="Arial"/>
                <a:ea typeface="Arial"/>
                <a:cs typeface="Arial"/>
                <a:sym typeface="Arial"/>
              </a:rPr>
              <a:t> Sie die </a:t>
            </a:r>
            <a:r>
              <a:rPr lang="en-US" sz="1200" dirty="0" err="1">
                <a:solidFill>
                  <a:srgbClr val="FEFF83"/>
                </a:solidFill>
                <a:latin typeface="Arial"/>
                <a:ea typeface="Arial"/>
                <a:cs typeface="Arial"/>
                <a:sym typeface="Arial"/>
              </a:rPr>
              <a:t>Markierung</a:t>
            </a:r>
            <a:r>
              <a:rPr lang="en-US" sz="1200" dirty="0">
                <a:solidFill>
                  <a:srgbClr val="FEFF83"/>
                </a:solidFill>
                <a:latin typeface="Arial"/>
                <a:ea typeface="Arial"/>
                <a:cs typeface="Arial"/>
                <a:sym typeface="Arial"/>
              </a:rPr>
              <a:t> am Prisma so </a:t>
            </a:r>
            <a:r>
              <a:rPr lang="en-US" sz="1200" dirty="0" err="1">
                <a:solidFill>
                  <a:srgbClr val="FEFF83"/>
                </a:solidFill>
                <a:latin typeface="Arial"/>
                <a:ea typeface="Arial"/>
                <a:cs typeface="Arial"/>
                <a:sym typeface="Arial"/>
              </a:rPr>
              <a:t>aus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dass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sie</a:t>
            </a:r>
            <a:r>
              <a:rPr lang="en-US" sz="1200" dirty="0">
                <a:solidFill>
                  <a:srgbClr val="FEFF83"/>
                </a:solidFill>
                <a:latin typeface="Arial"/>
                <a:ea typeface="Arial"/>
                <a:cs typeface="Arial"/>
                <a:sym typeface="Arial"/>
              </a:rPr>
              <a:t> auf die Mitte des Meridians </a:t>
            </a:r>
            <a:r>
              <a:rPr lang="en-US" sz="1200" dirty="0" err="1">
                <a:solidFill>
                  <a:srgbClr val="FEFF83"/>
                </a:solidFill>
                <a:latin typeface="Arial"/>
                <a:ea typeface="Arial"/>
                <a:cs typeface="Arial"/>
                <a:sym typeface="Arial"/>
              </a:rPr>
              <a:t>zeigt</a:t>
            </a:r>
            <a:r>
              <a:rPr lang="en-US" sz="1200" dirty="0">
                <a:solidFill>
                  <a:srgbClr val="FEFF83"/>
                </a:solidFill>
                <a:latin typeface="Arial"/>
                <a:ea typeface="Arial"/>
                <a:cs typeface="Arial"/>
                <a:sym typeface="Arial"/>
              </a:rPr>
              <a:t>, der am  </a:t>
            </a:r>
            <a:r>
              <a:rPr lang="en-US" sz="1200" dirty="0" err="1">
                <a:solidFill>
                  <a:srgbClr val="FEFF83"/>
                </a:solidFill>
                <a:latin typeface="Arial"/>
                <a:ea typeface="Arial"/>
                <a:cs typeface="Arial"/>
                <a:sym typeface="Arial"/>
              </a:rPr>
              <a:t>wenigsten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gekrümmt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d. h. auf den  </a:t>
            </a:r>
            <a:r>
              <a:rPr lang="en-US" sz="1200" dirty="0" err="1">
                <a:solidFill>
                  <a:srgbClr val="FEFF83"/>
                </a:solidFill>
                <a:latin typeface="Arial"/>
                <a:ea typeface="Arial"/>
                <a:cs typeface="Arial"/>
                <a:sym typeface="Arial"/>
              </a:rPr>
              <a:t>flacheren</a:t>
            </a:r>
            <a:r>
              <a:rPr lang="en-US" sz="1200" dirty="0">
                <a:solidFill>
                  <a:srgbClr val="FEFF83"/>
                </a:solidFill>
                <a:latin typeface="Arial"/>
                <a:ea typeface="Arial"/>
                <a:cs typeface="Arial"/>
                <a:sym typeface="Arial"/>
              </a:rPr>
              <a:t>  Meridian – </a:t>
            </a:r>
            <a:r>
              <a:rPr lang="en-US" sz="1200" dirty="0" err="1">
                <a:solidFill>
                  <a:srgbClr val="FEFF83"/>
                </a:solidFill>
                <a:latin typeface="Arial"/>
                <a:ea typeface="Arial"/>
                <a:cs typeface="Arial"/>
                <a:sym typeface="Arial"/>
              </a:rPr>
              <a:t>dieser</a:t>
            </a:r>
            <a:r>
              <a:rPr lang="en-US" sz="1200" dirty="0">
                <a:solidFill>
                  <a:srgbClr val="FEFF83"/>
                </a:solidFill>
                <a:latin typeface="Arial"/>
                <a:ea typeface="Arial"/>
                <a:cs typeface="Arial"/>
                <a:sym typeface="Arial"/>
              </a:rPr>
              <a:t>  Wert </a:t>
            </a:r>
            <a:r>
              <a:rPr lang="en-US" sz="1200" dirty="0" err="1">
                <a:solidFill>
                  <a:srgbClr val="FEFF83"/>
                </a:solidFill>
                <a:latin typeface="Arial"/>
                <a:ea typeface="Arial"/>
                <a:cs typeface="Arial"/>
                <a:sym typeface="Arial"/>
              </a:rPr>
              <a:t>wird</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genau</a:t>
            </a:r>
            <a:r>
              <a:rPr lang="en-US" sz="1200" dirty="0">
                <a:solidFill>
                  <a:srgbClr val="FEFF83"/>
                </a:solidFill>
                <a:latin typeface="Arial"/>
                <a:ea typeface="Arial"/>
                <a:cs typeface="Arial"/>
                <a:sym typeface="Arial"/>
              </a:rPr>
              <a:t> sein. Oder </a:t>
            </a:r>
            <a:r>
              <a:rPr lang="en-US" sz="1200" dirty="0" err="1">
                <a:solidFill>
                  <a:srgbClr val="FEFF83"/>
                </a:solidFill>
                <a:latin typeface="Arial"/>
                <a:ea typeface="Arial"/>
                <a:cs typeface="Arial"/>
                <a:sym typeface="Arial"/>
              </a:rPr>
              <a:t>wenn</a:t>
            </a:r>
            <a:r>
              <a:rPr lang="en-US" sz="1200" dirty="0">
                <a:solidFill>
                  <a:srgbClr val="FEFF83"/>
                </a:solidFill>
                <a:latin typeface="Arial"/>
                <a:ea typeface="Arial"/>
                <a:cs typeface="Arial"/>
                <a:sym typeface="Arial"/>
              </a:rPr>
              <a:t> Sie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nicht </a:t>
            </a:r>
            <a:r>
              <a:rPr lang="en-US" sz="1200" dirty="0" err="1">
                <a:solidFill>
                  <a:srgbClr val="FEFF83"/>
                </a:solidFill>
                <a:latin typeface="Arial"/>
                <a:ea typeface="Arial"/>
                <a:cs typeface="Arial"/>
                <a:sym typeface="Arial"/>
              </a:rPr>
              <a:t>merken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können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welche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Achse</a:t>
            </a:r>
            <a:r>
              <a:rPr lang="en-US" sz="1200" dirty="0">
                <a:solidFill>
                  <a:srgbClr val="FEFF83"/>
                </a:solidFill>
                <a:latin typeface="Arial"/>
                <a:ea typeface="Arial"/>
                <a:cs typeface="Arial"/>
                <a:sym typeface="Arial"/>
              </a:rPr>
              <a:t> Sie </a:t>
            </a:r>
            <a:r>
              <a:rPr lang="en-US" sz="1200" dirty="0" err="1">
                <a:solidFill>
                  <a:srgbClr val="FEFF83"/>
                </a:solidFill>
                <a:latin typeface="Arial"/>
                <a:ea typeface="Arial"/>
                <a:cs typeface="Arial"/>
                <a:sym typeface="Arial"/>
              </a:rPr>
              <a:t>überprüfen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sollen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können</a:t>
            </a:r>
            <a:r>
              <a:rPr lang="en-US" sz="1200" dirty="0">
                <a:solidFill>
                  <a:srgbClr val="FEFF83"/>
                </a:solidFill>
                <a:latin typeface="Arial"/>
                <a:ea typeface="Arial"/>
                <a:cs typeface="Arial"/>
                <a:sym typeface="Arial"/>
              </a:rPr>
              <a:t> Sie den </a:t>
            </a:r>
            <a:r>
              <a:rPr lang="en-US" sz="1200" dirty="0" err="1">
                <a:solidFill>
                  <a:srgbClr val="FEFF83"/>
                </a:solidFill>
                <a:latin typeface="Arial"/>
                <a:ea typeface="Arial"/>
                <a:cs typeface="Arial"/>
                <a:sym typeface="Arial"/>
              </a:rPr>
              <a:t>Augeninnendruck</a:t>
            </a:r>
            <a:r>
              <a:rPr lang="en-US" sz="1200" dirty="0">
                <a:solidFill>
                  <a:srgbClr val="FEFF83"/>
                </a:solidFill>
                <a:latin typeface="Arial"/>
                <a:ea typeface="Arial"/>
                <a:cs typeface="Arial"/>
                <a:sym typeface="Arial"/>
              </a:rPr>
              <a:t> an </a:t>
            </a:r>
            <a:r>
              <a:rPr lang="en-US" sz="1200" dirty="0" err="1">
                <a:solidFill>
                  <a:srgbClr val="FEFF83"/>
                </a:solidFill>
                <a:latin typeface="Arial"/>
                <a:ea typeface="Arial"/>
                <a:cs typeface="Arial"/>
                <a:sym typeface="Arial"/>
              </a:rPr>
              <a:t>zwei</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beliebigen</a:t>
            </a:r>
            <a:r>
              <a:rPr lang="en-US" sz="1200" i="1" dirty="0">
                <a:solidFill>
                  <a:srgbClr val="FEFF83"/>
                </a:solidFill>
                <a:latin typeface="Arial"/>
                <a:ea typeface="Arial"/>
                <a:cs typeface="Arial"/>
                <a:sym typeface="Arial"/>
              </a:rPr>
              <a:t> </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Meridianen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messen</a:t>
            </a:r>
            <a:r>
              <a:rPr lang="en-US" sz="1200" dirty="0">
                <a:solidFill>
                  <a:srgbClr val="FEFF83"/>
                </a:solidFill>
                <a:latin typeface="Arial"/>
                <a:ea typeface="Arial"/>
                <a:cs typeface="Arial"/>
                <a:sym typeface="Arial"/>
              </a:rPr>
              <a:t>, die  90</a:t>
            </a:r>
            <a:r>
              <a:rPr lang="en-US" sz="1200" baseline="30000" dirty="0">
                <a:solidFill>
                  <a:srgbClr val="FEFF83"/>
                </a:solidFill>
                <a:latin typeface="Arial"/>
                <a:ea typeface="Arial"/>
                <a:cs typeface="Arial"/>
                <a:sym typeface="Arial"/>
              </a:rPr>
              <a:t>o</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voneinander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entfernt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sind</a:t>
            </a:r>
            <a:r>
              <a:rPr lang="en-US" sz="1200" dirty="0">
                <a:solidFill>
                  <a:srgbClr val="FEFF83"/>
                </a:solidFill>
                <a:latin typeface="Arial"/>
                <a:ea typeface="Arial"/>
                <a:cs typeface="Arial"/>
                <a:sym typeface="Arial"/>
              </a:rPr>
              <a:t>, und den </a:t>
            </a:r>
            <a:r>
              <a:rPr lang="en-US" sz="1200" dirty="0" err="1">
                <a:solidFill>
                  <a:srgbClr val="FEFF83"/>
                </a:solidFill>
                <a:latin typeface="Arial"/>
                <a:ea typeface="Arial"/>
                <a:cs typeface="Arial"/>
                <a:sym typeface="Arial"/>
              </a:rPr>
              <a:t>Durchschnitt</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beiden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Messwerte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bilden</a:t>
            </a:r>
            <a:r>
              <a:rPr lang="en-US" sz="1200" dirty="0">
                <a:solidFill>
                  <a:srgbClr val="FEFF83"/>
                </a:solidFill>
                <a:latin typeface="Arial"/>
                <a:ea typeface="Arial"/>
                <a:cs typeface="Arial"/>
                <a:sym typeface="Arial"/>
              </a:rPr>
              <a:t>.</a:t>
            </a:r>
            <a:endParaRPr dirty="0"/>
          </a:p>
        </p:txBody>
      </p:sp>
      <p:sp>
        <p:nvSpPr>
          <p:cNvPr id="1579" name="Google Shape;1579;p78"/>
          <p:cNvSpPr/>
          <p:nvPr/>
        </p:nvSpPr>
        <p:spPr>
          <a:xfrm>
            <a:off x="3278850" y="1586959"/>
            <a:ext cx="685800" cy="255082"/>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583"/>
        <p:cNvGrpSpPr/>
        <p:nvPr/>
      </p:nvGrpSpPr>
      <p:grpSpPr>
        <a:xfrm>
          <a:off x="0" y="0"/>
          <a:ext cx="0" cy="0"/>
          <a:chOff x="0" y="0"/>
          <a:chExt cx="0" cy="0"/>
        </a:xfrm>
      </p:grpSpPr>
      <p:sp>
        <p:nvSpPr>
          <p:cNvPr id="1587" name="Google Shape;1587;p79"/>
          <p:cNvSpPr/>
          <p:nvPr/>
        </p:nvSpPr>
        <p:spPr>
          <a:xfrm>
            <a:off x="1828800" y="3162300"/>
            <a:ext cx="5334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lnSpc>
                <a:spcPct val="80000"/>
              </a:lnSpc>
              <a:spcBef>
                <a:spcPts val="0"/>
              </a:spcBef>
              <a:spcAft>
                <a:spcPts val="0"/>
              </a:spcAft>
              <a:buClr>
                <a:schemeClr val="dk1"/>
              </a:buClr>
              <a:buSzPts val="800"/>
              <a:buFont typeface="Noto Sans Symbols"/>
              <a:buNone/>
            </a:pPr>
            <a:endParaRPr sz="800" i="1">
              <a:solidFill>
                <a:schemeClr val="dk1"/>
              </a:solidFill>
              <a:latin typeface="Arial"/>
              <a:ea typeface="Arial"/>
              <a:cs typeface="Arial"/>
              <a:sym typeface="Arial"/>
            </a:endParaRPr>
          </a:p>
        </p:txBody>
      </p:sp>
      <p:sp>
        <p:nvSpPr>
          <p:cNvPr id="1588" name="Google Shape;1588;p79"/>
          <p:cNvSpPr/>
          <p:nvPr/>
        </p:nvSpPr>
        <p:spPr>
          <a:xfrm>
            <a:off x="2514600" y="1905000"/>
            <a:ext cx="15240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89" name="Google Shape;1589;p79"/>
          <p:cNvSpPr/>
          <p:nvPr/>
        </p:nvSpPr>
        <p:spPr>
          <a:xfrm>
            <a:off x="5105400" y="2362200"/>
            <a:ext cx="990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90" name="Google Shape;1590;p79"/>
          <p:cNvSpPr/>
          <p:nvPr/>
        </p:nvSpPr>
        <p:spPr>
          <a:xfrm>
            <a:off x="1905000" y="2743200"/>
            <a:ext cx="1981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591" name="Google Shape;1591;p79"/>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592" name="Google Shape;1592;p79"/>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Clr>
                <a:srgbClr val="BFBFBF"/>
              </a:buClr>
              <a:buSzPts val="840"/>
              <a:buChar char="●"/>
            </a:pPr>
            <a:r>
              <a:rPr lang="en-US" sz="1200" b="1" dirty="0" err="1">
                <a:solidFill>
                  <a:srgbClr val="BFBFBF"/>
                </a:solidFill>
              </a:rPr>
              <a:t>Weitere</a:t>
            </a:r>
            <a:r>
              <a:rPr lang="en-US" sz="1200" b="1" dirty="0">
                <a:solidFill>
                  <a:srgbClr val="BFBFBF"/>
                </a:solidFill>
              </a:rPr>
              <a:t> </a:t>
            </a:r>
            <a:r>
              <a:rPr lang="en-US" sz="1200" b="1" dirty="0" err="1">
                <a:solidFill>
                  <a:srgbClr val="BFBFBF"/>
                </a:solidFill>
              </a:rPr>
              <a:t>Informationen</a:t>
            </a:r>
            <a:r>
              <a:rPr lang="en-US" sz="1200" b="1" dirty="0">
                <a:solidFill>
                  <a:srgbClr val="BFBFBF"/>
                </a:solidFill>
              </a:rPr>
              <a:t> </a:t>
            </a:r>
            <a:r>
              <a:rPr lang="en-US" sz="1200" b="1" dirty="0" err="1">
                <a:solidFill>
                  <a:srgbClr val="BFBFBF"/>
                </a:solidFill>
              </a:rPr>
              <a:t>zur</a:t>
            </a:r>
            <a:r>
              <a:rPr lang="en-US" sz="1200" b="1" dirty="0">
                <a:solidFill>
                  <a:srgbClr val="BFBFBF"/>
                </a:solidFill>
              </a:rPr>
              <a:t> </a:t>
            </a:r>
            <a:r>
              <a:rPr lang="en-US" sz="1200" b="1" dirty="0" err="1">
                <a:solidFill>
                  <a:srgbClr val="BFBFBF"/>
                </a:solidFill>
              </a:rPr>
              <a:t>Applanationstonometrie</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fälschlicherweise</a:t>
            </a:r>
            <a:r>
              <a:rPr lang="en-US" sz="1200" dirty="0">
                <a:solidFill>
                  <a:srgbClr val="BFBFBF"/>
                </a:solidFill>
              </a:rPr>
              <a:t>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niedrig</a:t>
            </a:r>
            <a:r>
              <a:rPr lang="en-US" sz="1200" b="1" i="1" dirty="0">
                <a:solidFill>
                  <a:srgbClr val="BFBFBF"/>
                </a:solidFill>
              </a:rPr>
              <a:t>, </a:t>
            </a:r>
            <a:r>
              <a:rPr lang="en-US" sz="1200" dirty="0" err="1">
                <a:solidFill>
                  <a:srgbClr val="BFBFBF"/>
                </a:solidFill>
              </a:rPr>
              <a:t>wenn</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t>
            </a:r>
            <a:r>
              <a:rPr lang="en-US" sz="1200" dirty="0" err="1">
                <a:solidFill>
                  <a:srgbClr val="BFBFBF"/>
                </a:solidFill>
              </a:rPr>
              <a:t>Hornhaut</a:t>
            </a:r>
            <a:r>
              <a:rPr lang="en-US" sz="1200" dirty="0">
                <a:solidFill>
                  <a:srgbClr val="BFBFBF"/>
                </a:solidFill>
              </a:rPr>
              <a:t> </a:t>
            </a:r>
            <a:r>
              <a:rPr lang="en-US" sz="1200" dirty="0" err="1">
                <a:solidFill>
                  <a:srgbClr val="BFBFBF"/>
                </a:solidFill>
              </a:rPr>
              <a:t>ödematös</a:t>
            </a:r>
            <a:r>
              <a:rPr lang="en-US" sz="1200" dirty="0">
                <a:solidFill>
                  <a:srgbClr val="BFBFBF"/>
                </a:solidFill>
              </a:rPr>
              <a:t> </a:t>
            </a:r>
            <a:r>
              <a:rPr lang="en-US" sz="1200" dirty="0" err="1">
                <a:solidFill>
                  <a:srgbClr val="BFBFBF"/>
                </a:solidFill>
              </a:rPr>
              <a:t>ist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Applanation </a:t>
            </a:r>
            <a:r>
              <a:rPr lang="en-US" sz="1200" dirty="0" err="1">
                <a:solidFill>
                  <a:srgbClr val="BFBFBF"/>
                </a:solidFill>
              </a:rPr>
              <a:t>über</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weichen</a:t>
            </a:r>
            <a:r>
              <a:rPr lang="en-US" sz="1200" dirty="0">
                <a:solidFill>
                  <a:srgbClr val="BFBFBF"/>
                </a:solidFill>
              </a:rPr>
              <a:t> </a:t>
            </a:r>
            <a:r>
              <a:rPr lang="en-US" sz="1200" dirty="0" err="1">
                <a:solidFill>
                  <a:srgbClr val="BFBFBF"/>
                </a:solidFill>
              </a:rPr>
              <a:t>Kontaktlinse</a:t>
            </a:r>
            <a:r>
              <a:rPr lang="en-US" sz="1200" dirty="0">
                <a:solidFill>
                  <a:srgbClr val="BFBFBF"/>
                </a:solidFill>
              </a:rPr>
              <a:t> </a:t>
            </a:r>
            <a:r>
              <a:rPr lang="en-US" sz="1200" dirty="0" err="1">
                <a:solidFill>
                  <a:srgbClr val="BFBFBF"/>
                </a:solidFill>
              </a:rPr>
              <a:t>durchgeführt</a:t>
            </a:r>
            <a:r>
              <a:rPr lang="en-US" sz="1200" dirty="0">
                <a:solidFill>
                  <a:srgbClr val="BFBFBF"/>
                </a:solidFill>
              </a:rPr>
              <a:t> </a:t>
            </a:r>
            <a:r>
              <a:rPr lang="en-US" sz="1200" dirty="0" err="1">
                <a:solidFill>
                  <a:srgbClr val="BFBFBF"/>
                </a:solidFill>
              </a:rPr>
              <a:t>wird</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nach</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Plomben</a:t>
            </a:r>
            <a:r>
              <a:rPr lang="en-US" sz="1200" dirty="0">
                <a:solidFill>
                  <a:srgbClr val="BFBFBF"/>
                </a:solidFill>
              </a:rPr>
              <a:t>-Operation (</a:t>
            </a:r>
            <a:r>
              <a:rPr lang="en-US" sz="1200" dirty="0" err="1">
                <a:solidFill>
                  <a:srgbClr val="BFBFBF"/>
                </a:solidFill>
              </a:rPr>
              <a:t>verändert</a:t>
            </a:r>
            <a:r>
              <a:rPr lang="en-US" sz="1200" dirty="0">
                <a:solidFill>
                  <a:srgbClr val="BFBFBF"/>
                </a:solidFill>
              </a:rPr>
              <a:t> die </a:t>
            </a:r>
            <a:r>
              <a:rPr lang="en-US" sz="1200" dirty="0" err="1">
                <a:solidFill>
                  <a:srgbClr val="BFBFBF"/>
                </a:solidFill>
              </a:rPr>
              <a:t>Sklerasteifigkeit</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zu</a:t>
            </a:r>
            <a:r>
              <a:rPr lang="en-US" sz="1200" dirty="0">
                <a:solidFill>
                  <a:srgbClr val="BFBFBF"/>
                </a:solidFill>
              </a:rPr>
              <a:t> </a:t>
            </a:r>
            <a:r>
              <a:rPr lang="en-US" sz="1200" dirty="0" err="1">
                <a:solidFill>
                  <a:srgbClr val="BFBFBF"/>
                </a:solidFill>
              </a:rPr>
              <a:t>wenig</a:t>
            </a:r>
            <a:r>
              <a:rPr lang="en-US" sz="1200" dirty="0">
                <a:solidFill>
                  <a:srgbClr val="BFBFBF"/>
                </a:solidFill>
              </a:rPr>
              <a:t> </a:t>
            </a:r>
            <a:r>
              <a:rPr lang="en-US" sz="1200" dirty="0" err="1">
                <a:solidFill>
                  <a:srgbClr val="BFBFBF"/>
                </a:solidFill>
              </a:rPr>
              <a:t>Flureszein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fälschlicherweise</a:t>
            </a:r>
            <a:r>
              <a:rPr lang="en-US" sz="1200" dirty="0">
                <a:solidFill>
                  <a:srgbClr val="BFBFBF"/>
                </a:solidFill>
              </a:rPr>
              <a:t>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hoch</a:t>
            </a:r>
            <a:r>
              <a:rPr lang="en-US" sz="1200" b="1" i="1" dirty="0">
                <a:solidFill>
                  <a:srgbClr val="BFBFBF"/>
                </a:solidFill>
              </a:rPr>
              <a:t>, </a:t>
            </a:r>
            <a:r>
              <a:rPr lang="en-US" sz="1200" dirty="0" err="1">
                <a:solidFill>
                  <a:srgbClr val="BFBFBF"/>
                </a:solidFill>
              </a:rPr>
              <a:t>wenn</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t>
            </a:r>
            <a:r>
              <a:rPr lang="en-US" sz="1200" dirty="0" err="1">
                <a:solidFill>
                  <a:srgbClr val="BFBFBF"/>
                </a:solidFill>
              </a:rPr>
              <a:t>Messung</a:t>
            </a:r>
            <a:r>
              <a:rPr lang="en-US" sz="1200" dirty="0">
                <a:solidFill>
                  <a:srgbClr val="BFBFBF"/>
                </a:solidFill>
              </a:rPr>
              <a:t> </a:t>
            </a:r>
            <a:r>
              <a:rPr lang="en-US" sz="1200" dirty="0" err="1">
                <a:solidFill>
                  <a:srgbClr val="BFBFBF"/>
                </a:solidFill>
              </a:rPr>
              <a:t>über</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Hornhautnarbe</a:t>
            </a:r>
            <a:r>
              <a:rPr lang="en-US" sz="1200" dirty="0">
                <a:solidFill>
                  <a:srgbClr val="BFBFBF"/>
                </a:solidFill>
              </a:rPr>
              <a:t> </a:t>
            </a:r>
            <a:r>
              <a:rPr lang="en-US" sz="1200" dirty="0" err="1">
                <a:solidFill>
                  <a:srgbClr val="BFBFBF"/>
                </a:solidFill>
              </a:rPr>
              <a:t>durchgeführt</a:t>
            </a:r>
            <a:r>
              <a:rPr lang="en-US" sz="1200" dirty="0">
                <a:solidFill>
                  <a:srgbClr val="BFBFBF"/>
                </a:solidFill>
              </a:rPr>
              <a:t> </a:t>
            </a:r>
            <a:r>
              <a:rPr lang="en-US" sz="1200" dirty="0" err="1">
                <a:solidFill>
                  <a:srgbClr val="BFBFBF"/>
                </a:solidFill>
              </a:rPr>
              <a:t>wird</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zu</a:t>
            </a:r>
            <a:r>
              <a:rPr lang="en-US" sz="1200" dirty="0">
                <a:solidFill>
                  <a:srgbClr val="BFBFBF"/>
                </a:solidFill>
              </a:rPr>
              <a:t> </a:t>
            </a:r>
            <a:r>
              <a:rPr lang="en-US" sz="1200" dirty="0" err="1">
                <a:solidFill>
                  <a:srgbClr val="BFBFBF"/>
                </a:solidFill>
              </a:rPr>
              <a:t>viel</a:t>
            </a:r>
            <a:r>
              <a:rPr lang="en-US" sz="1200" dirty="0">
                <a:solidFill>
                  <a:srgbClr val="BFBFBF"/>
                </a:solidFill>
              </a:rPr>
              <a:t> </a:t>
            </a:r>
            <a:r>
              <a:rPr lang="en-US" sz="1200" dirty="0" err="1">
                <a:solidFill>
                  <a:srgbClr val="BFBFBF"/>
                </a:solidFill>
              </a:rPr>
              <a:t>Flureszein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endParaRPr lang="en-US" sz="1200" dirty="0">
              <a:solidFill>
                <a:srgbClr val="BFBFBF"/>
              </a:solidFill>
            </a:endParaRPr>
          </a:p>
          <a:p>
            <a:pPr marL="987425" lvl="2" indent="-267018" algn="l" rtl="0">
              <a:spcBef>
                <a:spcPts val="240"/>
              </a:spcBef>
              <a:spcAft>
                <a:spcPts val="0"/>
              </a:spcAft>
              <a:buClr>
                <a:srgbClr val="BFBFBF"/>
              </a:buClr>
              <a:buSzPts val="840"/>
              <a:buChar char="●"/>
            </a:pPr>
            <a:endParaRPr lang="en-US" sz="1200" dirty="0">
              <a:solidFill>
                <a:srgbClr val="BFBFBF"/>
              </a:solidFill>
            </a:endParaRPr>
          </a:p>
          <a:p>
            <a:pPr marL="987425" lvl="2" indent="-267018" algn="l" rtl="0">
              <a:spcBef>
                <a:spcPts val="240"/>
              </a:spcBef>
              <a:spcAft>
                <a:spcPts val="0"/>
              </a:spcAft>
              <a:buClr>
                <a:srgbClr val="BFBFBF"/>
              </a:buClr>
              <a:buSzPts val="840"/>
              <a:buChar char="●"/>
            </a:pPr>
            <a:endParaRPr lang="en-US" sz="1200" dirty="0">
              <a:solidFill>
                <a:srgbClr val="BFBFBF"/>
              </a:solidFill>
            </a:endParaRPr>
          </a:p>
          <a:p>
            <a:pPr marL="987425" lvl="2" indent="-267018" algn="l" rtl="0">
              <a:spcBef>
                <a:spcPts val="240"/>
              </a:spcBef>
              <a:spcAft>
                <a:spcPts val="0"/>
              </a:spcAft>
              <a:buClr>
                <a:srgbClr val="BFBFBF"/>
              </a:buClr>
              <a:buSzPts val="840"/>
              <a:buChar char="●"/>
            </a:pPr>
            <a:endParaRPr lang="en-US" sz="1200" dirty="0">
              <a:solidFill>
                <a:srgbClr val="BFBFBF"/>
              </a:solidFill>
            </a:endParaRPr>
          </a:p>
          <a:p>
            <a:pPr marL="987425" lvl="2" indent="-267018" algn="l" rtl="0">
              <a:spcBef>
                <a:spcPts val="240"/>
              </a:spcBef>
              <a:spcAft>
                <a:spcPts val="0"/>
              </a:spcAft>
              <a:buClr>
                <a:srgbClr val="BFBFBF"/>
              </a:buClr>
              <a:buSzPts val="840"/>
              <a:buChar char="●"/>
            </a:pPr>
            <a:endParaRPr lang="en-US" sz="1200" dirty="0">
              <a:solidFill>
                <a:srgbClr val="BFBFBF"/>
              </a:solidFill>
            </a:endParaRPr>
          </a:p>
          <a:p>
            <a:pPr marL="987425" lvl="2" indent="-267018" algn="l" rtl="0">
              <a:spcBef>
                <a:spcPts val="240"/>
              </a:spcBef>
              <a:spcAft>
                <a:spcPts val="0"/>
              </a:spcAft>
              <a:buClr>
                <a:srgbClr val="BFBFBF"/>
              </a:buClr>
              <a:buSzPts val="840"/>
              <a:buChar char="●"/>
            </a:pP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wird</a:t>
            </a:r>
            <a:r>
              <a:rPr lang="en-US" sz="1200" dirty="0">
                <a:solidFill>
                  <a:srgbClr val="BFBFBF"/>
                </a:solidFill>
              </a:rPr>
              <a:t> </a:t>
            </a:r>
            <a:r>
              <a:rPr lang="en-US" sz="1200" dirty="0" err="1">
                <a:solidFill>
                  <a:srgbClr val="BFBFBF"/>
                </a:solidFill>
              </a:rPr>
              <a:t>schlichtweg</a:t>
            </a:r>
            <a:r>
              <a:rPr lang="en-US" sz="1200" dirty="0">
                <a:solidFill>
                  <a:srgbClr val="BFBFBF"/>
                </a:solidFill>
              </a:rPr>
              <a:t> </a:t>
            </a:r>
            <a:r>
              <a:rPr lang="en-US" sz="1200" b="1" i="1" dirty="0">
                <a:solidFill>
                  <a:srgbClr val="BFBFBF"/>
                </a:solidFill>
              </a:rPr>
              <a:t>UNTERSCHÄTZT, </a:t>
            </a:r>
            <a:r>
              <a:rPr lang="en-US" sz="1200" dirty="0" err="1">
                <a:solidFill>
                  <a:srgbClr val="BFBFBF"/>
                </a:solidFill>
              </a:rPr>
              <a:t>wenn</a:t>
            </a:r>
            <a:r>
              <a:rPr lang="en-US" sz="1200" dirty="0">
                <a:solidFill>
                  <a:srgbClr val="BFBFBF"/>
                </a:solidFill>
              </a:rPr>
              <a:t> das Auge </a:t>
            </a:r>
            <a:r>
              <a:rPr lang="en-US" sz="1200" dirty="0" err="1">
                <a:solidFill>
                  <a:srgbClr val="BFBFBF"/>
                </a:solidFill>
              </a:rPr>
              <a:t>einen</a:t>
            </a:r>
            <a:r>
              <a:rPr lang="en-US" sz="1200" dirty="0">
                <a:solidFill>
                  <a:srgbClr val="BFBFBF"/>
                </a:solidFill>
              </a:rPr>
              <a:t> </a:t>
            </a:r>
            <a:r>
              <a:rPr lang="en-US" sz="1200" dirty="0" err="1">
                <a:solidFill>
                  <a:srgbClr val="BFBFBF"/>
                </a:solidFill>
              </a:rPr>
              <a:t>signifikanten</a:t>
            </a:r>
            <a:r>
              <a:rPr lang="en-US" sz="1200" dirty="0">
                <a:solidFill>
                  <a:srgbClr val="BFBFBF"/>
                </a:solidFill>
              </a:rPr>
              <a:t> </a:t>
            </a:r>
            <a:r>
              <a:rPr lang="en-US" sz="1200" b="1" dirty="0" err="1">
                <a:solidFill>
                  <a:srgbClr val="0000FF"/>
                </a:solidFill>
              </a:rPr>
              <a:t>Hornhautastigmatismus</a:t>
            </a:r>
            <a:r>
              <a:rPr lang="en-US" sz="1200" dirty="0">
                <a:solidFill>
                  <a:srgbClr val="BFBFBF"/>
                </a:solidFill>
              </a:rPr>
              <a:t> </a:t>
            </a:r>
            <a:r>
              <a:rPr lang="en-US" sz="1200" dirty="0" err="1">
                <a:solidFill>
                  <a:srgbClr val="BFBFBF"/>
                </a:solidFill>
              </a:rPr>
              <a:t>aufweist</a:t>
            </a:r>
            <a:endParaRPr sz="1200" b="1" dirty="0">
              <a:solidFill>
                <a:srgbClr val="BFBFBF"/>
              </a:solidFill>
            </a:endParaRPr>
          </a:p>
          <a:p>
            <a:pPr marL="987425" lvl="2" indent="-191453" algn="l" rtl="0">
              <a:spcBef>
                <a:spcPts val="460"/>
              </a:spcBef>
              <a:spcAft>
                <a:spcPts val="0"/>
              </a:spcAft>
              <a:buClr>
                <a:schemeClr val="dk1"/>
              </a:buClr>
              <a:buSzPts val="1610"/>
              <a:buFont typeface="Arial"/>
              <a:buNone/>
            </a:pPr>
            <a:endParaRPr sz="1200" b="1" dirty="0">
              <a:solidFill>
                <a:srgbClr val="BFBFBF"/>
              </a:solidFill>
            </a:endParaRPr>
          </a:p>
          <a:p>
            <a:pPr marL="987425" lvl="2" indent="-191453" algn="l" rtl="0">
              <a:spcBef>
                <a:spcPts val="460"/>
              </a:spcBef>
              <a:spcAft>
                <a:spcPts val="0"/>
              </a:spcAft>
              <a:buSzPts val="1610"/>
              <a:buNone/>
            </a:pPr>
            <a:endParaRPr sz="1200" b="1" dirty="0">
              <a:solidFill>
                <a:srgbClr val="BFBFBF"/>
              </a:solidFill>
            </a:endParaRPr>
          </a:p>
        </p:txBody>
      </p:sp>
      <p:sp>
        <p:nvSpPr>
          <p:cNvPr id="1593" name="Google Shape;1593;p7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79</a:t>
            </a:fld>
            <a:endParaRPr sz="1000">
              <a:solidFill>
                <a:schemeClr val="dk1"/>
              </a:solidFill>
              <a:latin typeface="Arial"/>
              <a:ea typeface="Arial"/>
              <a:cs typeface="Arial"/>
              <a:sym typeface="Arial"/>
            </a:endParaRPr>
          </a:p>
        </p:txBody>
      </p:sp>
      <p:sp>
        <p:nvSpPr>
          <p:cNvPr id="1594" name="Google Shape;1594;p79"/>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595" name="Google Shape;1595;p79"/>
          <p:cNvSpPr txBox="1"/>
          <p:nvPr/>
        </p:nvSpPr>
        <p:spPr>
          <a:xfrm>
            <a:off x="835950" y="1329000"/>
            <a:ext cx="7472100" cy="2365200"/>
          </a:xfrm>
          <a:prstGeom prst="rect">
            <a:avLst/>
          </a:prstGeom>
          <a:solidFill>
            <a:srgbClr val="FEFF83"/>
          </a:solidFill>
          <a:ln>
            <a:noFill/>
          </a:ln>
        </p:spPr>
        <p:txBody>
          <a:bodyPr spcFirstLastPara="1" wrap="square" lIns="25400" tIns="12700" rIns="25400" bIns="12700" anchor="t" anchorCtr="0">
            <a:spAutoFit/>
          </a:bodyPr>
          <a:lstStyle/>
          <a:p>
            <a:pPr marL="0" marR="0" lvl="0" indent="0" algn="l" rtl="0">
              <a:spcBef>
                <a:spcPts val="0"/>
              </a:spcBef>
              <a:spcAft>
                <a:spcPts val="0"/>
              </a:spcAft>
              <a:buNone/>
            </a:pPr>
            <a:r>
              <a:rPr lang="en-US" sz="1200" i="1" dirty="0">
                <a:solidFill>
                  <a:schemeClr val="dk1"/>
                </a:solidFill>
                <a:latin typeface="Arial"/>
                <a:ea typeface="Arial"/>
                <a:cs typeface="Arial"/>
                <a:sym typeface="Arial"/>
              </a:rPr>
              <a:t>Was </a:t>
            </a:r>
            <a:r>
              <a:rPr lang="en-US" sz="1200" i="1" dirty="0" err="1">
                <a:solidFill>
                  <a:schemeClr val="dk1"/>
                </a:solidFill>
                <a:latin typeface="Arial"/>
                <a:ea typeface="Arial"/>
                <a:cs typeface="Arial"/>
                <a:sym typeface="Arial"/>
              </a:rPr>
              <a:t>wird</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bei</a:t>
            </a:r>
            <a:r>
              <a:rPr lang="en-US" sz="1200" i="1" dirty="0">
                <a:solidFill>
                  <a:schemeClr val="dk1"/>
                </a:solidFill>
                <a:latin typeface="Arial"/>
                <a:ea typeface="Arial"/>
                <a:cs typeface="Arial"/>
                <a:sym typeface="Arial"/>
              </a:rPr>
              <a:t> der Applanation </a:t>
            </a:r>
            <a:r>
              <a:rPr lang="en-US" sz="1200" i="1" dirty="0" err="1">
                <a:solidFill>
                  <a:schemeClr val="dk1"/>
                </a:solidFill>
                <a:latin typeface="Arial"/>
                <a:ea typeface="Arial"/>
                <a:cs typeface="Arial"/>
                <a:sym typeface="Arial"/>
              </a:rPr>
              <a:t>eines</a:t>
            </a:r>
            <a:r>
              <a:rPr lang="en-US" sz="1200" i="1" dirty="0">
                <a:solidFill>
                  <a:schemeClr val="dk1"/>
                </a:solidFill>
                <a:latin typeface="Arial"/>
                <a:ea typeface="Arial"/>
                <a:cs typeface="Arial"/>
                <a:sym typeface="Arial"/>
              </a:rPr>
              <a:t> Auges </a:t>
            </a:r>
            <a:r>
              <a:rPr lang="en-US" sz="1200" i="1" dirty="0" err="1">
                <a:solidFill>
                  <a:schemeClr val="dk1"/>
                </a:solidFill>
                <a:latin typeface="Arial"/>
                <a:ea typeface="Arial"/>
                <a:cs typeface="Arial"/>
                <a:sym typeface="Arial"/>
              </a:rPr>
              <a:t>mit</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starkem</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Hornhautastigmatismus</a:t>
            </a:r>
            <a:r>
              <a:rPr lang="en-US" sz="1200" i="1" dirty="0">
                <a:solidFill>
                  <a:schemeClr val="dk1"/>
                </a:solidFill>
                <a:latin typeface="Arial"/>
                <a:ea typeface="Arial"/>
                <a:cs typeface="Arial"/>
                <a:sym typeface="Arial"/>
              </a:rPr>
              <a:t> </a:t>
            </a:r>
            <a:r>
              <a:rPr lang="en-US" sz="1200" i="1" dirty="0" err="1">
                <a:solidFill>
                  <a:schemeClr val="dk1"/>
                </a:solidFill>
              </a:rPr>
              <a:t>ungewöhnlich</a:t>
            </a:r>
            <a:r>
              <a:rPr lang="en-US" sz="1200" i="1" dirty="0">
                <a:solidFill>
                  <a:schemeClr val="dk1"/>
                </a:solidFill>
                <a:latin typeface="Arial"/>
                <a:ea typeface="Arial"/>
                <a:cs typeface="Arial"/>
                <a:sym typeface="Arial"/>
              </a:rPr>
              <a:t> sein?</a:t>
            </a:r>
            <a:endParaRPr dirty="0"/>
          </a:p>
          <a:p>
            <a:pPr marL="0" marR="0" lvl="0" indent="0" algn="l" rtl="0">
              <a:spcBef>
                <a:spcPts val="0"/>
              </a:spcBef>
              <a:spcAft>
                <a:spcPts val="0"/>
              </a:spcAft>
              <a:buNone/>
            </a:pPr>
            <a:r>
              <a:rPr lang="en-US" sz="1200" dirty="0">
                <a:solidFill>
                  <a:schemeClr val="dk1"/>
                </a:solidFill>
                <a:latin typeface="Arial"/>
                <a:ea typeface="Arial"/>
                <a:cs typeface="Arial"/>
                <a:sym typeface="Arial"/>
              </a:rPr>
              <a:t>Die Mires </a:t>
            </a:r>
            <a:r>
              <a:rPr lang="en-US" sz="1200" dirty="0" err="1">
                <a:solidFill>
                  <a:schemeClr val="dk1"/>
                </a:solidFill>
                <a:latin typeface="Arial"/>
                <a:ea typeface="Arial"/>
                <a:cs typeface="Arial"/>
                <a:sym typeface="Arial"/>
              </a:rPr>
              <a:t>sind</a:t>
            </a:r>
            <a:r>
              <a:rPr lang="en-US" sz="1200" dirty="0">
                <a:solidFill>
                  <a:schemeClr val="dk1"/>
                </a:solidFill>
                <a:latin typeface="Arial"/>
                <a:ea typeface="Arial"/>
                <a:cs typeface="Arial"/>
                <a:sym typeface="Arial"/>
              </a:rPr>
              <a:t> nicht </a:t>
            </a:r>
            <a:r>
              <a:rPr lang="en-US" sz="1200" dirty="0" err="1">
                <a:solidFill>
                  <a:schemeClr val="dk1"/>
                </a:solidFill>
                <a:latin typeface="Arial"/>
                <a:ea typeface="Arial"/>
                <a:cs typeface="Arial"/>
                <a:sym typeface="Arial"/>
              </a:rPr>
              <a:t>rund</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sondern</a:t>
            </a:r>
            <a:r>
              <a:rPr lang="en-US" sz="1200" dirty="0">
                <a:solidFill>
                  <a:schemeClr val="dk1"/>
                </a:solidFill>
                <a:latin typeface="Arial"/>
                <a:ea typeface="Arial"/>
                <a:cs typeface="Arial"/>
                <a:sym typeface="Arial"/>
              </a:rPr>
              <a:t> </a:t>
            </a:r>
            <a:r>
              <a:rPr lang="en-US" sz="1200" dirty="0" err="1">
                <a:solidFill>
                  <a:schemeClr val="dk1"/>
                </a:solidFill>
                <a:latin typeface="Arial"/>
                <a:ea typeface="Arial"/>
                <a:cs typeface="Arial"/>
                <a:sym typeface="Arial"/>
              </a:rPr>
              <a:t>eiförmig</a:t>
            </a:r>
            <a:r>
              <a:rPr lang="en-US" sz="1200" dirty="0">
                <a:solidFill>
                  <a:schemeClr val="dk1"/>
                </a:solidFill>
                <a:latin typeface="Arial"/>
                <a:ea typeface="Arial"/>
                <a:cs typeface="Arial"/>
                <a:sym typeface="Arial"/>
              </a:rPr>
              <a:t>.</a:t>
            </a:r>
            <a:endParaRPr sz="1600" dirty="0">
              <a:solidFill>
                <a:srgbClr val="FEFF83"/>
              </a:solidFill>
              <a:latin typeface="Arial"/>
              <a:ea typeface="Arial"/>
              <a:cs typeface="Arial"/>
              <a:sym typeface="Arial"/>
            </a:endParaRPr>
          </a:p>
          <a:p>
            <a:pPr marL="0" marR="0" lvl="0" indent="0" algn="l" rtl="0">
              <a:spcBef>
                <a:spcPts val="0"/>
              </a:spcBef>
              <a:spcAft>
                <a:spcPts val="0"/>
              </a:spcAft>
              <a:buNone/>
            </a:pPr>
            <a:endParaRPr sz="1600" dirty="0">
              <a:solidFill>
                <a:srgbClr val="FEFF83"/>
              </a:solidFill>
              <a:latin typeface="Arial"/>
              <a:ea typeface="Arial"/>
              <a:cs typeface="Arial"/>
              <a:sym typeface="Arial"/>
            </a:endParaRPr>
          </a:p>
          <a:p>
            <a:pPr marL="0" marR="0" lvl="0" indent="0" algn="l" rtl="0">
              <a:spcBef>
                <a:spcPts val="0"/>
              </a:spcBef>
              <a:spcAft>
                <a:spcPts val="0"/>
              </a:spcAft>
              <a:buNone/>
            </a:pPr>
            <a:r>
              <a:rPr lang="en-US" sz="1200" i="1" dirty="0">
                <a:solidFill>
                  <a:srgbClr val="FEFF83"/>
                </a:solidFill>
                <a:latin typeface="Arial"/>
                <a:ea typeface="Arial"/>
                <a:cs typeface="Arial"/>
                <a:sym typeface="Arial"/>
              </a:rPr>
              <a:t>Das </a:t>
            </a:r>
            <a:r>
              <a:rPr lang="en-US" sz="1200" b="1" i="1" dirty="0" err="1">
                <a:solidFill>
                  <a:srgbClr val="FEFF83"/>
                </a:solidFill>
                <a:latin typeface="Arial"/>
                <a:ea typeface="Arial"/>
                <a:cs typeface="Arial"/>
                <a:sym typeface="Arial"/>
              </a:rPr>
              <a:t>ist</a:t>
            </a:r>
            <a:r>
              <a:rPr lang="en-US" sz="1200" b="1"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seltsam</a:t>
            </a:r>
            <a:r>
              <a:rPr lang="en-US" sz="1200" i="1" dirty="0">
                <a:solidFill>
                  <a:srgbClr val="FEFF83"/>
                </a:solidFill>
                <a:latin typeface="Arial"/>
                <a:ea typeface="Arial"/>
                <a:cs typeface="Arial"/>
                <a:sym typeface="Arial"/>
              </a:rPr>
              <a:t>. Wie </a:t>
            </a:r>
            <a:r>
              <a:rPr lang="en-US" sz="1200" i="1" dirty="0" err="1">
                <a:solidFill>
                  <a:srgbClr val="FEFF83"/>
                </a:solidFill>
                <a:latin typeface="Arial"/>
                <a:ea typeface="Arial"/>
                <a:cs typeface="Arial"/>
                <a:sym typeface="Arial"/>
              </a:rPr>
              <a:t>wirken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sich</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ovale</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Messscheiben</a:t>
            </a:r>
            <a:r>
              <a:rPr lang="en-US" sz="1200" i="1" dirty="0">
                <a:solidFill>
                  <a:srgbClr val="FEFF83"/>
                </a:solidFill>
                <a:latin typeface="Arial"/>
                <a:ea typeface="Arial"/>
                <a:cs typeface="Arial"/>
                <a:sym typeface="Arial"/>
              </a:rPr>
              <a:t> auf den </a:t>
            </a:r>
            <a:r>
              <a:rPr lang="en-US" sz="1200" i="1" dirty="0" err="1">
                <a:solidFill>
                  <a:srgbClr val="FEFF83"/>
                </a:solidFill>
                <a:latin typeface="Arial"/>
                <a:ea typeface="Arial"/>
                <a:cs typeface="Arial"/>
                <a:sym typeface="Arial"/>
              </a:rPr>
              <a:t>Augeninnendruckwert</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aus</a:t>
            </a:r>
            <a:r>
              <a:rPr lang="en-US" sz="1200" i="1" dirty="0">
                <a:solidFill>
                  <a:srgbClr val="FEFF83"/>
                </a:solidFill>
                <a:latin typeface="Arial"/>
                <a:ea typeface="Arial"/>
                <a:cs typeface="Arial"/>
                <a:sym typeface="Arial"/>
              </a:rPr>
              <a:t>?</a:t>
            </a:r>
            <a:endParaRPr dirty="0"/>
          </a:p>
          <a:p>
            <a:pPr marL="0" marR="0" lvl="0" indent="0" algn="l" rtl="0">
              <a:spcBef>
                <a:spcPts val="0"/>
              </a:spcBef>
              <a:spcAft>
                <a:spcPts val="0"/>
              </a:spcAft>
              <a:buNone/>
            </a:pPr>
            <a:r>
              <a:rPr lang="en-US" sz="1200" dirty="0">
                <a:solidFill>
                  <a:srgbClr val="FEFF83"/>
                </a:solidFill>
                <a:latin typeface="Arial"/>
                <a:ea typeface="Arial"/>
                <a:cs typeface="Arial"/>
                <a:sym typeface="Arial"/>
              </a:rPr>
              <a:t>Der </a:t>
            </a:r>
            <a:r>
              <a:rPr lang="en-US" sz="1200" dirty="0" err="1">
                <a:solidFill>
                  <a:srgbClr val="FEFF83"/>
                </a:solidFill>
                <a:latin typeface="Arial"/>
                <a:ea typeface="Arial"/>
                <a:cs typeface="Arial"/>
                <a:sym typeface="Arial"/>
              </a:rPr>
              <a:t>gemessene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Augeninnendruck</a:t>
            </a:r>
            <a:r>
              <a:rPr lang="en-US" sz="1200" dirty="0">
                <a:solidFill>
                  <a:srgbClr val="FEFF83"/>
                </a:solidFill>
                <a:latin typeface="Arial"/>
                <a:ea typeface="Arial"/>
                <a:cs typeface="Arial"/>
                <a:sym typeface="Arial"/>
              </a:rPr>
              <a:t> (IOD) </a:t>
            </a:r>
            <a:r>
              <a:rPr lang="en-US" sz="1200" dirty="0" err="1">
                <a:solidFill>
                  <a:srgbClr val="FEFF83"/>
                </a:solidFill>
                <a:latin typeface="Arial"/>
                <a:ea typeface="Arial"/>
                <a:cs typeface="Arial"/>
                <a:sym typeface="Arial"/>
              </a:rPr>
              <a:t>hängt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davon</a:t>
            </a:r>
            <a:r>
              <a:rPr lang="en-US" sz="1200" dirty="0">
                <a:solidFill>
                  <a:srgbClr val="FEFF83"/>
                </a:solidFill>
                <a:latin typeface="Arial"/>
                <a:ea typeface="Arial"/>
                <a:cs typeface="Arial"/>
                <a:sym typeface="Arial"/>
              </a:rPr>
              <a:t> ab, </a:t>
            </a:r>
            <a:r>
              <a:rPr lang="en-US" sz="1200" dirty="0" err="1">
                <a:solidFill>
                  <a:srgbClr val="FEFF83"/>
                </a:solidFill>
                <a:latin typeface="Arial"/>
                <a:ea typeface="Arial"/>
                <a:cs typeface="Arial"/>
                <a:sym typeface="Arial"/>
              </a:rPr>
              <a:t>ob</a:t>
            </a:r>
            <a:r>
              <a:rPr lang="en-US" sz="1200" dirty="0">
                <a:solidFill>
                  <a:srgbClr val="FEFF83"/>
                </a:solidFill>
                <a:latin typeface="Arial"/>
                <a:ea typeface="Arial"/>
                <a:cs typeface="Arial"/>
                <a:sym typeface="Arial"/>
              </a:rPr>
              <a:t> Sie die </a:t>
            </a:r>
            <a:r>
              <a:rPr lang="en-US" sz="1200" dirty="0" err="1">
                <a:solidFill>
                  <a:srgbClr val="FEFF83"/>
                </a:solidFill>
                <a:latin typeface="Arial"/>
                <a:ea typeface="Arial"/>
                <a:cs typeface="Arial"/>
                <a:sym typeface="Arial"/>
              </a:rPr>
              <a:t>Messscheiben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entlang</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kurzen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oder</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langen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Achse</a:t>
            </a:r>
            <a:r>
              <a:rPr lang="en-US" sz="1200" dirty="0">
                <a:solidFill>
                  <a:srgbClr val="FEFF83"/>
                </a:solidFill>
                <a:latin typeface="Arial"/>
                <a:ea typeface="Arial"/>
                <a:cs typeface="Arial"/>
                <a:sym typeface="Arial"/>
              </a:rPr>
              <a:t> der Ellipse </a:t>
            </a:r>
            <a:r>
              <a:rPr lang="en-US" sz="1200" dirty="0" err="1">
                <a:solidFill>
                  <a:srgbClr val="FEFF83"/>
                </a:solidFill>
                <a:latin typeface="Arial"/>
                <a:ea typeface="Arial"/>
                <a:cs typeface="Arial"/>
                <a:sym typeface="Arial"/>
              </a:rPr>
              <a:t>ausrichten</a:t>
            </a:r>
            <a:endParaRPr dirty="0"/>
          </a:p>
          <a:p>
            <a:pPr marL="0" marR="0" lvl="0" indent="0" algn="l" rtl="0">
              <a:spcBef>
                <a:spcPts val="0"/>
              </a:spcBef>
              <a:spcAft>
                <a:spcPts val="0"/>
              </a:spcAft>
              <a:buNone/>
            </a:pPr>
            <a:endParaRPr sz="1600" dirty="0">
              <a:solidFill>
                <a:srgbClr val="FEFF83"/>
              </a:solidFill>
              <a:latin typeface="Arial"/>
              <a:ea typeface="Arial"/>
              <a:cs typeface="Arial"/>
              <a:sym typeface="Arial"/>
            </a:endParaRPr>
          </a:p>
          <a:p>
            <a:pPr marL="0" marR="0" lvl="0" indent="0" algn="l" rtl="0">
              <a:spcBef>
                <a:spcPts val="0"/>
              </a:spcBef>
              <a:spcAft>
                <a:spcPts val="0"/>
              </a:spcAft>
              <a:buNone/>
            </a:pPr>
            <a:r>
              <a:rPr lang="en-US" sz="1200" i="1" dirty="0">
                <a:solidFill>
                  <a:srgbClr val="FEFF83"/>
                </a:solidFill>
                <a:latin typeface="Arial"/>
                <a:ea typeface="Arial"/>
                <a:cs typeface="Arial"/>
                <a:sym typeface="Arial"/>
              </a:rPr>
              <a:t>Was </a:t>
            </a:r>
            <a:r>
              <a:rPr lang="en-US" sz="1200" i="1" dirty="0" err="1">
                <a:solidFill>
                  <a:srgbClr val="FEFF83"/>
                </a:solidFill>
                <a:latin typeface="Arial"/>
                <a:ea typeface="Arial"/>
                <a:cs typeface="Arial"/>
                <a:sym typeface="Arial"/>
              </a:rPr>
              <a:t>kann</a:t>
            </a:r>
            <a:r>
              <a:rPr lang="en-US" sz="1200" i="1" dirty="0">
                <a:solidFill>
                  <a:srgbClr val="FEFF83"/>
                </a:solidFill>
                <a:latin typeface="Arial"/>
                <a:ea typeface="Arial"/>
                <a:cs typeface="Arial"/>
                <a:sym typeface="Arial"/>
              </a:rPr>
              <a:t> man tun, um in </a:t>
            </a:r>
            <a:r>
              <a:rPr lang="en-US" sz="1200" i="1" dirty="0" err="1">
                <a:solidFill>
                  <a:srgbClr val="FEFF83"/>
                </a:solidFill>
                <a:latin typeface="Arial"/>
                <a:ea typeface="Arial"/>
                <a:cs typeface="Arial"/>
                <a:sym typeface="Arial"/>
              </a:rPr>
              <a:t>dieser</a:t>
            </a:r>
            <a:r>
              <a:rPr lang="en-US" sz="1200" i="1" dirty="0">
                <a:solidFill>
                  <a:srgbClr val="FEFF83"/>
                </a:solidFill>
                <a:latin typeface="Arial"/>
                <a:ea typeface="Arial"/>
                <a:cs typeface="Arial"/>
                <a:sym typeface="Arial"/>
              </a:rPr>
              <a:t> Situation </a:t>
            </a:r>
            <a:r>
              <a:rPr lang="en-US" sz="1200" i="1" dirty="0" err="1">
                <a:solidFill>
                  <a:srgbClr val="FEFF83"/>
                </a:solidFill>
                <a:latin typeface="Arial"/>
                <a:ea typeface="Arial"/>
                <a:cs typeface="Arial"/>
                <a:sym typeface="Arial"/>
              </a:rPr>
              <a:t>einen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genauen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Augeninnendruckwert</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zu</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erhalten</a:t>
            </a:r>
            <a:r>
              <a:rPr lang="en-US" sz="1200" i="1" dirty="0">
                <a:solidFill>
                  <a:srgbClr val="FEFF83"/>
                </a:solidFill>
                <a:latin typeface="Arial"/>
                <a:ea typeface="Arial"/>
                <a:cs typeface="Arial"/>
                <a:sym typeface="Arial"/>
              </a:rPr>
              <a:t>?</a:t>
            </a:r>
            <a:endParaRPr dirty="0"/>
          </a:p>
          <a:p>
            <a:pPr marL="0" marR="0" lvl="0" indent="0" algn="l" rtl="0">
              <a:spcBef>
                <a:spcPts val="0"/>
              </a:spcBef>
              <a:spcAft>
                <a:spcPts val="0"/>
              </a:spcAft>
              <a:buNone/>
            </a:pPr>
            <a:r>
              <a:rPr lang="en-US" sz="1200" dirty="0" err="1">
                <a:solidFill>
                  <a:srgbClr val="FEFF83"/>
                </a:solidFill>
                <a:latin typeface="Arial"/>
                <a:ea typeface="Arial"/>
                <a:cs typeface="Arial"/>
                <a:sym typeface="Arial"/>
              </a:rPr>
              <a:t>Richten</a:t>
            </a:r>
            <a:r>
              <a:rPr lang="en-US" sz="1200" dirty="0">
                <a:solidFill>
                  <a:srgbClr val="FEFF83"/>
                </a:solidFill>
                <a:latin typeface="Arial"/>
                <a:ea typeface="Arial"/>
                <a:cs typeface="Arial"/>
                <a:sym typeface="Arial"/>
              </a:rPr>
              <a:t> Sie die </a:t>
            </a:r>
            <a:r>
              <a:rPr lang="en-US" sz="1200" dirty="0" err="1">
                <a:solidFill>
                  <a:srgbClr val="FEFF83"/>
                </a:solidFill>
                <a:latin typeface="Arial"/>
                <a:ea typeface="Arial"/>
                <a:cs typeface="Arial"/>
                <a:sym typeface="Arial"/>
              </a:rPr>
              <a:t>Markierung</a:t>
            </a:r>
            <a:r>
              <a:rPr lang="en-US" sz="1200" dirty="0">
                <a:solidFill>
                  <a:srgbClr val="FEFF83"/>
                </a:solidFill>
                <a:latin typeface="Arial"/>
                <a:ea typeface="Arial"/>
                <a:cs typeface="Arial"/>
                <a:sym typeface="Arial"/>
              </a:rPr>
              <a:t> am Prisma so </a:t>
            </a:r>
            <a:r>
              <a:rPr lang="en-US" sz="1200" dirty="0" err="1">
                <a:solidFill>
                  <a:srgbClr val="FEFF83"/>
                </a:solidFill>
                <a:latin typeface="Arial"/>
                <a:ea typeface="Arial"/>
                <a:cs typeface="Arial"/>
                <a:sym typeface="Arial"/>
              </a:rPr>
              <a:t>aus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dass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sie</a:t>
            </a:r>
            <a:r>
              <a:rPr lang="en-US" sz="1200" dirty="0">
                <a:solidFill>
                  <a:srgbClr val="FEFF83"/>
                </a:solidFill>
                <a:latin typeface="Arial"/>
                <a:ea typeface="Arial"/>
                <a:cs typeface="Arial"/>
                <a:sym typeface="Arial"/>
              </a:rPr>
              <a:t> auf die Mitte des Meridians </a:t>
            </a:r>
            <a:r>
              <a:rPr lang="en-US" sz="1200" dirty="0" err="1">
                <a:solidFill>
                  <a:srgbClr val="FEFF83"/>
                </a:solidFill>
                <a:latin typeface="Arial"/>
                <a:ea typeface="Arial"/>
                <a:cs typeface="Arial"/>
                <a:sym typeface="Arial"/>
              </a:rPr>
              <a:t>zeigt</a:t>
            </a:r>
            <a:r>
              <a:rPr lang="en-US" sz="1200" dirty="0">
                <a:solidFill>
                  <a:srgbClr val="FEFF83"/>
                </a:solidFill>
                <a:latin typeface="Arial"/>
                <a:ea typeface="Arial"/>
                <a:cs typeface="Arial"/>
                <a:sym typeface="Arial"/>
              </a:rPr>
              <a:t>, der am  </a:t>
            </a:r>
            <a:r>
              <a:rPr lang="en-US" sz="1200" dirty="0" err="1">
                <a:solidFill>
                  <a:srgbClr val="FEFF83"/>
                </a:solidFill>
                <a:latin typeface="Arial"/>
                <a:ea typeface="Arial"/>
                <a:cs typeface="Arial"/>
                <a:sym typeface="Arial"/>
              </a:rPr>
              <a:t>wenigsten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gekrümmt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d. h. auf den  </a:t>
            </a:r>
            <a:r>
              <a:rPr lang="en-US" sz="1200" dirty="0" err="1">
                <a:solidFill>
                  <a:srgbClr val="FEFF83"/>
                </a:solidFill>
                <a:latin typeface="Arial"/>
                <a:ea typeface="Arial"/>
                <a:cs typeface="Arial"/>
                <a:sym typeface="Arial"/>
              </a:rPr>
              <a:t>flacheren</a:t>
            </a:r>
            <a:r>
              <a:rPr lang="en-US" sz="1200" dirty="0">
                <a:solidFill>
                  <a:srgbClr val="FEFF83"/>
                </a:solidFill>
                <a:latin typeface="Arial"/>
                <a:ea typeface="Arial"/>
                <a:cs typeface="Arial"/>
                <a:sym typeface="Arial"/>
              </a:rPr>
              <a:t>  Meridian – </a:t>
            </a:r>
            <a:r>
              <a:rPr lang="en-US" sz="1200" dirty="0" err="1">
                <a:solidFill>
                  <a:srgbClr val="FEFF83"/>
                </a:solidFill>
                <a:latin typeface="Arial"/>
                <a:ea typeface="Arial"/>
                <a:cs typeface="Arial"/>
                <a:sym typeface="Arial"/>
              </a:rPr>
              <a:t>dieser</a:t>
            </a:r>
            <a:r>
              <a:rPr lang="en-US" sz="1200" dirty="0">
                <a:solidFill>
                  <a:srgbClr val="FEFF83"/>
                </a:solidFill>
                <a:latin typeface="Arial"/>
                <a:ea typeface="Arial"/>
                <a:cs typeface="Arial"/>
                <a:sym typeface="Arial"/>
              </a:rPr>
              <a:t>  Wert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dann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genau</a:t>
            </a:r>
            <a:r>
              <a:rPr lang="en-US" sz="1200" dirty="0">
                <a:solidFill>
                  <a:srgbClr val="FEFF83"/>
                </a:solidFill>
                <a:latin typeface="Arial"/>
                <a:ea typeface="Arial"/>
                <a:cs typeface="Arial"/>
                <a:sym typeface="Arial"/>
              </a:rPr>
              <a:t>. Oder </a:t>
            </a:r>
            <a:r>
              <a:rPr lang="en-US" sz="1200" dirty="0" err="1">
                <a:solidFill>
                  <a:srgbClr val="FEFF83"/>
                </a:solidFill>
                <a:latin typeface="Arial"/>
                <a:ea typeface="Arial"/>
                <a:cs typeface="Arial"/>
                <a:sym typeface="Arial"/>
              </a:rPr>
              <a:t>wenn</a:t>
            </a:r>
            <a:r>
              <a:rPr lang="en-US" sz="1200" dirty="0">
                <a:solidFill>
                  <a:srgbClr val="FEFF83"/>
                </a:solidFill>
                <a:latin typeface="Arial"/>
                <a:ea typeface="Arial"/>
                <a:cs typeface="Arial"/>
                <a:sym typeface="Arial"/>
              </a:rPr>
              <a:t> Sie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nicht </a:t>
            </a:r>
            <a:r>
              <a:rPr lang="en-US" sz="1200" dirty="0" err="1">
                <a:solidFill>
                  <a:srgbClr val="FEFF83"/>
                </a:solidFill>
                <a:latin typeface="Arial"/>
                <a:ea typeface="Arial"/>
                <a:cs typeface="Arial"/>
                <a:sym typeface="Arial"/>
              </a:rPr>
              <a:t>merken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können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welche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Achse</a:t>
            </a:r>
            <a:r>
              <a:rPr lang="en-US" sz="1200" dirty="0">
                <a:solidFill>
                  <a:srgbClr val="FEFF83"/>
                </a:solidFill>
                <a:latin typeface="Arial"/>
                <a:ea typeface="Arial"/>
                <a:cs typeface="Arial"/>
                <a:sym typeface="Arial"/>
              </a:rPr>
              <a:t> Sie </a:t>
            </a:r>
            <a:r>
              <a:rPr lang="en-US" sz="1200" dirty="0" err="1">
                <a:solidFill>
                  <a:srgbClr val="FEFF83"/>
                </a:solidFill>
                <a:latin typeface="Arial"/>
                <a:ea typeface="Arial"/>
                <a:cs typeface="Arial"/>
                <a:sym typeface="Arial"/>
              </a:rPr>
              <a:t>überprüfen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müssen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können</a:t>
            </a:r>
            <a:r>
              <a:rPr lang="en-US" sz="1200" dirty="0">
                <a:solidFill>
                  <a:srgbClr val="FEFF83"/>
                </a:solidFill>
                <a:latin typeface="Arial"/>
                <a:ea typeface="Arial"/>
                <a:cs typeface="Arial"/>
                <a:sym typeface="Arial"/>
              </a:rPr>
              <a:t> Sie den </a:t>
            </a:r>
            <a:r>
              <a:rPr lang="en-US" sz="1200" dirty="0" err="1">
                <a:solidFill>
                  <a:srgbClr val="FEFF83"/>
                </a:solidFill>
                <a:latin typeface="Arial"/>
                <a:ea typeface="Arial"/>
                <a:cs typeface="Arial"/>
                <a:sym typeface="Arial"/>
              </a:rPr>
              <a:t>Augeninnendruck</a:t>
            </a:r>
            <a:r>
              <a:rPr lang="en-US" sz="1200" dirty="0">
                <a:solidFill>
                  <a:srgbClr val="FEFF83"/>
                </a:solidFill>
                <a:latin typeface="Arial"/>
                <a:ea typeface="Arial"/>
                <a:cs typeface="Arial"/>
                <a:sym typeface="Arial"/>
              </a:rPr>
              <a:t> an </a:t>
            </a:r>
            <a:r>
              <a:rPr lang="en-US" sz="1200" dirty="0" err="1">
                <a:solidFill>
                  <a:srgbClr val="FEFF83"/>
                </a:solidFill>
                <a:latin typeface="Arial"/>
                <a:ea typeface="Arial"/>
                <a:cs typeface="Arial"/>
                <a:sym typeface="Arial"/>
              </a:rPr>
              <a:t>zwei</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beliebigen</a:t>
            </a:r>
            <a:r>
              <a:rPr lang="en-US" sz="1200" i="1" dirty="0">
                <a:solidFill>
                  <a:srgbClr val="FEFF83"/>
                </a:solidFill>
                <a:latin typeface="Arial"/>
                <a:ea typeface="Arial"/>
                <a:cs typeface="Arial"/>
                <a:sym typeface="Arial"/>
              </a:rPr>
              <a:t> </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Meridianen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messen</a:t>
            </a:r>
            <a:r>
              <a:rPr lang="en-US" sz="1200" dirty="0">
                <a:solidFill>
                  <a:srgbClr val="FEFF83"/>
                </a:solidFill>
                <a:latin typeface="Arial"/>
                <a:ea typeface="Arial"/>
                <a:cs typeface="Arial"/>
                <a:sym typeface="Arial"/>
              </a:rPr>
              <a:t>, die  90</a:t>
            </a:r>
            <a:r>
              <a:rPr lang="en-US" sz="1200" baseline="30000" dirty="0">
                <a:solidFill>
                  <a:srgbClr val="FEFF83"/>
                </a:solidFill>
                <a:latin typeface="Arial"/>
                <a:ea typeface="Arial"/>
                <a:cs typeface="Arial"/>
                <a:sym typeface="Arial"/>
              </a:rPr>
              <a:t>o</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voneinander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entfernt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sind</a:t>
            </a:r>
            <a:r>
              <a:rPr lang="en-US" sz="1200" dirty="0">
                <a:solidFill>
                  <a:srgbClr val="FEFF83"/>
                </a:solidFill>
                <a:latin typeface="Arial"/>
                <a:ea typeface="Arial"/>
                <a:cs typeface="Arial"/>
                <a:sym typeface="Arial"/>
              </a:rPr>
              <a:t>, und den </a:t>
            </a:r>
            <a:r>
              <a:rPr lang="en-US" sz="1200" dirty="0" err="1">
                <a:solidFill>
                  <a:srgbClr val="FEFF83"/>
                </a:solidFill>
                <a:latin typeface="Arial"/>
                <a:ea typeface="Arial"/>
                <a:cs typeface="Arial"/>
                <a:sym typeface="Arial"/>
              </a:rPr>
              <a:t>Durchschnitt</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beiden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Messwerte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bilden</a:t>
            </a:r>
            <a:r>
              <a:rPr lang="en-US" sz="1200" dirty="0">
                <a:solidFill>
                  <a:srgbClr val="FEFF83"/>
                </a:solidFill>
                <a:latin typeface="Arial"/>
                <a:ea typeface="Arial"/>
                <a:cs typeface="Arial"/>
                <a:sym typeface="Arial"/>
              </a:rPr>
              <a:t>.</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73" name="Google Shape;273;p8"/>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277" name="Google Shape;277;p8"/>
          <p:cNvSpPr txBox="1">
            <a:spLocks noGrp="1"/>
          </p:cNvSpPr>
          <p:nvPr>
            <p:ph type="body" idx="1"/>
          </p:nvPr>
        </p:nvSpPr>
        <p:spPr>
          <a:xfrm>
            <a:off x="228600" y="1295400"/>
            <a:ext cx="89154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dirty="0" err="1"/>
              <a:t>Basierend</a:t>
            </a:r>
            <a:r>
              <a:rPr lang="en-US" sz="1200" dirty="0"/>
              <a:t> auf dem </a:t>
            </a:r>
            <a:r>
              <a:rPr lang="en-US" sz="1200" i="1" dirty="0"/>
              <a:t>Imbert-Fick-</a:t>
            </a:r>
            <a:r>
              <a:rPr lang="en-US" sz="1200" i="1" dirty="0" err="1"/>
              <a:t>Prinzip</a:t>
            </a:r>
            <a:r>
              <a:rPr lang="en-US" sz="1200" dirty="0"/>
              <a:t>: </a:t>
            </a:r>
            <a:r>
              <a:rPr lang="en-US" sz="1200" b="1" dirty="0"/>
              <a:t>P = F / A</a:t>
            </a:r>
            <a:endParaRPr dirty="0"/>
          </a:p>
          <a:p>
            <a:pPr marL="692150" lvl="1" indent="-320993" algn="l" rtl="0">
              <a:lnSpc>
                <a:spcPct val="90000"/>
              </a:lnSpc>
              <a:spcBef>
                <a:spcPts val="240"/>
              </a:spcBef>
              <a:spcAft>
                <a:spcPts val="0"/>
              </a:spcAft>
              <a:buSzPts val="840"/>
              <a:buChar char="●"/>
            </a:pPr>
            <a:r>
              <a:rPr lang="en-US" sz="1200" dirty="0"/>
              <a:t>Der Druck </a:t>
            </a:r>
            <a:r>
              <a:rPr lang="en-US" sz="1200" dirty="0" err="1"/>
              <a:t>innerhalb</a:t>
            </a:r>
            <a:r>
              <a:rPr lang="en-US" sz="1200" dirty="0"/>
              <a:t> </a:t>
            </a:r>
            <a:r>
              <a:rPr lang="en-US" sz="1200" dirty="0" err="1"/>
              <a:t>einer</a:t>
            </a:r>
            <a:r>
              <a:rPr lang="en-US" sz="1200" dirty="0"/>
              <a:t> Kugel </a:t>
            </a:r>
            <a:r>
              <a:rPr lang="en-US" sz="1200" dirty="0" err="1"/>
              <a:t>ist</a:t>
            </a:r>
            <a:r>
              <a:rPr lang="en-US" sz="1200" dirty="0"/>
              <a:t> </a:t>
            </a:r>
            <a:r>
              <a:rPr lang="en-US" sz="1200" dirty="0" err="1"/>
              <a:t>gleich</a:t>
            </a:r>
            <a:r>
              <a:rPr lang="en-US" sz="1200" dirty="0"/>
              <a:t> der Kraft, die </a:t>
            </a:r>
            <a:r>
              <a:rPr lang="en-US" sz="1200" dirty="0" err="1"/>
              <a:t>zum</a:t>
            </a:r>
            <a:r>
              <a:rPr lang="en-US" sz="1200" dirty="0"/>
              <a:t> </a:t>
            </a:r>
            <a:r>
              <a:rPr lang="en-US" sz="1200" dirty="0" err="1">
                <a:solidFill>
                  <a:srgbClr val="0000FF"/>
                </a:solidFill>
              </a:rPr>
              <a:t>Abflachen</a:t>
            </a:r>
            <a:r>
              <a:rPr lang="en-US" sz="1200" dirty="0">
                <a:solidFill>
                  <a:srgbClr val="0000FF"/>
                </a:solidFill>
              </a:rPr>
              <a:t> </a:t>
            </a:r>
            <a:r>
              <a:rPr lang="en-US" sz="1200" dirty="0" err="1">
                <a:solidFill>
                  <a:srgbClr val="0000FF"/>
                </a:solidFill>
              </a:rPr>
              <a:t>ihrer</a:t>
            </a:r>
            <a:r>
              <a:rPr lang="en-US" sz="1200" dirty="0">
                <a:solidFill>
                  <a:srgbClr val="0000FF"/>
                </a:solidFill>
              </a:rPr>
              <a:t> </a:t>
            </a:r>
            <a:r>
              <a:rPr lang="en-US" sz="1200" dirty="0" err="1">
                <a:solidFill>
                  <a:srgbClr val="0000FF"/>
                </a:solidFill>
              </a:rPr>
              <a:t>Oberfläche</a:t>
            </a:r>
            <a:r>
              <a:rPr lang="en-US" sz="1200" dirty="0"/>
              <a:t> </a:t>
            </a:r>
            <a:r>
              <a:rPr lang="en-US" sz="1200" dirty="0" err="1"/>
              <a:t>benötigt</a:t>
            </a:r>
            <a:r>
              <a:rPr lang="en-US" sz="1200" dirty="0"/>
              <a:t> </a:t>
            </a:r>
            <a:r>
              <a:rPr lang="en-US" sz="1200" dirty="0" err="1"/>
              <a:t>wird</a:t>
            </a:r>
            <a:r>
              <a:rPr lang="en-US" sz="1200" dirty="0"/>
              <a:t>, </a:t>
            </a:r>
            <a:r>
              <a:rPr lang="en-US" sz="1200" dirty="0" err="1"/>
              <a:t>dividiert</a:t>
            </a:r>
            <a:r>
              <a:rPr lang="en-US" sz="1200" dirty="0"/>
              <a:t> </a:t>
            </a:r>
            <a:r>
              <a:rPr lang="en-US" sz="1200" dirty="0" err="1"/>
              <a:t>durch</a:t>
            </a:r>
            <a:r>
              <a:rPr lang="en-US" sz="1200" dirty="0"/>
              <a:t> </a:t>
            </a:r>
          </a:p>
          <a:p>
            <a:pPr marL="371157" lvl="1" indent="0" algn="l" rtl="0">
              <a:lnSpc>
                <a:spcPct val="90000"/>
              </a:lnSpc>
              <a:spcBef>
                <a:spcPts val="240"/>
              </a:spcBef>
              <a:spcAft>
                <a:spcPts val="0"/>
              </a:spcAft>
              <a:buSzPts val="840"/>
              <a:buNone/>
            </a:pPr>
            <a:r>
              <a:rPr lang="en-US" sz="1200" dirty="0"/>
              <a:t>        die </a:t>
            </a:r>
            <a:r>
              <a:rPr lang="en-US" sz="1200" dirty="0" err="1">
                <a:solidFill>
                  <a:srgbClr val="0000FF"/>
                </a:solidFill>
              </a:rPr>
              <a:t>Fläche</a:t>
            </a:r>
            <a:r>
              <a:rPr lang="en-US" sz="1200" dirty="0">
                <a:solidFill>
                  <a:srgbClr val="0000FF"/>
                </a:solidFill>
              </a:rPr>
              <a:t>, </a:t>
            </a:r>
            <a:r>
              <a:rPr lang="en-US" sz="1200" dirty="0" err="1">
                <a:solidFill>
                  <a:srgbClr val="0000FF"/>
                </a:solidFill>
              </a:rPr>
              <a:t>über</a:t>
            </a:r>
            <a:r>
              <a:rPr lang="en-US" sz="1200" dirty="0">
                <a:solidFill>
                  <a:srgbClr val="0000FF"/>
                </a:solidFill>
              </a:rPr>
              <a:t> die die </a:t>
            </a:r>
            <a:r>
              <a:rPr lang="en-US" sz="1200" dirty="0" err="1">
                <a:solidFill>
                  <a:srgbClr val="0000FF"/>
                </a:solidFill>
              </a:rPr>
              <a:t>Abflachung</a:t>
            </a:r>
            <a:r>
              <a:rPr lang="en-US" sz="1200" dirty="0">
                <a:solidFill>
                  <a:srgbClr val="0000FF"/>
                </a:solidFill>
              </a:rPr>
              <a:t> </a:t>
            </a:r>
            <a:r>
              <a:rPr lang="en-US" sz="1200" dirty="0" err="1">
                <a:solidFill>
                  <a:srgbClr val="0000F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erfolgt</a:t>
            </a:r>
            <a:r>
              <a:rPr lang="en-US" sz="1200" dirty="0">
                <a:solidFill>
                  <a:srgbClr val="0000FF"/>
                </a:solidFill>
              </a:rPr>
              <a:t>.</a:t>
            </a:r>
            <a:endParaRPr dirty="0"/>
          </a:p>
          <a:p>
            <a:pPr marL="692150" lvl="1" indent="-320993" algn="l" rtl="0">
              <a:lnSpc>
                <a:spcPct val="90000"/>
              </a:lnSpc>
              <a:spcBef>
                <a:spcPts val="240"/>
              </a:spcBef>
              <a:spcAft>
                <a:spcPts val="0"/>
              </a:spcAft>
              <a:buSzPts val="840"/>
              <a:buChar char="●"/>
            </a:pPr>
            <a:r>
              <a:rPr lang="en-US" sz="1200" dirty="0"/>
              <a:t>Das Modell </a:t>
            </a:r>
            <a:r>
              <a:rPr lang="en-US" sz="1200" dirty="0" err="1"/>
              <a:t>geht</a:t>
            </a:r>
            <a:r>
              <a:rPr lang="en-US" sz="1200" dirty="0"/>
              <a:t> </a:t>
            </a:r>
            <a:r>
              <a:rPr lang="en-US" sz="1200" dirty="0" err="1"/>
              <a:t>davon</a:t>
            </a:r>
            <a:r>
              <a:rPr lang="en-US" sz="1200" dirty="0"/>
              <a:t> </a:t>
            </a:r>
            <a:r>
              <a:rPr lang="en-US" sz="1200" dirty="0" err="1"/>
              <a:t>aus</a:t>
            </a:r>
            <a:r>
              <a:rPr lang="en-US" sz="1200" dirty="0"/>
              <a:t>, </a:t>
            </a:r>
            <a:r>
              <a:rPr lang="en-US" sz="1200" dirty="0" err="1"/>
              <a:t>dass</a:t>
            </a:r>
            <a:r>
              <a:rPr lang="en-US" sz="1200" dirty="0"/>
              <a:t> die </a:t>
            </a:r>
            <a:r>
              <a:rPr lang="en-US" sz="1200" dirty="0" err="1"/>
              <a:t>Oberfläche</a:t>
            </a:r>
            <a:r>
              <a:rPr lang="en-US" sz="1200" dirty="0"/>
              <a:t> </a:t>
            </a:r>
            <a:r>
              <a:rPr lang="en-US" sz="1200" dirty="0" err="1">
                <a:solidFill>
                  <a:srgbClr val="0000FF"/>
                </a:solidFill>
              </a:rPr>
              <a:t>unendlich</a:t>
            </a:r>
            <a:r>
              <a:rPr lang="en-US" sz="1200" dirty="0">
                <a:solidFill>
                  <a:srgbClr val="0000FF"/>
                </a:solidFill>
              </a:rPr>
              <a:t> </a:t>
            </a:r>
            <a:r>
              <a:rPr lang="en-US" sz="1200" dirty="0" err="1">
                <a:solidFill>
                  <a:srgbClr val="0000FF"/>
                </a:solidFill>
              </a:rPr>
              <a:t>dünn</a:t>
            </a:r>
            <a:r>
              <a:rPr lang="en-US" sz="1200" dirty="0"/>
              <a:t> und </a:t>
            </a:r>
            <a:r>
              <a:rPr lang="en-US" sz="1200" dirty="0" err="1">
                <a:solidFill>
                  <a:srgbClr val="0000FF"/>
                </a:solidFill>
              </a:rPr>
              <a:t>trocken</a:t>
            </a:r>
            <a:r>
              <a:rPr lang="en-US" sz="1200" dirty="0"/>
              <a:t> </a:t>
            </a:r>
            <a:r>
              <a:rPr lang="en-US" sz="1200" dirty="0" err="1"/>
              <a:t>ist</a:t>
            </a:r>
            <a:r>
              <a:rPr lang="en-US" sz="1200" dirty="0"/>
              <a:t> – die </a:t>
            </a:r>
            <a:r>
              <a:rPr lang="en-US" sz="1200" dirty="0" err="1"/>
              <a:t>Hornhaut</a:t>
            </a:r>
            <a:r>
              <a:rPr lang="en-US" sz="1200" dirty="0"/>
              <a:t> </a:t>
            </a:r>
            <a:r>
              <a:rPr lang="en-US" sz="1200" dirty="0" err="1"/>
              <a:t>ist</a:t>
            </a:r>
            <a:r>
              <a:rPr lang="en-US" sz="1200" dirty="0"/>
              <a:t> </a:t>
            </a:r>
            <a:r>
              <a:rPr lang="en-US" sz="1200" dirty="0" err="1"/>
              <a:t>jedoch</a:t>
            </a:r>
            <a:r>
              <a:rPr lang="en-US" sz="1200" dirty="0"/>
              <a:t> </a:t>
            </a:r>
            <a:r>
              <a:rPr lang="en-US" sz="1200" dirty="0" err="1"/>
              <a:t>weder</a:t>
            </a:r>
            <a:r>
              <a:rPr lang="en-US" sz="1200" dirty="0"/>
              <a:t> das </a:t>
            </a:r>
          </a:p>
          <a:p>
            <a:pPr marL="371157" lvl="1" indent="0" algn="l" rtl="0">
              <a:lnSpc>
                <a:spcPct val="90000"/>
              </a:lnSpc>
              <a:spcBef>
                <a:spcPts val="240"/>
              </a:spcBef>
              <a:spcAft>
                <a:spcPts val="0"/>
              </a:spcAft>
              <a:buSzPts val="840"/>
              <a:buNone/>
            </a:pPr>
            <a:r>
              <a:rPr lang="en-US" sz="1200" dirty="0"/>
              <a:t>        </a:t>
            </a:r>
            <a:r>
              <a:rPr lang="en-US" sz="1200" dirty="0" err="1"/>
              <a:t>eine</a:t>
            </a:r>
            <a:r>
              <a:rPr lang="en-US" sz="1200" dirty="0"/>
              <a:t> </a:t>
            </a:r>
            <a:r>
              <a:rPr lang="en-US" sz="1200" dirty="0" err="1"/>
              <a:t>noch</a:t>
            </a:r>
            <a:r>
              <a:rPr lang="en-US" sz="1200" dirty="0"/>
              <a:t> das </a:t>
            </a:r>
            <a:r>
              <a:rPr lang="en-US" sz="1200" dirty="0" err="1"/>
              <a:t>andere</a:t>
            </a:r>
            <a:r>
              <a:rPr lang="en-US" sz="1200" dirty="0"/>
              <a:t>.</a:t>
            </a:r>
          </a:p>
          <a:p>
            <a:pPr marL="987425" lvl="2" indent="-267018" algn="l" rtl="0">
              <a:lnSpc>
                <a:spcPct val="90000"/>
              </a:lnSpc>
              <a:spcBef>
                <a:spcPts val="240"/>
              </a:spcBef>
              <a:spcAft>
                <a:spcPts val="0"/>
              </a:spcAft>
              <a:buSzPts val="840"/>
              <a:buChar char="●"/>
            </a:pPr>
            <a:r>
              <a:rPr lang="en-US" sz="1200" dirty="0" err="1"/>
              <a:t>größere</a:t>
            </a:r>
            <a:r>
              <a:rPr lang="en-US" sz="1200" dirty="0"/>
              <a:t> </a:t>
            </a:r>
            <a:r>
              <a:rPr lang="en-US" sz="1200" dirty="0" err="1"/>
              <a:t>Hornhaut</a:t>
            </a:r>
            <a:r>
              <a:rPr lang="en-US" sz="1200" dirty="0"/>
              <a:t>-Dicke </a:t>
            </a:r>
            <a:r>
              <a:rPr lang="en-US" sz="12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a:t>
            </a:r>
            <a:r>
              <a:rPr lang="en-US" sz="1200" dirty="0"/>
              <a:t>&gt; </a:t>
            </a:r>
            <a:r>
              <a:rPr lang="en-US" sz="1200" dirty="0" err="1"/>
              <a:t>höherer</a:t>
            </a:r>
            <a:r>
              <a:rPr lang="en-US" sz="1200" dirty="0"/>
              <a:t> Widerstand </a:t>
            </a:r>
            <a:r>
              <a:rPr lang="en-US" sz="1200" dirty="0" err="1"/>
              <a:t>gegen</a:t>
            </a:r>
            <a:r>
              <a:rPr lang="en-US" sz="1200" dirty="0"/>
              <a:t> die Applanation </a:t>
            </a:r>
            <a:r>
              <a:rPr lang="en-US" sz="12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a:t>
            </a:r>
            <a:r>
              <a:rPr lang="en-US" sz="1200" dirty="0"/>
              <a:t>&gt; </a:t>
            </a:r>
            <a:r>
              <a:rPr lang="en-US" sz="1200" i="1" dirty="0" err="1">
                <a:solidFill>
                  <a:srgbClr val="0000FF"/>
                </a:solidFill>
              </a:rPr>
              <a:t>höher</a:t>
            </a:r>
            <a:r>
              <a:rPr lang="en-US" sz="1200" i="1" dirty="0"/>
              <a:t> </a:t>
            </a:r>
            <a:r>
              <a:rPr lang="en-US" sz="1200" i="1" dirty="0" err="1"/>
              <a:t>gemessener</a:t>
            </a:r>
            <a:r>
              <a:rPr lang="en-US" sz="1200" i="1" dirty="0"/>
              <a:t> </a:t>
            </a:r>
            <a:r>
              <a:rPr lang="en-US" sz="1200" dirty="0" err="1"/>
              <a:t>Augendruck</a:t>
            </a:r>
            <a:endParaRPr dirty="0">
              <a:solidFill>
                <a:schemeClr val="lt1"/>
              </a:solidFill>
            </a:endParaRPr>
          </a:p>
        </p:txBody>
      </p:sp>
      <p:sp>
        <p:nvSpPr>
          <p:cNvPr id="278" name="Google Shape;278;p8"/>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8</a:t>
            </a:fld>
            <a:endParaRPr sz="1000" b="0" i="0" u="none" strike="noStrike" cap="none">
              <a:solidFill>
                <a:schemeClr val="dk1"/>
              </a:solidFill>
              <a:latin typeface="Arial"/>
              <a:ea typeface="Arial"/>
              <a:cs typeface="Arial"/>
              <a:sym typeface="Arial"/>
            </a:endParaRPr>
          </a:p>
        </p:txBody>
      </p:sp>
      <p:sp>
        <p:nvSpPr>
          <p:cNvPr id="279" name="Google Shape;279;p8"/>
          <p:cNvSpPr txBox="1">
            <a:spLocks noGrp="1"/>
          </p:cNvSpPr>
          <p:nvPr>
            <p:ph type="title"/>
          </p:nvPr>
        </p:nvSpPr>
        <p:spPr>
          <a:xfrm>
            <a:off x="457200" y="278607"/>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280" name="Google Shape;280;p8"/>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Arial"/>
                <a:ea typeface="Arial"/>
                <a:cs typeface="Arial"/>
                <a:sym typeface="Arial"/>
              </a:rPr>
              <a:t>Applanationstonometrie</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599"/>
        <p:cNvGrpSpPr/>
        <p:nvPr/>
      </p:nvGrpSpPr>
      <p:grpSpPr>
        <a:xfrm>
          <a:off x="0" y="0"/>
          <a:ext cx="0" cy="0"/>
          <a:chOff x="0" y="0"/>
          <a:chExt cx="0" cy="0"/>
        </a:xfrm>
      </p:grpSpPr>
      <p:sp>
        <p:nvSpPr>
          <p:cNvPr id="1604" name="Google Shape;1604;p80"/>
          <p:cNvSpPr/>
          <p:nvPr/>
        </p:nvSpPr>
        <p:spPr>
          <a:xfrm>
            <a:off x="2514600" y="1905000"/>
            <a:ext cx="15240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05" name="Google Shape;1605;p80"/>
          <p:cNvSpPr/>
          <p:nvPr/>
        </p:nvSpPr>
        <p:spPr>
          <a:xfrm>
            <a:off x="5105400" y="2362200"/>
            <a:ext cx="990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06" name="Google Shape;1606;p80"/>
          <p:cNvSpPr/>
          <p:nvPr/>
        </p:nvSpPr>
        <p:spPr>
          <a:xfrm>
            <a:off x="1905000" y="2743200"/>
            <a:ext cx="1981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07" name="Google Shape;1607;p80"/>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608" name="Google Shape;1608;p80"/>
          <p:cNvSpPr txBox="1">
            <a:spLocks noGrp="1"/>
          </p:cNvSpPr>
          <p:nvPr>
            <p:ph type="body" idx="1"/>
          </p:nvPr>
        </p:nvSpPr>
        <p:spPr>
          <a:xfrm>
            <a:off x="225137" y="1329026"/>
            <a:ext cx="8382000" cy="54102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Clr>
                <a:srgbClr val="BFBFBF"/>
              </a:buClr>
              <a:buSzPts val="840"/>
              <a:buChar char="●"/>
            </a:pPr>
            <a:r>
              <a:rPr lang="en-US" sz="1200" b="1" dirty="0" err="1">
                <a:solidFill>
                  <a:srgbClr val="BFBFBF"/>
                </a:solidFill>
              </a:rPr>
              <a:t>Weitere</a:t>
            </a:r>
            <a:r>
              <a:rPr lang="en-US" sz="1200" b="1" dirty="0">
                <a:solidFill>
                  <a:srgbClr val="BFBFBF"/>
                </a:solidFill>
              </a:rPr>
              <a:t> </a:t>
            </a:r>
            <a:r>
              <a:rPr lang="en-US" sz="1200" b="1" dirty="0" err="1">
                <a:solidFill>
                  <a:srgbClr val="BFBFBF"/>
                </a:solidFill>
              </a:rPr>
              <a:t>Informationen</a:t>
            </a:r>
            <a:r>
              <a:rPr lang="en-US" sz="1200" b="1" dirty="0">
                <a:solidFill>
                  <a:srgbClr val="BFBFBF"/>
                </a:solidFill>
              </a:rPr>
              <a:t> </a:t>
            </a:r>
            <a:r>
              <a:rPr lang="en-US" sz="1200" b="1" dirty="0" err="1">
                <a:solidFill>
                  <a:srgbClr val="BFBFBF"/>
                </a:solidFill>
              </a:rPr>
              <a:t>zur</a:t>
            </a:r>
            <a:r>
              <a:rPr lang="en-US" sz="1200" b="1" dirty="0">
                <a:solidFill>
                  <a:srgbClr val="BFBFBF"/>
                </a:solidFill>
              </a:rPr>
              <a:t> </a:t>
            </a:r>
            <a:r>
              <a:rPr lang="en-US" sz="1200" b="1" dirty="0" err="1">
                <a:solidFill>
                  <a:srgbClr val="BFBFBF"/>
                </a:solidFill>
              </a:rPr>
              <a:t>Applanationstonometrie</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fälschlicherweise</a:t>
            </a:r>
            <a:r>
              <a:rPr lang="en-US" sz="1200" dirty="0">
                <a:solidFill>
                  <a:srgbClr val="BFBFBF"/>
                </a:solidFill>
              </a:rPr>
              <a:t>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niedrig</a:t>
            </a:r>
            <a:r>
              <a:rPr lang="en-US" sz="1200" b="1" i="1" dirty="0">
                <a:solidFill>
                  <a:srgbClr val="BFBFBF"/>
                </a:solidFill>
              </a:rPr>
              <a:t>, </a:t>
            </a:r>
            <a:r>
              <a:rPr lang="en-US" sz="1200" dirty="0" err="1">
                <a:solidFill>
                  <a:srgbClr val="BFBFBF"/>
                </a:solidFill>
              </a:rPr>
              <a:t>wenn</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t>
            </a:r>
            <a:r>
              <a:rPr lang="en-US" sz="1200" dirty="0" err="1">
                <a:solidFill>
                  <a:srgbClr val="BFBFBF"/>
                </a:solidFill>
              </a:rPr>
              <a:t>Hornhaut</a:t>
            </a:r>
            <a:r>
              <a:rPr lang="en-US" sz="1200" dirty="0">
                <a:solidFill>
                  <a:srgbClr val="BFBFBF"/>
                </a:solidFill>
              </a:rPr>
              <a:t> </a:t>
            </a:r>
            <a:r>
              <a:rPr lang="en-US" sz="1200" dirty="0" err="1">
                <a:solidFill>
                  <a:srgbClr val="BFBFBF"/>
                </a:solidFill>
              </a:rPr>
              <a:t>ödematös</a:t>
            </a:r>
            <a:r>
              <a:rPr lang="en-US" sz="1200" dirty="0">
                <a:solidFill>
                  <a:srgbClr val="BFBFBF"/>
                </a:solidFill>
              </a:rPr>
              <a:t> </a:t>
            </a:r>
            <a:r>
              <a:rPr lang="en-US" sz="1200" dirty="0" err="1">
                <a:solidFill>
                  <a:srgbClr val="BFBFBF"/>
                </a:solidFill>
              </a:rPr>
              <a:t>ist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Applanation </a:t>
            </a:r>
            <a:r>
              <a:rPr lang="en-US" sz="1200" dirty="0" err="1">
                <a:solidFill>
                  <a:srgbClr val="BFBFBF"/>
                </a:solidFill>
              </a:rPr>
              <a:t>über</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weichen</a:t>
            </a:r>
            <a:r>
              <a:rPr lang="en-US" sz="1200" dirty="0">
                <a:solidFill>
                  <a:srgbClr val="BFBFBF"/>
                </a:solidFill>
              </a:rPr>
              <a:t> </a:t>
            </a:r>
            <a:r>
              <a:rPr lang="en-US" sz="1200" dirty="0" err="1">
                <a:solidFill>
                  <a:srgbClr val="BFBFBF"/>
                </a:solidFill>
              </a:rPr>
              <a:t>Kontaktlinse</a:t>
            </a:r>
            <a:r>
              <a:rPr lang="en-US" sz="1200" dirty="0">
                <a:solidFill>
                  <a:srgbClr val="BFBFBF"/>
                </a:solidFill>
              </a:rPr>
              <a:t> </a:t>
            </a:r>
            <a:r>
              <a:rPr lang="en-US" sz="1200" dirty="0" err="1">
                <a:solidFill>
                  <a:srgbClr val="BFBFBF"/>
                </a:solidFill>
              </a:rPr>
              <a:t>durchgeführt</a:t>
            </a:r>
            <a:r>
              <a:rPr lang="en-US" sz="1200" dirty="0">
                <a:solidFill>
                  <a:srgbClr val="BFBFBF"/>
                </a:solidFill>
              </a:rPr>
              <a:t> </a:t>
            </a:r>
            <a:r>
              <a:rPr lang="en-US" sz="1200" dirty="0" err="1">
                <a:solidFill>
                  <a:srgbClr val="BFBFBF"/>
                </a:solidFill>
              </a:rPr>
              <a:t>wird</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nach</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Plomben</a:t>
            </a:r>
            <a:r>
              <a:rPr lang="en-US" sz="1200" dirty="0">
                <a:solidFill>
                  <a:srgbClr val="BFBFBF"/>
                </a:solidFill>
              </a:rPr>
              <a:t>-Operation (</a:t>
            </a:r>
            <a:r>
              <a:rPr lang="en-US" sz="1200" dirty="0" err="1">
                <a:solidFill>
                  <a:srgbClr val="BFBFBF"/>
                </a:solidFill>
              </a:rPr>
              <a:t>verändert</a:t>
            </a:r>
            <a:r>
              <a:rPr lang="en-US" sz="1200" dirty="0">
                <a:solidFill>
                  <a:srgbClr val="BFBFBF"/>
                </a:solidFill>
              </a:rPr>
              <a:t> die </a:t>
            </a:r>
            <a:r>
              <a:rPr lang="en-US" sz="1200" dirty="0" err="1">
                <a:solidFill>
                  <a:srgbClr val="BFBFBF"/>
                </a:solidFill>
              </a:rPr>
              <a:t>Sklerasteifigkeit</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zu</a:t>
            </a:r>
            <a:r>
              <a:rPr lang="en-US" sz="1200" dirty="0">
                <a:solidFill>
                  <a:srgbClr val="BFBFBF"/>
                </a:solidFill>
              </a:rPr>
              <a:t> </a:t>
            </a:r>
            <a:r>
              <a:rPr lang="en-US" sz="1200" dirty="0" err="1">
                <a:solidFill>
                  <a:srgbClr val="BFBFBF"/>
                </a:solidFill>
              </a:rPr>
              <a:t>wenig</a:t>
            </a:r>
            <a:r>
              <a:rPr lang="en-US" sz="1200" dirty="0">
                <a:solidFill>
                  <a:srgbClr val="BFBFBF"/>
                </a:solidFill>
              </a:rPr>
              <a:t> </a:t>
            </a:r>
            <a:r>
              <a:rPr lang="en-US" sz="1200" dirty="0" err="1">
                <a:solidFill>
                  <a:srgbClr val="BFBFBF"/>
                </a:solidFill>
              </a:rPr>
              <a:t>Flureszein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fälschlicherweise</a:t>
            </a:r>
            <a:r>
              <a:rPr lang="en-US" sz="1200" dirty="0">
                <a:solidFill>
                  <a:srgbClr val="BFBFBF"/>
                </a:solidFill>
              </a:rPr>
              <a:t>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hoch</a:t>
            </a:r>
            <a:r>
              <a:rPr lang="en-US" sz="1200" b="1" i="1" dirty="0">
                <a:solidFill>
                  <a:srgbClr val="BFBFBF"/>
                </a:solidFill>
              </a:rPr>
              <a:t>, </a:t>
            </a:r>
            <a:r>
              <a:rPr lang="en-US" sz="1200" dirty="0" err="1">
                <a:solidFill>
                  <a:srgbClr val="BFBFBF"/>
                </a:solidFill>
              </a:rPr>
              <a:t>wenn</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t>
            </a:r>
            <a:r>
              <a:rPr lang="en-US" sz="1200" dirty="0" err="1">
                <a:solidFill>
                  <a:srgbClr val="BFBFBF"/>
                </a:solidFill>
              </a:rPr>
              <a:t>Messung</a:t>
            </a:r>
            <a:r>
              <a:rPr lang="en-US" sz="1200" dirty="0">
                <a:solidFill>
                  <a:srgbClr val="BFBFBF"/>
                </a:solidFill>
              </a:rPr>
              <a:t> </a:t>
            </a:r>
            <a:r>
              <a:rPr lang="en-US" sz="1200" dirty="0" err="1">
                <a:solidFill>
                  <a:srgbClr val="BFBFBF"/>
                </a:solidFill>
              </a:rPr>
              <a:t>über</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Hornhautnarbe</a:t>
            </a:r>
            <a:r>
              <a:rPr lang="en-US" sz="1200" dirty="0">
                <a:solidFill>
                  <a:srgbClr val="BFBFBF"/>
                </a:solidFill>
              </a:rPr>
              <a:t> </a:t>
            </a:r>
            <a:r>
              <a:rPr lang="en-US" sz="1200" dirty="0" err="1">
                <a:solidFill>
                  <a:srgbClr val="BFBFBF"/>
                </a:solidFill>
              </a:rPr>
              <a:t>durchgeführt</a:t>
            </a:r>
            <a:r>
              <a:rPr lang="en-US" sz="1200" dirty="0">
                <a:solidFill>
                  <a:srgbClr val="BFBFBF"/>
                </a:solidFill>
              </a:rPr>
              <a:t> </a:t>
            </a:r>
            <a:r>
              <a:rPr lang="en-US" sz="1200" dirty="0" err="1">
                <a:solidFill>
                  <a:srgbClr val="BFBFBF"/>
                </a:solidFill>
              </a:rPr>
              <a:t>wird</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zu</a:t>
            </a:r>
            <a:r>
              <a:rPr lang="en-US" sz="1200" dirty="0">
                <a:solidFill>
                  <a:srgbClr val="BFBFBF"/>
                </a:solidFill>
              </a:rPr>
              <a:t> </a:t>
            </a:r>
            <a:r>
              <a:rPr lang="en-US" sz="1200" dirty="0" err="1">
                <a:solidFill>
                  <a:srgbClr val="BFBFBF"/>
                </a:solidFill>
              </a:rPr>
              <a:t>viel</a:t>
            </a:r>
            <a:r>
              <a:rPr lang="en-US" sz="1200" dirty="0">
                <a:solidFill>
                  <a:srgbClr val="BFBFBF"/>
                </a:solidFill>
              </a:rPr>
              <a:t> </a:t>
            </a:r>
            <a:r>
              <a:rPr lang="en-US" sz="1200" dirty="0" err="1">
                <a:solidFill>
                  <a:srgbClr val="BFBFBF"/>
                </a:solidFill>
              </a:rPr>
              <a:t>Flureszein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20993" algn="l" rtl="0">
              <a:spcBef>
                <a:spcPts val="240"/>
              </a:spcBef>
              <a:spcAft>
                <a:spcPts val="0"/>
              </a:spcAft>
              <a:buClr>
                <a:srgbClr val="BFBFBF"/>
              </a:buClr>
              <a:buSzPts val="840"/>
              <a:buChar char="●"/>
            </a:pPr>
            <a:endParaRPr lang="en-US" sz="1200" dirty="0">
              <a:solidFill>
                <a:srgbClr val="BFBFBF"/>
              </a:solidFill>
            </a:endParaRPr>
          </a:p>
          <a:p>
            <a:pPr marL="692150" lvl="1" indent="-320993" algn="l" rtl="0">
              <a:spcBef>
                <a:spcPts val="240"/>
              </a:spcBef>
              <a:spcAft>
                <a:spcPts val="0"/>
              </a:spcAft>
              <a:buClr>
                <a:srgbClr val="BFBFBF"/>
              </a:buClr>
              <a:buSzPts val="840"/>
              <a:buChar char="●"/>
            </a:pPr>
            <a:endParaRPr lang="en-US" sz="1200" dirty="0">
              <a:solidFill>
                <a:srgbClr val="BFBFBF"/>
              </a:solidFill>
            </a:endParaRPr>
          </a:p>
          <a:p>
            <a:pPr marL="692150" lvl="1" indent="-320993" algn="l" rtl="0">
              <a:spcBef>
                <a:spcPts val="240"/>
              </a:spcBef>
              <a:spcAft>
                <a:spcPts val="0"/>
              </a:spcAft>
              <a:buClr>
                <a:srgbClr val="BFBFBF"/>
              </a:buClr>
              <a:buSzPts val="840"/>
              <a:buChar char="●"/>
            </a:pPr>
            <a:endParaRPr lang="en-US" sz="1200" dirty="0">
              <a:solidFill>
                <a:srgbClr val="BFBFBF"/>
              </a:solidFill>
            </a:endParaRPr>
          </a:p>
          <a:p>
            <a:pPr marL="692150" lvl="1" indent="-320993" algn="l" rtl="0">
              <a:spcBef>
                <a:spcPts val="240"/>
              </a:spcBef>
              <a:spcAft>
                <a:spcPts val="0"/>
              </a:spcAft>
              <a:buClr>
                <a:srgbClr val="BFBFBF"/>
              </a:buClr>
              <a:buSzPts val="840"/>
              <a:buChar char="●"/>
            </a:pPr>
            <a:endParaRPr lang="en-US" sz="1200" dirty="0">
              <a:solidFill>
                <a:srgbClr val="BFBFBF"/>
              </a:solidFill>
            </a:endParaRPr>
          </a:p>
          <a:p>
            <a:pPr marL="692150" lvl="1" indent="-320993" algn="l" rtl="0">
              <a:spcBef>
                <a:spcPts val="240"/>
              </a:spcBef>
              <a:spcAft>
                <a:spcPts val="0"/>
              </a:spcAft>
              <a:buClr>
                <a:srgbClr val="BFBFBF"/>
              </a:buClr>
              <a:buSzPts val="840"/>
              <a:buChar char="●"/>
            </a:pPr>
            <a:endParaRPr lang="en-US" sz="1200"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wird</a:t>
            </a:r>
            <a:r>
              <a:rPr lang="en-US" sz="1200" dirty="0">
                <a:solidFill>
                  <a:srgbClr val="BFBFBF"/>
                </a:solidFill>
              </a:rPr>
              <a:t> </a:t>
            </a:r>
            <a:r>
              <a:rPr lang="en-US" sz="1200" dirty="0" err="1">
                <a:solidFill>
                  <a:srgbClr val="BFBFBF"/>
                </a:solidFill>
              </a:rPr>
              <a:t>schlichtweg</a:t>
            </a:r>
            <a:r>
              <a:rPr lang="en-US" sz="1200" dirty="0">
                <a:solidFill>
                  <a:srgbClr val="BFBFBF"/>
                </a:solidFill>
              </a:rPr>
              <a:t> </a:t>
            </a:r>
            <a:r>
              <a:rPr lang="en-US" sz="1200" b="1" i="1" dirty="0">
                <a:solidFill>
                  <a:srgbClr val="BFBFBF"/>
                </a:solidFill>
              </a:rPr>
              <a:t>UNTERSCHÄTZT, </a:t>
            </a:r>
            <a:r>
              <a:rPr lang="en-US" sz="1200" dirty="0" err="1">
                <a:solidFill>
                  <a:srgbClr val="BFBFBF"/>
                </a:solidFill>
              </a:rPr>
              <a:t>wenn</a:t>
            </a:r>
            <a:r>
              <a:rPr lang="en-US" sz="1200" dirty="0">
                <a:solidFill>
                  <a:srgbClr val="BFBFBF"/>
                </a:solidFill>
              </a:rPr>
              <a:t> das Auge </a:t>
            </a:r>
            <a:r>
              <a:rPr lang="en-US" sz="1200" dirty="0" err="1">
                <a:solidFill>
                  <a:srgbClr val="BFBFBF"/>
                </a:solidFill>
              </a:rPr>
              <a:t>einen</a:t>
            </a:r>
            <a:r>
              <a:rPr lang="en-US" sz="1200" dirty="0">
                <a:solidFill>
                  <a:srgbClr val="BFBFBF"/>
                </a:solidFill>
              </a:rPr>
              <a:t> </a:t>
            </a:r>
            <a:r>
              <a:rPr lang="en-US" sz="1200" dirty="0" err="1">
                <a:solidFill>
                  <a:srgbClr val="BFBFBF"/>
                </a:solidFill>
              </a:rPr>
              <a:t>signifikanten</a:t>
            </a:r>
            <a:r>
              <a:rPr lang="en-US" sz="1200" dirty="0">
                <a:solidFill>
                  <a:srgbClr val="BFBFBF"/>
                </a:solidFill>
              </a:rPr>
              <a:t> </a:t>
            </a:r>
            <a:r>
              <a:rPr lang="en-US" sz="1200" b="1" dirty="0" err="1">
                <a:solidFill>
                  <a:srgbClr val="0000FF"/>
                </a:solidFill>
              </a:rPr>
              <a:t>Hornhautastigmatismus</a:t>
            </a:r>
            <a:r>
              <a:rPr lang="en-US" sz="1200" dirty="0">
                <a:solidFill>
                  <a:srgbClr val="BFBFBF"/>
                </a:solidFill>
              </a:rPr>
              <a:t> </a:t>
            </a:r>
            <a:r>
              <a:rPr lang="en-US" sz="1200" dirty="0" err="1">
                <a:solidFill>
                  <a:srgbClr val="BFBFBF"/>
                </a:solidFill>
              </a:rPr>
              <a:t>aufweist</a:t>
            </a:r>
            <a:endParaRPr sz="1200" b="1" dirty="0">
              <a:solidFill>
                <a:srgbClr val="BFBFBF"/>
              </a:solidFill>
            </a:endParaRPr>
          </a:p>
          <a:p>
            <a:pPr marL="987425" lvl="2" indent="-191453" algn="l" rtl="0">
              <a:spcBef>
                <a:spcPts val="460"/>
              </a:spcBef>
              <a:spcAft>
                <a:spcPts val="0"/>
              </a:spcAft>
              <a:buClr>
                <a:schemeClr val="dk1"/>
              </a:buClr>
              <a:buSzPts val="1610"/>
              <a:buFont typeface="Arial"/>
              <a:buNone/>
            </a:pPr>
            <a:endParaRPr sz="1200" b="1" dirty="0">
              <a:solidFill>
                <a:srgbClr val="BFBFBF"/>
              </a:solidFill>
            </a:endParaRPr>
          </a:p>
          <a:p>
            <a:pPr marL="987425" lvl="2" indent="-191453" algn="l" rtl="0">
              <a:spcBef>
                <a:spcPts val="460"/>
              </a:spcBef>
              <a:spcAft>
                <a:spcPts val="0"/>
              </a:spcAft>
              <a:buSzPts val="1610"/>
              <a:buNone/>
            </a:pPr>
            <a:endParaRPr sz="1200" b="1" dirty="0">
              <a:solidFill>
                <a:srgbClr val="BFBFBF"/>
              </a:solidFill>
            </a:endParaRPr>
          </a:p>
        </p:txBody>
      </p:sp>
      <p:sp>
        <p:nvSpPr>
          <p:cNvPr id="1609" name="Google Shape;1609;p80"/>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80</a:t>
            </a:fld>
            <a:endParaRPr sz="1000">
              <a:solidFill>
                <a:schemeClr val="dk1"/>
              </a:solidFill>
              <a:latin typeface="Arial"/>
              <a:ea typeface="Arial"/>
              <a:cs typeface="Arial"/>
              <a:sym typeface="Arial"/>
            </a:endParaRPr>
          </a:p>
        </p:txBody>
      </p:sp>
      <p:sp>
        <p:nvSpPr>
          <p:cNvPr id="1610" name="Google Shape;1610;p80"/>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dirty="0" err="1">
                <a:solidFill>
                  <a:schemeClr val="dk1"/>
                </a:solidFill>
                <a:latin typeface="Arial"/>
                <a:ea typeface="Arial"/>
                <a:cs typeface="Arial"/>
                <a:sym typeface="Arial"/>
              </a:rPr>
              <a:t>Applanationstonometrie</a:t>
            </a:r>
            <a:endParaRPr dirty="0"/>
          </a:p>
        </p:txBody>
      </p:sp>
      <p:sp>
        <p:nvSpPr>
          <p:cNvPr id="1611" name="Google Shape;1611;p80"/>
          <p:cNvSpPr txBox="1"/>
          <p:nvPr/>
        </p:nvSpPr>
        <p:spPr>
          <a:xfrm>
            <a:off x="835950" y="1132609"/>
            <a:ext cx="7472100" cy="23652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dirty="0">
                <a:solidFill>
                  <a:schemeClr val="dk1"/>
                </a:solidFill>
              </a:rPr>
              <a:t>Was </a:t>
            </a:r>
            <a:r>
              <a:rPr lang="en-US" sz="1200" i="1" dirty="0" err="1">
                <a:solidFill>
                  <a:schemeClr val="dk1"/>
                </a:solidFill>
              </a:rPr>
              <a:t>wird</a:t>
            </a:r>
            <a:r>
              <a:rPr lang="en-US" sz="1200" i="1" dirty="0">
                <a:solidFill>
                  <a:schemeClr val="dk1"/>
                </a:solidFill>
              </a:rPr>
              <a:t> </a:t>
            </a:r>
            <a:r>
              <a:rPr lang="en-US" sz="1200" i="1" dirty="0" err="1">
                <a:solidFill>
                  <a:schemeClr val="dk1"/>
                </a:solidFill>
              </a:rPr>
              <a:t>bei</a:t>
            </a:r>
            <a:r>
              <a:rPr lang="en-US" sz="1200" i="1" dirty="0">
                <a:solidFill>
                  <a:schemeClr val="dk1"/>
                </a:solidFill>
              </a:rPr>
              <a:t> der Applanation </a:t>
            </a:r>
            <a:r>
              <a:rPr lang="en-US" sz="1200" i="1" dirty="0" err="1">
                <a:solidFill>
                  <a:schemeClr val="dk1"/>
                </a:solidFill>
              </a:rPr>
              <a:t>eines</a:t>
            </a:r>
            <a:r>
              <a:rPr lang="en-US" sz="1200" i="1" dirty="0">
                <a:solidFill>
                  <a:schemeClr val="dk1"/>
                </a:solidFill>
              </a:rPr>
              <a:t> Auges </a:t>
            </a:r>
            <a:r>
              <a:rPr lang="en-US" sz="1200" i="1" dirty="0" err="1">
                <a:solidFill>
                  <a:schemeClr val="dk1"/>
                </a:solidFill>
              </a:rPr>
              <a:t>mit</a:t>
            </a:r>
            <a:r>
              <a:rPr lang="en-US" sz="1200" i="1" dirty="0">
                <a:solidFill>
                  <a:schemeClr val="dk1"/>
                </a:solidFill>
              </a:rPr>
              <a:t> </a:t>
            </a:r>
            <a:r>
              <a:rPr lang="en-US" sz="1200" i="1" dirty="0" err="1">
                <a:solidFill>
                  <a:schemeClr val="dk1"/>
                </a:solidFill>
              </a:rPr>
              <a:t>starkem</a:t>
            </a:r>
            <a:r>
              <a:rPr lang="en-US" sz="1200" i="1" dirty="0">
                <a:solidFill>
                  <a:schemeClr val="dk1"/>
                </a:solidFill>
              </a:rPr>
              <a:t> </a:t>
            </a:r>
            <a:r>
              <a:rPr lang="en-US" sz="1200" i="1" dirty="0" err="1">
                <a:solidFill>
                  <a:schemeClr val="dk1"/>
                </a:solidFill>
              </a:rPr>
              <a:t>Hornhautastigmatismus</a:t>
            </a:r>
            <a:r>
              <a:rPr lang="en-US" sz="1200" i="1" dirty="0">
                <a:solidFill>
                  <a:schemeClr val="dk1"/>
                </a:solidFill>
              </a:rPr>
              <a:t> </a:t>
            </a:r>
            <a:r>
              <a:rPr lang="en-US" sz="1200" i="1" dirty="0" err="1">
                <a:solidFill>
                  <a:schemeClr val="dk1"/>
                </a:solidFill>
              </a:rPr>
              <a:t>ungewöhnlich</a:t>
            </a:r>
            <a:r>
              <a:rPr lang="en-US" sz="1200" i="1" dirty="0">
                <a:solidFill>
                  <a:schemeClr val="dk1"/>
                </a:solidFill>
              </a:rPr>
              <a:t> sein?</a:t>
            </a:r>
            <a:endParaRPr dirty="0">
              <a:solidFill>
                <a:schemeClr val="dk1"/>
              </a:solidFill>
            </a:endParaRPr>
          </a:p>
          <a:p>
            <a:pPr marL="0" lvl="0" indent="0" algn="l" rtl="0">
              <a:spcBef>
                <a:spcPts val="0"/>
              </a:spcBef>
              <a:spcAft>
                <a:spcPts val="0"/>
              </a:spcAft>
              <a:buNone/>
            </a:pPr>
            <a:r>
              <a:rPr lang="en-US" sz="1200" dirty="0">
                <a:solidFill>
                  <a:schemeClr val="dk1"/>
                </a:solidFill>
              </a:rPr>
              <a:t>Die Mires </a:t>
            </a:r>
            <a:r>
              <a:rPr lang="en-US" sz="1200" dirty="0" err="1">
                <a:solidFill>
                  <a:schemeClr val="dk1"/>
                </a:solidFill>
              </a:rPr>
              <a:t>sind</a:t>
            </a:r>
            <a:r>
              <a:rPr lang="en-US" sz="1200" dirty="0">
                <a:solidFill>
                  <a:schemeClr val="dk1"/>
                </a:solidFill>
              </a:rPr>
              <a:t> nicht </a:t>
            </a:r>
            <a:r>
              <a:rPr lang="en-US" sz="1200" dirty="0" err="1">
                <a:solidFill>
                  <a:schemeClr val="dk1"/>
                </a:solidFill>
              </a:rPr>
              <a:t>rund</a:t>
            </a:r>
            <a:r>
              <a:rPr lang="en-US" sz="1200" dirty="0">
                <a:solidFill>
                  <a:schemeClr val="dk1"/>
                </a:solidFill>
              </a:rPr>
              <a:t>, </a:t>
            </a:r>
            <a:r>
              <a:rPr lang="en-US" sz="1200" dirty="0" err="1">
                <a:solidFill>
                  <a:schemeClr val="dk1"/>
                </a:solidFill>
              </a:rPr>
              <a:t>sondern</a:t>
            </a:r>
            <a:r>
              <a:rPr lang="en-US" sz="1200" dirty="0">
                <a:solidFill>
                  <a:schemeClr val="dk1"/>
                </a:solidFill>
              </a:rPr>
              <a:t> </a:t>
            </a:r>
            <a:r>
              <a:rPr lang="en-US" sz="1200" dirty="0" err="1">
                <a:solidFill>
                  <a:schemeClr val="dk1"/>
                </a:solidFill>
              </a:rPr>
              <a:t>eiförmig</a:t>
            </a:r>
            <a:r>
              <a:rPr lang="en-US" sz="1200" dirty="0">
                <a:solidFill>
                  <a:schemeClr val="dk1"/>
                </a:solidFill>
              </a:rPr>
              <a:t>.</a:t>
            </a:r>
            <a:endParaRPr sz="1200" i="1" dirty="0">
              <a:solidFill>
                <a:schemeClr val="dk1"/>
              </a:solidFill>
            </a:endParaRPr>
          </a:p>
          <a:p>
            <a:pPr marL="0" marR="0" lvl="0" indent="0" algn="l" rtl="0">
              <a:spcBef>
                <a:spcPts val="0"/>
              </a:spcBef>
              <a:spcAft>
                <a:spcPts val="0"/>
              </a:spcAft>
              <a:buNone/>
            </a:pPr>
            <a:endParaRPr sz="1600" dirty="0">
              <a:solidFill>
                <a:schemeClr val="dk1"/>
              </a:solidFill>
              <a:latin typeface="Arial"/>
              <a:ea typeface="Arial"/>
              <a:cs typeface="Arial"/>
              <a:sym typeface="Arial"/>
            </a:endParaRPr>
          </a:p>
          <a:p>
            <a:pPr marL="0" marR="0" lvl="0" indent="0" algn="l" rtl="0">
              <a:spcBef>
                <a:spcPts val="0"/>
              </a:spcBef>
              <a:spcAft>
                <a:spcPts val="0"/>
              </a:spcAft>
              <a:buNone/>
            </a:pPr>
            <a:r>
              <a:rPr lang="en-US" sz="1200" i="1" dirty="0">
                <a:solidFill>
                  <a:schemeClr val="dk1"/>
                </a:solidFill>
                <a:latin typeface="Arial"/>
                <a:ea typeface="Arial"/>
                <a:cs typeface="Arial"/>
                <a:sym typeface="Arial"/>
              </a:rPr>
              <a:t>Das </a:t>
            </a:r>
            <a:r>
              <a:rPr lang="en-US" sz="1200" b="1" i="1" dirty="0" err="1">
                <a:solidFill>
                  <a:schemeClr val="dk1"/>
                </a:solidFill>
                <a:latin typeface="Arial"/>
                <a:ea typeface="Arial"/>
                <a:cs typeface="Arial"/>
                <a:sym typeface="Arial"/>
              </a:rPr>
              <a:t>ist</a:t>
            </a:r>
            <a:r>
              <a:rPr lang="en-US" sz="1200" b="1" i="1" dirty="0">
                <a:solidFill>
                  <a:schemeClr val="dk1"/>
                </a:solidFill>
                <a:latin typeface="Arial"/>
                <a:ea typeface="Arial"/>
                <a:cs typeface="Arial"/>
                <a:sym typeface="Arial"/>
              </a:rPr>
              <a:t> </a:t>
            </a:r>
            <a:r>
              <a:rPr lang="en-US" sz="1200" i="1" dirty="0" err="1">
                <a:solidFill>
                  <a:schemeClr val="dk1"/>
                </a:solidFill>
              </a:rPr>
              <a:t>ungewöhnlich</a:t>
            </a:r>
            <a:r>
              <a:rPr lang="en-US" sz="1200" i="1" dirty="0">
                <a:solidFill>
                  <a:schemeClr val="dk1"/>
                </a:solidFill>
                <a:latin typeface="Arial"/>
                <a:ea typeface="Arial"/>
                <a:cs typeface="Arial"/>
                <a:sym typeface="Arial"/>
              </a:rPr>
              <a:t>. Wie </a:t>
            </a:r>
            <a:r>
              <a:rPr lang="en-US" sz="1200" i="1" dirty="0" err="1">
                <a:solidFill>
                  <a:schemeClr val="dk1"/>
                </a:solidFill>
                <a:latin typeface="Arial"/>
                <a:ea typeface="Arial"/>
                <a:cs typeface="Arial"/>
                <a:sym typeface="Arial"/>
              </a:rPr>
              <a:t>wirken</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sich</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ovale</a:t>
            </a:r>
            <a:r>
              <a:rPr lang="en-US" sz="1200" i="1" dirty="0">
                <a:solidFill>
                  <a:schemeClr val="dk1"/>
                </a:solidFill>
                <a:latin typeface="Arial"/>
                <a:ea typeface="Arial"/>
                <a:cs typeface="Arial"/>
                <a:sym typeface="Arial"/>
              </a:rPr>
              <a:t> </a:t>
            </a:r>
            <a:r>
              <a:rPr lang="en-US" sz="1200" i="1" dirty="0">
                <a:solidFill>
                  <a:schemeClr val="dk1"/>
                </a:solidFill>
              </a:rPr>
              <a:t>Mires</a:t>
            </a:r>
            <a:r>
              <a:rPr lang="en-US" sz="1200" i="1" dirty="0">
                <a:solidFill>
                  <a:schemeClr val="dk1"/>
                </a:solidFill>
                <a:latin typeface="Arial"/>
                <a:ea typeface="Arial"/>
                <a:cs typeface="Arial"/>
                <a:sym typeface="Arial"/>
              </a:rPr>
              <a:t> auf den </a:t>
            </a:r>
            <a:r>
              <a:rPr lang="en-US" sz="1200" i="1" dirty="0" err="1">
                <a:solidFill>
                  <a:schemeClr val="dk1"/>
                </a:solidFill>
              </a:rPr>
              <a:t>gemessenen</a:t>
            </a:r>
            <a:r>
              <a:rPr lang="en-US" sz="1200" i="1" dirty="0">
                <a:solidFill>
                  <a:schemeClr val="dk1"/>
                </a:solidFill>
              </a:rPr>
              <a:t> </a:t>
            </a:r>
            <a:r>
              <a:rPr lang="en-US" sz="1200" i="1" dirty="0" err="1">
                <a:solidFill>
                  <a:schemeClr val="dk1"/>
                </a:solidFill>
              </a:rPr>
              <a:t>Augendruckwert</a:t>
            </a:r>
            <a:r>
              <a:rPr lang="en-US" sz="1200" i="1" dirty="0">
                <a:solidFill>
                  <a:schemeClr val="dk1"/>
                </a:solidFill>
                <a:latin typeface="Arial"/>
                <a:ea typeface="Arial"/>
                <a:cs typeface="Arial"/>
                <a:sym typeface="Arial"/>
              </a:rPr>
              <a:t> </a:t>
            </a:r>
            <a:r>
              <a:rPr lang="en-US" sz="1200" i="1" dirty="0" err="1">
                <a:solidFill>
                  <a:schemeClr val="dk1"/>
                </a:solidFill>
                <a:latin typeface="Arial"/>
                <a:ea typeface="Arial"/>
                <a:cs typeface="Arial"/>
                <a:sym typeface="Arial"/>
              </a:rPr>
              <a:t>aus</a:t>
            </a:r>
            <a:r>
              <a:rPr lang="en-US" sz="1200" i="1" dirty="0">
                <a:solidFill>
                  <a:schemeClr val="dk1"/>
                </a:solidFill>
                <a:latin typeface="Arial"/>
                <a:ea typeface="Arial"/>
                <a:cs typeface="Arial"/>
                <a:sym typeface="Arial"/>
              </a:rPr>
              <a:t>?</a:t>
            </a:r>
            <a:endParaRPr sz="1600" i="1" dirty="0">
              <a:solidFill>
                <a:srgbClr val="FEFF83"/>
              </a:solidFill>
              <a:latin typeface="Arial"/>
              <a:ea typeface="Arial"/>
              <a:cs typeface="Arial"/>
              <a:sym typeface="Arial"/>
            </a:endParaRPr>
          </a:p>
          <a:p>
            <a:pPr marL="0" marR="0" lvl="0" indent="0" algn="l" rtl="0">
              <a:spcBef>
                <a:spcPts val="0"/>
              </a:spcBef>
              <a:spcAft>
                <a:spcPts val="0"/>
              </a:spcAft>
              <a:buNone/>
            </a:pPr>
            <a:r>
              <a:rPr lang="en-US" sz="1200" dirty="0">
                <a:solidFill>
                  <a:srgbClr val="FEFF83"/>
                </a:solidFill>
                <a:latin typeface="Arial"/>
                <a:ea typeface="Arial"/>
                <a:cs typeface="Arial"/>
                <a:sym typeface="Arial"/>
              </a:rPr>
              <a:t>Der </a:t>
            </a:r>
            <a:r>
              <a:rPr lang="en-US" sz="1200" dirty="0" err="1">
                <a:solidFill>
                  <a:srgbClr val="FEFF83"/>
                </a:solidFill>
                <a:latin typeface="Arial"/>
                <a:ea typeface="Arial"/>
                <a:cs typeface="Arial"/>
                <a:sym typeface="Arial"/>
              </a:rPr>
              <a:t>gemessene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Augeninnendruck</a:t>
            </a:r>
            <a:r>
              <a:rPr lang="en-US" sz="1200" dirty="0">
                <a:solidFill>
                  <a:srgbClr val="FEFF83"/>
                </a:solidFill>
                <a:latin typeface="Arial"/>
                <a:ea typeface="Arial"/>
                <a:cs typeface="Arial"/>
                <a:sym typeface="Arial"/>
              </a:rPr>
              <a:t> (IOD) </a:t>
            </a:r>
            <a:r>
              <a:rPr lang="en-US" sz="1200" dirty="0" err="1">
                <a:solidFill>
                  <a:srgbClr val="FEFF83"/>
                </a:solidFill>
                <a:latin typeface="Arial"/>
                <a:ea typeface="Arial"/>
                <a:cs typeface="Arial"/>
                <a:sym typeface="Arial"/>
              </a:rPr>
              <a:t>hängt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davon</a:t>
            </a:r>
            <a:r>
              <a:rPr lang="en-US" sz="1200" dirty="0">
                <a:solidFill>
                  <a:srgbClr val="FEFF83"/>
                </a:solidFill>
                <a:latin typeface="Arial"/>
                <a:ea typeface="Arial"/>
                <a:cs typeface="Arial"/>
                <a:sym typeface="Arial"/>
              </a:rPr>
              <a:t> ab, </a:t>
            </a:r>
            <a:r>
              <a:rPr lang="en-US" sz="1200" dirty="0" err="1">
                <a:solidFill>
                  <a:srgbClr val="FEFF83"/>
                </a:solidFill>
                <a:latin typeface="Arial"/>
                <a:ea typeface="Arial"/>
                <a:cs typeface="Arial"/>
                <a:sym typeface="Arial"/>
              </a:rPr>
              <a:t>ob</a:t>
            </a:r>
            <a:r>
              <a:rPr lang="en-US" sz="1200" dirty="0">
                <a:solidFill>
                  <a:srgbClr val="FEFF83"/>
                </a:solidFill>
                <a:latin typeface="Arial"/>
                <a:ea typeface="Arial"/>
                <a:cs typeface="Arial"/>
                <a:sym typeface="Arial"/>
              </a:rPr>
              <a:t> Sie die </a:t>
            </a:r>
            <a:r>
              <a:rPr lang="en-US" sz="1200" dirty="0" err="1">
                <a:solidFill>
                  <a:srgbClr val="FEFF83"/>
                </a:solidFill>
                <a:latin typeface="Arial"/>
                <a:ea typeface="Arial"/>
                <a:cs typeface="Arial"/>
                <a:sym typeface="Arial"/>
              </a:rPr>
              <a:t>Messscheiben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entlang</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kurzen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oder</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langen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Achse</a:t>
            </a:r>
            <a:r>
              <a:rPr lang="en-US" sz="1200" dirty="0">
                <a:solidFill>
                  <a:srgbClr val="FEFF83"/>
                </a:solidFill>
                <a:latin typeface="Arial"/>
                <a:ea typeface="Arial"/>
                <a:cs typeface="Arial"/>
                <a:sym typeface="Arial"/>
              </a:rPr>
              <a:t> der Ellipse </a:t>
            </a:r>
            <a:r>
              <a:rPr lang="en-US" sz="1200" dirty="0" err="1">
                <a:solidFill>
                  <a:srgbClr val="FEFF83"/>
                </a:solidFill>
                <a:latin typeface="Arial"/>
                <a:ea typeface="Arial"/>
                <a:cs typeface="Arial"/>
                <a:sym typeface="Arial"/>
              </a:rPr>
              <a:t>ausrichten</a:t>
            </a:r>
            <a:endParaRPr dirty="0"/>
          </a:p>
          <a:p>
            <a:pPr marL="0" marR="0" lvl="0" indent="0" algn="l" rtl="0">
              <a:spcBef>
                <a:spcPts val="0"/>
              </a:spcBef>
              <a:spcAft>
                <a:spcPts val="0"/>
              </a:spcAft>
              <a:buNone/>
            </a:pPr>
            <a:endParaRPr sz="1600" dirty="0">
              <a:solidFill>
                <a:srgbClr val="FEFF83"/>
              </a:solidFill>
              <a:latin typeface="Arial"/>
              <a:ea typeface="Arial"/>
              <a:cs typeface="Arial"/>
              <a:sym typeface="Arial"/>
            </a:endParaRPr>
          </a:p>
          <a:p>
            <a:pPr marL="0" marR="0" lvl="0" indent="0" algn="l" rtl="0">
              <a:spcBef>
                <a:spcPts val="0"/>
              </a:spcBef>
              <a:spcAft>
                <a:spcPts val="0"/>
              </a:spcAft>
              <a:buNone/>
            </a:pPr>
            <a:r>
              <a:rPr lang="en-US" sz="1200" i="1" dirty="0">
                <a:solidFill>
                  <a:srgbClr val="FEFF83"/>
                </a:solidFill>
                <a:latin typeface="Arial"/>
                <a:ea typeface="Arial"/>
                <a:cs typeface="Arial"/>
                <a:sym typeface="Arial"/>
              </a:rPr>
              <a:t>Was </a:t>
            </a:r>
            <a:r>
              <a:rPr lang="en-US" sz="1200" i="1" dirty="0" err="1">
                <a:solidFill>
                  <a:srgbClr val="FEFF83"/>
                </a:solidFill>
                <a:latin typeface="Arial"/>
                <a:ea typeface="Arial"/>
                <a:cs typeface="Arial"/>
                <a:sym typeface="Arial"/>
              </a:rPr>
              <a:t>kann</a:t>
            </a:r>
            <a:r>
              <a:rPr lang="en-US" sz="1200" i="1" dirty="0">
                <a:solidFill>
                  <a:srgbClr val="FEFF83"/>
                </a:solidFill>
                <a:latin typeface="Arial"/>
                <a:ea typeface="Arial"/>
                <a:cs typeface="Arial"/>
                <a:sym typeface="Arial"/>
              </a:rPr>
              <a:t> man tun, um in </a:t>
            </a:r>
            <a:r>
              <a:rPr lang="en-US" sz="1200" i="1" dirty="0" err="1">
                <a:solidFill>
                  <a:srgbClr val="FEFF83"/>
                </a:solidFill>
                <a:latin typeface="Arial"/>
                <a:ea typeface="Arial"/>
                <a:cs typeface="Arial"/>
                <a:sym typeface="Arial"/>
              </a:rPr>
              <a:t>dieser</a:t>
            </a:r>
            <a:r>
              <a:rPr lang="en-US" sz="1200" i="1" dirty="0">
                <a:solidFill>
                  <a:srgbClr val="FEFF83"/>
                </a:solidFill>
                <a:latin typeface="Arial"/>
                <a:ea typeface="Arial"/>
                <a:cs typeface="Arial"/>
                <a:sym typeface="Arial"/>
              </a:rPr>
              <a:t> Situation </a:t>
            </a:r>
            <a:r>
              <a:rPr lang="en-US" sz="1200" i="1" dirty="0" err="1">
                <a:solidFill>
                  <a:srgbClr val="FEFF83"/>
                </a:solidFill>
                <a:latin typeface="Arial"/>
                <a:ea typeface="Arial"/>
                <a:cs typeface="Arial"/>
                <a:sym typeface="Arial"/>
              </a:rPr>
              <a:t>einen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genauen</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Augeninnendruckwert</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zu</a:t>
            </a:r>
            <a:r>
              <a:rPr lang="en-US" sz="1200" i="1"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erhalten</a:t>
            </a:r>
            <a:r>
              <a:rPr lang="en-US" sz="1200" i="1" dirty="0">
                <a:solidFill>
                  <a:srgbClr val="FEFF83"/>
                </a:solidFill>
                <a:latin typeface="Arial"/>
                <a:ea typeface="Arial"/>
                <a:cs typeface="Arial"/>
                <a:sym typeface="Arial"/>
              </a:rPr>
              <a:t>?</a:t>
            </a:r>
            <a:endParaRPr dirty="0"/>
          </a:p>
          <a:p>
            <a:pPr marL="0" marR="0" lvl="0" indent="0" algn="l" rtl="0">
              <a:spcBef>
                <a:spcPts val="0"/>
              </a:spcBef>
              <a:spcAft>
                <a:spcPts val="0"/>
              </a:spcAft>
              <a:buNone/>
            </a:pPr>
            <a:r>
              <a:rPr lang="en-US" sz="1200" dirty="0" err="1">
                <a:solidFill>
                  <a:srgbClr val="FEFF83"/>
                </a:solidFill>
                <a:latin typeface="Arial"/>
                <a:ea typeface="Arial"/>
                <a:cs typeface="Arial"/>
                <a:sym typeface="Arial"/>
              </a:rPr>
              <a:t>Richten</a:t>
            </a:r>
            <a:r>
              <a:rPr lang="en-US" sz="1200" dirty="0">
                <a:solidFill>
                  <a:srgbClr val="FEFF83"/>
                </a:solidFill>
                <a:latin typeface="Arial"/>
                <a:ea typeface="Arial"/>
                <a:cs typeface="Arial"/>
                <a:sym typeface="Arial"/>
              </a:rPr>
              <a:t> Sie die </a:t>
            </a:r>
            <a:r>
              <a:rPr lang="en-US" sz="1200" dirty="0" err="1">
                <a:solidFill>
                  <a:srgbClr val="FEFF83"/>
                </a:solidFill>
                <a:latin typeface="Arial"/>
                <a:ea typeface="Arial"/>
                <a:cs typeface="Arial"/>
                <a:sym typeface="Arial"/>
              </a:rPr>
              <a:t>Markierung</a:t>
            </a:r>
            <a:r>
              <a:rPr lang="en-US" sz="1200" dirty="0">
                <a:solidFill>
                  <a:srgbClr val="FEFF83"/>
                </a:solidFill>
                <a:latin typeface="Arial"/>
                <a:ea typeface="Arial"/>
                <a:cs typeface="Arial"/>
                <a:sym typeface="Arial"/>
              </a:rPr>
              <a:t> am Prisma so </a:t>
            </a:r>
            <a:r>
              <a:rPr lang="en-US" sz="1200" dirty="0" err="1">
                <a:solidFill>
                  <a:srgbClr val="FEFF83"/>
                </a:solidFill>
                <a:latin typeface="Arial"/>
                <a:ea typeface="Arial"/>
                <a:cs typeface="Arial"/>
                <a:sym typeface="Arial"/>
              </a:rPr>
              <a:t>aus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dass</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sie</a:t>
            </a:r>
            <a:r>
              <a:rPr lang="en-US" sz="1200" dirty="0">
                <a:solidFill>
                  <a:srgbClr val="FEFF83"/>
                </a:solidFill>
                <a:latin typeface="Arial"/>
                <a:ea typeface="Arial"/>
                <a:cs typeface="Arial"/>
                <a:sym typeface="Arial"/>
              </a:rPr>
              <a:t> auf die Mitte des Meridians </a:t>
            </a:r>
            <a:r>
              <a:rPr lang="en-US" sz="1200" dirty="0" err="1">
                <a:solidFill>
                  <a:srgbClr val="FEFF83"/>
                </a:solidFill>
                <a:latin typeface="Arial"/>
                <a:ea typeface="Arial"/>
                <a:cs typeface="Arial"/>
                <a:sym typeface="Arial"/>
              </a:rPr>
              <a:t>zeigt</a:t>
            </a:r>
            <a:r>
              <a:rPr lang="en-US" sz="1200" dirty="0">
                <a:solidFill>
                  <a:srgbClr val="FEFF83"/>
                </a:solidFill>
                <a:latin typeface="Arial"/>
                <a:ea typeface="Arial"/>
                <a:cs typeface="Arial"/>
                <a:sym typeface="Arial"/>
              </a:rPr>
              <a:t>, der am  </a:t>
            </a:r>
            <a:r>
              <a:rPr lang="en-US" sz="1200" dirty="0" err="1">
                <a:solidFill>
                  <a:srgbClr val="FEFF83"/>
                </a:solidFill>
                <a:latin typeface="Arial"/>
                <a:ea typeface="Arial"/>
                <a:cs typeface="Arial"/>
                <a:sym typeface="Arial"/>
              </a:rPr>
              <a:t>wenigsten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gekrümmt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d. h. auf den  </a:t>
            </a:r>
            <a:r>
              <a:rPr lang="en-US" sz="1200" dirty="0" err="1">
                <a:solidFill>
                  <a:srgbClr val="FEFF83"/>
                </a:solidFill>
                <a:latin typeface="Arial"/>
                <a:ea typeface="Arial"/>
                <a:cs typeface="Arial"/>
                <a:sym typeface="Arial"/>
              </a:rPr>
              <a:t>flacheren</a:t>
            </a:r>
            <a:r>
              <a:rPr lang="en-US" sz="1200" dirty="0">
                <a:solidFill>
                  <a:srgbClr val="FEFF83"/>
                </a:solidFill>
                <a:latin typeface="Arial"/>
                <a:ea typeface="Arial"/>
                <a:cs typeface="Arial"/>
                <a:sym typeface="Arial"/>
              </a:rPr>
              <a:t>  Meridian – </a:t>
            </a:r>
            <a:r>
              <a:rPr lang="en-US" sz="1200" dirty="0" err="1">
                <a:solidFill>
                  <a:srgbClr val="FEFF83"/>
                </a:solidFill>
                <a:latin typeface="Arial"/>
                <a:ea typeface="Arial"/>
                <a:cs typeface="Arial"/>
                <a:sym typeface="Arial"/>
              </a:rPr>
              <a:t>dieser</a:t>
            </a:r>
            <a:r>
              <a:rPr lang="en-US" sz="1200" dirty="0">
                <a:solidFill>
                  <a:srgbClr val="FEFF83"/>
                </a:solidFill>
                <a:latin typeface="Arial"/>
                <a:ea typeface="Arial"/>
                <a:cs typeface="Arial"/>
                <a:sym typeface="Arial"/>
              </a:rPr>
              <a:t>  Wert </a:t>
            </a:r>
            <a:r>
              <a:rPr lang="en-US" sz="1200" dirty="0" err="1">
                <a:solidFill>
                  <a:srgbClr val="FEFF83"/>
                </a:solidFill>
                <a:latin typeface="Arial"/>
                <a:ea typeface="Arial"/>
                <a:cs typeface="Arial"/>
                <a:sym typeface="Arial"/>
              </a:rPr>
              <a:t>ist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dann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genau</a:t>
            </a:r>
            <a:r>
              <a:rPr lang="en-US" sz="1200" dirty="0">
                <a:solidFill>
                  <a:srgbClr val="FEFF83"/>
                </a:solidFill>
                <a:latin typeface="Arial"/>
                <a:ea typeface="Arial"/>
                <a:cs typeface="Arial"/>
                <a:sym typeface="Arial"/>
              </a:rPr>
              <a:t>. Oder </a:t>
            </a:r>
            <a:r>
              <a:rPr lang="en-US" sz="1200" dirty="0" err="1">
                <a:solidFill>
                  <a:srgbClr val="FEFF83"/>
                </a:solidFill>
                <a:latin typeface="Arial"/>
                <a:ea typeface="Arial"/>
                <a:cs typeface="Arial"/>
                <a:sym typeface="Arial"/>
              </a:rPr>
              <a:t>wenn</a:t>
            </a:r>
            <a:r>
              <a:rPr lang="en-US" sz="1200" dirty="0">
                <a:solidFill>
                  <a:srgbClr val="FEFF83"/>
                </a:solidFill>
                <a:latin typeface="Arial"/>
                <a:ea typeface="Arial"/>
                <a:cs typeface="Arial"/>
                <a:sym typeface="Arial"/>
              </a:rPr>
              <a:t> Sie </a:t>
            </a:r>
            <a:r>
              <a:rPr lang="en-US" sz="1200" dirty="0" err="1">
                <a:solidFill>
                  <a:srgbClr val="FEFF83"/>
                </a:solidFill>
                <a:latin typeface="Arial"/>
                <a:ea typeface="Arial"/>
                <a:cs typeface="Arial"/>
                <a:sym typeface="Arial"/>
              </a:rPr>
              <a:t>sich</a:t>
            </a:r>
            <a:r>
              <a:rPr lang="en-US" sz="1200" dirty="0">
                <a:solidFill>
                  <a:srgbClr val="FEFF83"/>
                </a:solidFill>
                <a:latin typeface="Arial"/>
                <a:ea typeface="Arial"/>
                <a:cs typeface="Arial"/>
                <a:sym typeface="Arial"/>
              </a:rPr>
              <a:t> nicht </a:t>
            </a:r>
            <a:r>
              <a:rPr lang="en-US" sz="1200" dirty="0" err="1">
                <a:solidFill>
                  <a:srgbClr val="FEFF83"/>
                </a:solidFill>
                <a:latin typeface="Arial"/>
                <a:ea typeface="Arial"/>
                <a:cs typeface="Arial"/>
                <a:sym typeface="Arial"/>
              </a:rPr>
              <a:t>merken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können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welche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Achse</a:t>
            </a:r>
            <a:r>
              <a:rPr lang="en-US" sz="1200" dirty="0">
                <a:solidFill>
                  <a:srgbClr val="FEFF83"/>
                </a:solidFill>
                <a:latin typeface="Arial"/>
                <a:ea typeface="Arial"/>
                <a:cs typeface="Arial"/>
                <a:sym typeface="Arial"/>
              </a:rPr>
              <a:t> Sie </a:t>
            </a:r>
            <a:r>
              <a:rPr lang="en-US" sz="1200" dirty="0" err="1">
                <a:solidFill>
                  <a:srgbClr val="FEFF83"/>
                </a:solidFill>
                <a:latin typeface="Arial"/>
                <a:ea typeface="Arial"/>
                <a:cs typeface="Arial"/>
                <a:sym typeface="Arial"/>
              </a:rPr>
              <a:t>überprüfen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müssen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können</a:t>
            </a:r>
            <a:r>
              <a:rPr lang="en-US" sz="1200" dirty="0">
                <a:solidFill>
                  <a:srgbClr val="FEFF83"/>
                </a:solidFill>
                <a:latin typeface="Arial"/>
                <a:ea typeface="Arial"/>
                <a:cs typeface="Arial"/>
                <a:sym typeface="Arial"/>
              </a:rPr>
              <a:t> Sie den </a:t>
            </a:r>
            <a:r>
              <a:rPr lang="en-US" sz="1200" dirty="0" err="1">
                <a:solidFill>
                  <a:srgbClr val="FEFF83"/>
                </a:solidFill>
                <a:latin typeface="Arial"/>
                <a:ea typeface="Arial"/>
                <a:cs typeface="Arial"/>
                <a:sym typeface="Arial"/>
              </a:rPr>
              <a:t>Augeninnendruck</a:t>
            </a:r>
            <a:r>
              <a:rPr lang="en-US" sz="1200" dirty="0">
                <a:solidFill>
                  <a:srgbClr val="FEFF83"/>
                </a:solidFill>
                <a:latin typeface="Arial"/>
                <a:ea typeface="Arial"/>
                <a:cs typeface="Arial"/>
                <a:sym typeface="Arial"/>
              </a:rPr>
              <a:t> an </a:t>
            </a:r>
            <a:r>
              <a:rPr lang="en-US" sz="1200" dirty="0" err="1">
                <a:solidFill>
                  <a:srgbClr val="FEFF83"/>
                </a:solidFill>
                <a:latin typeface="Arial"/>
                <a:ea typeface="Arial"/>
                <a:cs typeface="Arial"/>
                <a:sym typeface="Arial"/>
              </a:rPr>
              <a:t>zwei</a:t>
            </a:r>
            <a:r>
              <a:rPr lang="en-US" sz="1200" dirty="0">
                <a:solidFill>
                  <a:srgbClr val="FEFF83"/>
                </a:solidFill>
                <a:latin typeface="Arial"/>
                <a:ea typeface="Arial"/>
                <a:cs typeface="Arial"/>
                <a:sym typeface="Arial"/>
              </a:rPr>
              <a:t> </a:t>
            </a:r>
            <a:r>
              <a:rPr lang="en-US" sz="1200" i="1" dirty="0" err="1">
                <a:solidFill>
                  <a:srgbClr val="FEFF83"/>
                </a:solidFill>
                <a:latin typeface="Arial"/>
                <a:ea typeface="Arial"/>
                <a:cs typeface="Arial"/>
                <a:sym typeface="Arial"/>
              </a:rPr>
              <a:t>beliebigen</a:t>
            </a:r>
            <a:r>
              <a:rPr lang="en-US" sz="1200" i="1" dirty="0">
                <a:solidFill>
                  <a:srgbClr val="FEFF83"/>
                </a:solidFill>
                <a:latin typeface="Arial"/>
                <a:ea typeface="Arial"/>
                <a:cs typeface="Arial"/>
                <a:sym typeface="Arial"/>
              </a:rPr>
              <a:t> </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Meridianen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messen</a:t>
            </a:r>
            <a:r>
              <a:rPr lang="en-US" sz="1200" dirty="0">
                <a:solidFill>
                  <a:srgbClr val="FEFF83"/>
                </a:solidFill>
                <a:latin typeface="Arial"/>
                <a:ea typeface="Arial"/>
                <a:cs typeface="Arial"/>
                <a:sym typeface="Arial"/>
              </a:rPr>
              <a:t>, die  90</a:t>
            </a:r>
            <a:r>
              <a:rPr lang="en-US" sz="1200" baseline="30000" dirty="0">
                <a:solidFill>
                  <a:srgbClr val="FEFF83"/>
                </a:solidFill>
                <a:latin typeface="Arial"/>
                <a:ea typeface="Arial"/>
                <a:cs typeface="Arial"/>
                <a:sym typeface="Arial"/>
              </a:rPr>
              <a:t>o</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voneinander</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entfernt</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sind</a:t>
            </a:r>
            <a:r>
              <a:rPr lang="en-US" sz="1200" dirty="0">
                <a:solidFill>
                  <a:srgbClr val="FEFF83"/>
                </a:solidFill>
                <a:latin typeface="Arial"/>
                <a:ea typeface="Arial"/>
                <a:cs typeface="Arial"/>
                <a:sym typeface="Arial"/>
              </a:rPr>
              <a:t>, und den </a:t>
            </a:r>
            <a:r>
              <a:rPr lang="en-US" sz="1200" dirty="0" err="1">
                <a:solidFill>
                  <a:srgbClr val="FEFF83"/>
                </a:solidFill>
                <a:latin typeface="Arial"/>
                <a:ea typeface="Arial"/>
                <a:cs typeface="Arial"/>
                <a:sym typeface="Arial"/>
              </a:rPr>
              <a:t>Durchschnitt</a:t>
            </a:r>
            <a:r>
              <a:rPr lang="en-US" sz="1200" dirty="0">
                <a:solidFill>
                  <a:srgbClr val="FEFF83"/>
                </a:solidFill>
                <a:latin typeface="Arial"/>
                <a:ea typeface="Arial"/>
                <a:cs typeface="Arial"/>
                <a:sym typeface="Arial"/>
              </a:rPr>
              <a:t> der </a:t>
            </a:r>
            <a:r>
              <a:rPr lang="en-US" sz="1200" dirty="0" err="1">
                <a:solidFill>
                  <a:srgbClr val="FEFF83"/>
                </a:solidFill>
                <a:latin typeface="Arial"/>
                <a:ea typeface="Arial"/>
                <a:cs typeface="Arial"/>
                <a:sym typeface="Arial"/>
              </a:rPr>
              <a:t>beiden</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Messwerte</a:t>
            </a:r>
            <a:r>
              <a:rPr lang="en-US" sz="1200" dirty="0">
                <a:solidFill>
                  <a:srgbClr val="FEFF83"/>
                </a:solidFill>
                <a:latin typeface="Arial"/>
                <a:ea typeface="Arial"/>
                <a:cs typeface="Arial"/>
                <a:sym typeface="Arial"/>
              </a:rPr>
              <a:t> </a:t>
            </a:r>
            <a:r>
              <a:rPr lang="en-US" sz="1200" dirty="0" err="1">
                <a:solidFill>
                  <a:srgbClr val="FEFF83"/>
                </a:solidFill>
                <a:latin typeface="Arial"/>
                <a:ea typeface="Arial"/>
                <a:cs typeface="Arial"/>
                <a:sym typeface="Arial"/>
              </a:rPr>
              <a:t>bilden</a:t>
            </a:r>
            <a:r>
              <a:rPr lang="en-US" sz="1200" dirty="0">
                <a:solidFill>
                  <a:srgbClr val="FEFF83"/>
                </a:solidFill>
                <a:latin typeface="Arial"/>
                <a:ea typeface="Arial"/>
                <a:cs typeface="Arial"/>
                <a:sym typeface="Arial"/>
              </a:rPr>
              <a:t>.</a:t>
            </a:r>
            <a:endParaRPr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615"/>
        <p:cNvGrpSpPr/>
        <p:nvPr/>
      </p:nvGrpSpPr>
      <p:grpSpPr>
        <a:xfrm>
          <a:off x="0" y="0"/>
          <a:ext cx="0" cy="0"/>
          <a:chOff x="0" y="0"/>
          <a:chExt cx="0" cy="0"/>
        </a:xfrm>
      </p:grpSpPr>
      <p:sp>
        <p:nvSpPr>
          <p:cNvPr id="1619" name="Google Shape;1619;p81"/>
          <p:cNvSpPr/>
          <p:nvPr/>
        </p:nvSpPr>
        <p:spPr>
          <a:xfrm>
            <a:off x="1828800" y="3162300"/>
            <a:ext cx="5334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lnSpc>
                <a:spcPct val="80000"/>
              </a:lnSpc>
              <a:spcBef>
                <a:spcPts val="0"/>
              </a:spcBef>
              <a:spcAft>
                <a:spcPts val="0"/>
              </a:spcAft>
              <a:buClr>
                <a:schemeClr val="dk1"/>
              </a:buClr>
              <a:buSzPts val="800"/>
              <a:buFont typeface="Noto Sans Symbols"/>
              <a:buNone/>
            </a:pPr>
            <a:endParaRPr sz="800" i="1">
              <a:solidFill>
                <a:schemeClr val="dk1"/>
              </a:solidFill>
              <a:latin typeface="Arial"/>
              <a:ea typeface="Arial"/>
              <a:cs typeface="Arial"/>
              <a:sym typeface="Arial"/>
            </a:endParaRPr>
          </a:p>
        </p:txBody>
      </p:sp>
      <p:sp>
        <p:nvSpPr>
          <p:cNvPr id="1620" name="Google Shape;1620;p81"/>
          <p:cNvSpPr/>
          <p:nvPr/>
        </p:nvSpPr>
        <p:spPr>
          <a:xfrm>
            <a:off x="2514600" y="1905000"/>
            <a:ext cx="15240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21" name="Google Shape;1621;p81"/>
          <p:cNvSpPr/>
          <p:nvPr/>
        </p:nvSpPr>
        <p:spPr>
          <a:xfrm>
            <a:off x="5105400" y="2362200"/>
            <a:ext cx="990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22" name="Google Shape;1622;p81"/>
          <p:cNvSpPr/>
          <p:nvPr/>
        </p:nvSpPr>
        <p:spPr>
          <a:xfrm>
            <a:off x="1905000" y="2743200"/>
            <a:ext cx="1981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23" name="Google Shape;1623;p81"/>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624" name="Google Shape;1624;p81"/>
          <p:cNvSpPr txBox="1">
            <a:spLocks noGrp="1"/>
          </p:cNvSpPr>
          <p:nvPr>
            <p:ph type="body" idx="1"/>
          </p:nvPr>
        </p:nvSpPr>
        <p:spPr>
          <a:xfrm>
            <a:off x="228600" y="2209800"/>
            <a:ext cx="8382000" cy="5410200"/>
          </a:xfrm>
          <a:prstGeom prst="rect">
            <a:avLst/>
          </a:prstGeom>
          <a:noFill/>
          <a:ln>
            <a:noFill/>
          </a:ln>
        </p:spPr>
        <p:txBody>
          <a:bodyPr spcFirstLastPara="1" wrap="square" lIns="25400" tIns="12700" rIns="25400" bIns="12700" anchor="t" anchorCtr="0">
            <a:noAutofit/>
          </a:bodyPr>
          <a:lstStyle/>
          <a:p>
            <a:pPr marL="342900" lvl="0" indent="-342900" algn="l" rtl="0">
              <a:spcBef>
                <a:spcPts val="0"/>
              </a:spcBef>
              <a:spcAft>
                <a:spcPts val="0"/>
              </a:spcAft>
              <a:buClr>
                <a:srgbClr val="BFBFBF"/>
              </a:buClr>
              <a:buSzPts val="840"/>
              <a:buChar char="●"/>
            </a:pPr>
            <a:r>
              <a:rPr lang="en-US" sz="1200" b="1" dirty="0" err="1">
                <a:solidFill>
                  <a:srgbClr val="BFBFBF"/>
                </a:solidFill>
              </a:rPr>
              <a:t>Weitere</a:t>
            </a:r>
            <a:r>
              <a:rPr lang="en-US" sz="1200" b="1" dirty="0">
                <a:solidFill>
                  <a:srgbClr val="BFBFBF"/>
                </a:solidFill>
              </a:rPr>
              <a:t> </a:t>
            </a:r>
            <a:r>
              <a:rPr lang="en-US" sz="1200" b="1" dirty="0" err="1">
                <a:solidFill>
                  <a:srgbClr val="BFBFBF"/>
                </a:solidFill>
              </a:rPr>
              <a:t>Informationen</a:t>
            </a:r>
            <a:r>
              <a:rPr lang="en-US" sz="1200" b="1" dirty="0">
                <a:solidFill>
                  <a:srgbClr val="BFBFBF"/>
                </a:solidFill>
              </a:rPr>
              <a:t> </a:t>
            </a:r>
            <a:r>
              <a:rPr lang="en-US" sz="1200" b="1" dirty="0" err="1">
                <a:solidFill>
                  <a:srgbClr val="BFBFBF"/>
                </a:solidFill>
              </a:rPr>
              <a:t>zur</a:t>
            </a:r>
            <a:r>
              <a:rPr lang="en-US" sz="1200" b="1" dirty="0">
                <a:solidFill>
                  <a:srgbClr val="BFBFBF"/>
                </a:solidFill>
              </a:rPr>
              <a:t> </a:t>
            </a:r>
            <a:r>
              <a:rPr lang="en-US" sz="1200" b="1" dirty="0" err="1">
                <a:solidFill>
                  <a:srgbClr val="BFBFBF"/>
                </a:solidFill>
              </a:rPr>
              <a:t>Applanationstonometrie</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fälschlicherweise</a:t>
            </a:r>
            <a:r>
              <a:rPr lang="en-US" sz="1200" dirty="0">
                <a:solidFill>
                  <a:srgbClr val="BFBFBF"/>
                </a:solidFill>
              </a:rPr>
              <a:t>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niedrig</a:t>
            </a:r>
            <a:r>
              <a:rPr lang="en-US" sz="1200" b="1" i="1" dirty="0">
                <a:solidFill>
                  <a:srgbClr val="BFBFBF"/>
                </a:solidFill>
              </a:rPr>
              <a:t>, </a:t>
            </a:r>
            <a:r>
              <a:rPr lang="en-US" sz="1200" dirty="0" err="1">
                <a:solidFill>
                  <a:srgbClr val="BFBFBF"/>
                </a:solidFill>
              </a:rPr>
              <a:t>wenn</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t>
            </a:r>
            <a:r>
              <a:rPr lang="en-US" sz="1200" dirty="0" err="1">
                <a:solidFill>
                  <a:srgbClr val="BFBFBF"/>
                </a:solidFill>
              </a:rPr>
              <a:t>Hornhaut</a:t>
            </a:r>
            <a:r>
              <a:rPr lang="en-US" sz="1200" dirty="0">
                <a:solidFill>
                  <a:srgbClr val="BFBFBF"/>
                </a:solidFill>
              </a:rPr>
              <a:t> </a:t>
            </a:r>
            <a:r>
              <a:rPr lang="en-US" sz="1200" dirty="0" err="1">
                <a:solidFill>
                  <a:srgbClr val="BFBFBF"/>
                </a:solidFill>
              </a:rPr>
              <a:t>ödematös</a:t>
            </a:r>
            <a:r>
              <a:rPr lang="en-US" sz="1200" dirty="0">
                <a:solidFill>
                  <a:srgbClr val="BFBFBF"/>
                </a:solidFill>
              </a:rPr>
              <a:t> </a:t>
            </a:r>
            <a:r>
              <a:rPr lang="en-US" sz="1200" dirty="0" err="1">
                <a:solidFill>
                  <a:srgbClr val="BFBFBF"/>
                </a:solidFill>
              </a:rPr>
              <a:t>ist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Applanation </a:t>
            </a:r>
            <a:r>
              <a:rPr lang="en-US" sz="1200" dirty="0" err="1">
                <a:solidFill>
                  <a:srgbClr val="BFBFBF"/>
                </a:solidFill>
              </a:rPr>
              <a:t>über</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weichen</a:t>
            </a:r>
            <a:r>
              <a:rPr lang="en-US" sz="1200" dirty="0">
                <a:solidFill>
                  <a:srgbClr val="BFBFBF"/>
                </a:solidFill>
              </a:rPr>
              <a:t> </a:t>
            </a:r>
            <a:r>
              <a:rPr lang="en-US" sz="1200" dirty="0" err="1">
                <a:solidFill>
                  <a:srgbClr val="BFBFBF"/>
                </a:solidFill>
              </a:rPr>
              <a:t>Kontaktlinse</a:t>
            </a:r>
            <a:r>
              <a:rPr lang="en-US" sz="1200" dirty="0">
                <a:solidFill>
                  <a:srgbClr val="BFBFBF"/>
                </a:solidFill>
              </a:rPr>
              <a:t> </a:t>
            </a:r>
            <a:r>
              <a:rPr lang="en-US" sz="1200" dirty="0" err="1">
                <a:solidFill>
                  <a:srgbClr val="BFBFBF"/>
                </a:solidFill>
              </a:rPr>
              <a:t>durchgeführt</a:t>
            </a:r>
            <a:r>
              <a:rPr lang="en-US" sz="1200" dirty="0">
                <a:solidFill>
                  <a:srgbClr val="BFBFBF"/>
                </a:solidFill>
              </a:rPr>
              <a:t> </a:t>
            </a:r>
            <a:r>
              <a:rPr lang="en-US" sz="1200" dirty="0" err="1">
                <a:solidFill>
                  <a:srgbClr val="BFBFBF"/>
                </a:solidFill>
              </a:rPr>
              <a:t>wird</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nach</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Plomben</a:t>
            </a:r>
            <a:r>
              <a:rPr lang="en-US" sz="1200" dirty="0">
                <a:solidFill>
                  <a:srgbClr val="BFBFBF"/>
                </a:solidFill>
              </a:rPr>
              <a:t>-Operation (</a:t>
            </a:r>
            <a:r>
              <a:rPr lang="en-US" sz="1200" dirty="0" err="1">
                <a:solidFill>
                  <a:srgbClr val="BFBFBF"/>
                </a:solidFill>
              </a:rPr>
              <a:t>verändert</a:t>
            </a:r>
            <a:r>
              <a:rPr lang="en-US" sz="1200" dirty="0">
                <a:solidFill>
                  <a:srgbClr val="BFBFBF"/>
                </a:solidFill>
              </a:rPr>
              <a:t> die </a:t>
            </a:r>
            <a:r>
              <a:rPr lang="en-US" sz="1200" dirty="0" err="1">
                <a:solidFill>
                  <a:srgbClr val="BFBFBF"/>
                </a:solidFill>
              </a:rPr>
              <a:t>Sklerasteifigkeit</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zu</a:t>
            </a:r>
            <a:r>
              <a:rPr lang="en-US" sz="1200" dirty="0">
                <a:solidFill>
                  <a:srgbClr val="BFBFBF"/>
                </a:solidFill>
              </a:rPr>
              <a:t> </a:t>
            </a:r>
            <a:r>
              <a:rPr lang="en-US" sz="1200" dirty="0" err="1">
                <a:solidFill>
                  <a:srgbClr val="BFBFBF"/>
                </a:solidFill>
              </a:rPr>
              <a:t>wenig</a:t>
            </a:r>
            <a:r>
              <a:rPr lang="en-US" sz="1200" dirty="0">
                <a:solidFill>
                  <a:srgbClr val="BFBFBF"/>
                </a:solidFill>
              </a:rPr>
              <a:t> </a:t>
            </a:r>
            <a:r>
              <a:rPr lang="en-US" sz="1200" dirty="0" err="1">
                <a:solidFill>
                  <a:srgbClr val="BFBFBF"/>
                </a:solidFill>
              </a:rPr>
              <a:t>Flureszein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fälschlicherweise</a:t>
            </a:r>
            <a:r>
              <a:rPr lang="en-US" sz="1200" dirty="0">
                <a:solidFill>
                  <a:srgbClr val="BFBFBF"/>
                </a:solidFill>
              </a:rPr>
              <a:t>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hoch</a:t>
            </a:r>
            <a:r>
              <a:rPr lang="en-US" sz="1200" b="1" i="1" dirty="0">
                <a:solidFill>
                  <a:srgbClr val="BFBFBF"/>
                </a:solidFill>
              </a:rPr>
              <a:t>, </a:t>
            </a:r>
            <a:r>
              <a:rPr lang="en-US" sz="1200" dirty="0" err="1">
                <a:solidFill>
                  <a:srgbClr val="BFBFBF"/>
                </a:solidFill>
              </a:rPr>
              <a:t>wenn</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t>
            </a:r>
            <a:r>
              <a:rPr lang="en-US" sz="1200" dirty="0" err="1">
                <a:solidFill>
                  <a:srgbClr val="BFBFBF"/>
                </a:solidFill>
              </a:rPr>
              <a:t>Messung</a:t>
            </a:r>
            <a:r>
              <a:rPr lang="en-US" sz="1200" dirty="0">
                <a:solidFill>
                  <a:srgbClr val="BFBFBF"/>
                </a:solidFill>
              </a:rPr>
              <a:t> </a:t>
            </a:r>
            <a:r>
              <a:rPr lang="en-US" sz="1200" dirty="0" err="1">
                <a:solidFill>
                  <a:srgbClr val="BFBFBF"/>
                </a:solidFill>
              </a:rPr>
              <a:t>über</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Hornhautnarbe</a:t>
            </a:r>
            <a:r>
              <a:rPr lang="en-US" sz="1200" dirty="0">
                <a:solidFill>
                  <a:srgbClr val="BFBFBF"/>
                </a:solidFill>
              </a:rPr>
              <a:t> </a:t>
            </a:r>
            <a:r>
              <a:rPr lang="en-US" sz="1200" dirty="0" err="1">
                <a:solidFill>
                  <a:srgbClr val="BFBFBF"/>
                </a:solidFill>
              </a:rPr>
              <a:t>durchgeführt</a:t>
            </a:r>
            <a:r>
              <a:rPr lang="en-US" sz="1200" dirty="0">
                <a:solidFill>
                  <a:srgbClr val="BFBFBF"/>
                </a:solidFill>
              </a:rPr>
              <a:t> </a:t>
            </a:r>
            <a:r>
              <a:rPr lang="en-US" sz="1200" dirty="0" err="1">
                <a:solidFill>
                  <a:srgbClr val="BFBFBF"/>
                </a:solidFill>
              </a:rPr>
              <a:t>wird</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zu</a:t>
            </a:r>
            <a:r>
              <a:rPr lang="en-US" sz="1200" dirty="0">
                <a:solidFill>
                  <a:srgbClr val="BFBFBF"/>
                </a:solidFill>
              </a:rPr>
              <a:t> </a:t>
            </a:r>
            <a:r>
              <a:rPr lang="en-US" sz="1200" dirty="0" err="1">
                <a:solidFill>
                  <a:srgbClr val="BFBFBF"/>
                </a:solidFill>
              </a:rPr>
              <a:t>viel</a:t>
            </a:r>
            <a:r>
              <a:rPr lang="en-US" sz="1200" dirty="0">
                <a:solidFill>
                  <a:srgbClr val="BFBFBF"/>
                </a:solidFill>
              </a:rPr>
              <a:t> </a:t>
            </a:r>
            <a:r>
              <a:rPr lang="en-US" sz="1200" dirty="0" err="1">
                <a:solidFill>
                  <a:srgbClr val="BFBFBF"/>
                </a:solidFill>
              </a:rPr>
              <a:t>Flureszein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wird</a:t>
            </a:r>
            <a:r>
              <a:rPr lang="en-US" sz="1200" dirty="0">
                <a:solidFill>
                  <a:srgbClr val="BFBFBF"/>
                </a:solidFill>
              </a:rPr>
              <a:t> </a:t>
            </a:r>
            <a:r>
              <a:rPr lang="en-US" sz="1200" dirty="0" err="1">
                <a:solidFill>
                  <a:srgbClr val="BFBFBF"/>
                </a:solidFill>
              </a:rPr>
              <a:t>schlichtweg</a:t>
            </a:r>
            <a:r>
              <a:rPr lang="en-US" sz="1200" dirty="0">
                <a:solidFill>
                  <a:srgbClr val="BFBFBF"/>
                </a:solidFill>
              </a:rPr>
              <a:t> </a:t>
            </a:r>
            <a:r>
              <a:rPr lang="en-US" sz="1200" b="1" i="1" dirty="0">
                <a:solidFill>
                  <a:srgbClr val="BFBFBF"/>
                </a:solidFill>
              </a:rPr>
              <a:t>UNTERSCHÄTZT, </a:t>
            </a:r>
            <a:r>
              <a:rPr lang="en-US" sz="1200" dirty="0" err="1">
                <a:solidFill>
                  <a:srgbClr val="BFBFBF"/>
                </a:solidFill>
              </a:rPr>
              <a:t>wenn</a:t>
            </a:r>
            <a:r>
              <a:rPr lang="en-US" sz="1200" dirty="0">
                <a:solidFill>
                  <a:srgbClr val="BFBFBF"/>
                </a:solidFill>
              </a:rPr>
              <a:t> das Auge </a:t>
            </a:r>
            <a:r>
              <a:rPr lang="en-US" sz="1200" dirty="0" err="1">
                <a:solidFill>
                  <a:srgbClr val="BFBFBF"/>
                </a:solidFill>
              </a:rPr>
              <a:t>einen</a:t>
            </a:r>
            <a:r>
              <a:rPr lang="en-US" sz="1200" dirty="0">
                <a:solidFill>
                  <a:srgbClr val="BFBFBF"/>
                </a:solidFill>
              </a:rPr>
              <a:t> </a:t>
            </a:r>
            <a:r>
              <a:rPr lang="en-US" sz="1200" dirty="0" err="1">
                <a:solidFill>
                  <a:srgbClr val="BFBFBF"/>
                </a:solidFill>
              </a:rPr>
              <a:t>signifikanten</a:t>
            </a:r>
            <a:r>
              <a:rPr lang="en-US" sz="1200" dirty="0">
                <a:solidFill>
                  <a:srgbClr val="BFBFBF"/>
                </a:solidFill>
              </a:rPr>
              <a:t> </a:t>
            </a:r>
            <a:r>
              <a:rPr lang="en-US" sz="1200" b="1" dirty="0" err="1">
                <a:solidFill>
                  <a:srgbClr val="0000FF"/>
                </a:solidFill>
              </a:rPr>
              <a:t>Hornhautastigmatismus</a:t>
            </a:r>
            <a:r>
              <a:rPr lang="en-US" sz="1200" dirty="0">
                <a:solidFill>
                  <a:srgbClr val="BFBFBF"/>
                </a:solidFill>
              </a:rPr>
              <a:t> </a:t>
            </a:r>
            <a:r>
              <a:rPr lang="en-US" sz="1200" dirty="0" err="1">
                <a:solidFill>
                  <a:srgbClr val="BFBFBF"/>
                </a:solidFill>
              </a:rPr>
              <a:t>aufweist</a:t>
            </a:r>
            <a:endParaRPr sz="1200" b="1" dirty="0">
              <a:solidFill>
                <a:srgbClr val="BFBFBF"/>
              </a:solidFill>
            </a:endParaRPr>
          </a:p>
          <a:p>
            <a:pPr marL="987425" lvl="2" indent="-191453" algn="l" rtl="0">
              <a:spcBef>
                <a:spcPts val="460"/>
              </a:spcBef>
              <a:spcAft>
                <a:spcPts val="0"/>
              </a:spcAft>
              <a:buClr>
                <a:schemeClr val="dk1"/>
              </a:buClr>
              <a:buSzPts val="1610"/>
              <a:buFont typeface="Arial"/>
              <a:buNone/>
            </a:pPr>
            <a:endParaRPr sz="1200" b="1" dirty="0">
              <a:solidFill>
                <a:srgbClr val="BFBFBF"/>
              </a:solidFill>
            </a:endParaRPr>
          </a:p>
          <a:p>
            <a:pPr marL="987425" lvl="2" indent="-191453" algn="l" rtl="0">
              <a:spcBef>
                <a:spcPts val="460"/>
              </a:spcBef>
              <a:spcAft>
                <a:spcPts val="0"/>
              </a:spcAft>
              <a:buSzPts val="1610"/>
              <a:buNone/>
            </a:pPr>
            <a:endParaRPr sz="1200" b="1" dirty="0">
              <a:solidFill>
                <a:srgbClr val="BFBFBF"/>
              </a:solidFill>
            </a:endParaRPr>
          </a:p>
        </p:txBody>
      </p:sp>
      <p:sp>
        <p:nvSpPr>
          <p:cNvPr id="1625" name="Google Shape;1625;p81"/>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81</a:t>
            </a:fld>
            <a:endParaRPr sz="1000">
              <a:solidFill>
                <a:schemeClr val="dk1"/>
              </a:solidFill>
              <a:latin typeface="Arial"/>
              <a:ea typeface="Arial"/>
              <a:cs typeface="Arial"/>
              <a:sym typeface="Arial"/>
            </a:endParaRPr>
          </a:p>
        </p:txBody>
      </p:sp>
      <p:sp>
        <p:nvSpPr>
          <p:cNvPr id="1626" name="Google Shape;1626;p81"/>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627" name="Google Shape;1627;p81"/>
          <p:cNvSpPr txBox="1"/>
          <p:nvPr/>
        </p:nvSpPr>
        <p:spPr>
          <a:xfrm>
            <a:off x="457199" y="1741994"/>
            <a:ext cx="7472100" cy="23652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Was wird bei der Applanation eines Auges mit starkem Hornhautastigmatismus ungewöhnlich sein?</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Die Mires sind nicht rund, sondern eiförmig.</a:t>
            </a:r>
            <a:endParaRPr sz="1200" i="1">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None/>
            </a:pPr>
            <a:r>
              <a:rPr lang="en-US" sz="1200" i="1">
                <a:solidFill>
                  <a:schemeClr val="dk1"/>
                </a:solidFill>
              </a:rPr>
              <a:t>Das </a:t>
            </a:r>
            <a:r>
              <a:rPr lang="en-US" sz="1200" b="1" i="1">
                <a:solidFill>
                  <a:schemeClr val="dk1"/>
                </a:solidFill>
              </a:rPr>
              <a:t>ist </a:t>
            </a:r>
            <a:r>
              <a:rPr lang="en-US" sz="1200" i="1">
                <a:solidFill>
                  <a:schemeClr val="dk1"/>
                </a:solidFill>
              </a:rPr>
              <a:t>ungewöhnlich. Wie wirken sich ovale Mires auf den gemessenen Augendruckwert aus?</a:t>
            </a:r>
            <a:endParaRPr sz="1200" i="1">
              <a:solidFill>
                <a:schemeClr val="dk1"/>
              </a:solidFill>
            </a:endParaRPr>
          </a:p>
          <a:p>
            <a:pPr marL="0" marR="0" lvl="0" indent="0" algn="l" rtl="0">
              <a:spcBef>
                <a:spcPts val="0"/>
              </a:spcBef>
              <a:spcAft>
                <a:spcPts val="0"/>
              </a:spcAft>
              <a:buNone/>
            </a:pPr>
            <a:r>
              <a:rPr lang="en-US" sz="1200">
                <a:solidFill>
                  <a:schemeClr val="dk1"/>
                </a:solidFill>
              </a:rPr>
              <a:t>Der IOD-Messwert hängt davon ab, ob die Mires entlang der kurzen oder der langen Achse der elliptischen Applanationsfläche ausgerichtet werden.</a:t>
            </a:r>
            <a:endParaRPr sz="1600">
              <a:solidFill>
                <a:srgbClr val="FEFF83"/>
              </a:solidFill>
              <a:latin typeface="Arial"/>
              <a:ea typeface="Arial"/>
              <a:cs typeface="Arial"/>
              <a:sym typeface="Arial"/>
            </a:endParaRPr>
          </a:p>
          <a:p>
            <a:pPr marL="0" marR="0" lvl="0" indent="0" algn="l" rtl="0">
              <a:spcBef>
                <a:spcPts val="0"/>
              </a:spcBef>
              <a:spcAft>
                <a:spcPts val="0"/>
              </a:spcAft>
              <a:buNone/>
            </a:pPr>
            <a:endParaRPr sz="1600">
              <a:solidFill>
                <a:srgbClr val="FEFF83"/>
              </a:solidFill>
              <a:latin typeface="Arial"/>
              <a:ea typeface="Arial"/>
              <a:cs typeface="Arial"/>
              <a:sym typeface="Arial"/>
            </a:endParaRPr>
          </a:p>
          <a:p>
            <a:pPr marL="0" marR="0" lvl="0" indent="0" algn="l" rtl="0">
              <a:spcBef>
                <a:spcPts val="0"/>
              </a:spcBef>
              <a:spcAft>
                <a:spcPts val="0"/>
              </a:spcAft>
              <a:buNone/>
            </a:pPr>
            <a:r>
              <a:rPr lang="en-US" sz="1200" i="1">
                <a:solidFill>
                  <a:srgbClr val="FEFF83"/>
                </a:solidFill>
                <a:latin typeface="Arial"/>
                <a:ea typeface="Arial"/>
                <a:cs typeface="Arial"/>
                <a:sym typeface="Arial"/>
              </a:rPr>
              <a:t>Was kann man tun, um in dieser Situation einen genauen Augeninnendruckwert zu erhalten?</a:t>
            </a:r>
            <a:endParaRPr/>
          </a:p>
          <a:p>
            <a:pPr marL="0" marR="0" lvl="0" indent="0" algn="l" rtl="0">
              <a:spcBef>
                <a:spcPts val="0"/>
              </a:spcBef>
              <a:spcAft>
                <a:spcPts val="0"/>
              </a:spcAft>
              <a:buNone/>
            </a:pPr>
            <a:r>
              <a:rPr lang="en-US" sz="1200">
                <a:solidFill>
                  <a:srgbClr val="FEFF83"/>
                </a:solidFill>
                <a:latin typeface="Arial"/>
                <a:ea typeface="Arial"/>
                <a:cs typeface="Arial"/>
                <a:sym typeface="Arial"/>
              </a:rPr>
              <a:t>Richten Sie die Markierung am Prisma so aus, dass sie auf die Mitte des Meridians zeigt, der am  wenigsten  gekrümmt ist, d. h. auf den  flacheren  Meridian – dieser  Wert ist dann genau. Oder wenn Sie sich nicht merken können, welche Achse Sie überprüfen müssen, können Sie den Augeninnendruck an zwei </a:t>
            </a:r>
            <a:r>
              <a:rPr lang="en-US" sz="1200" i="1">
                <a:solidFill>
                  <a:srgbClr val="FEFF83"/>
                </a:solidFill>
                <a:latin typeface="Arial"/>
                <a:ea typeface="Arial"/>
                <a:cs typeface="Arial"/>
                <a:sym typeface="Arial"/>
              </a:rPr>
              <a:t>beliebigen </a:t>
            </a:r>
            <a:r>
              <a:rPr lang="en-US" sz="1200">
                <a:solidFill>
                  <a:srgbClr val="FEFF83"/>
                </a:solidFill>
                <a:latin typeface="Arial"/>
                <a:ea typeface="Arial"/>
                <a:cs typeface="Arial"/>
                <a:sym typeface="Arial"/>
              </a:rPr>
              <a:t> Meridianen  messen, die  90</a:t>
            </a:r>
            <a:r>
              <a:rPr lang="en-US" sz="1200" baseline="30000">
                <a:solidFill>
                  <a:srgbClr val="FEFF83"/>
                </a:solidFill>
                <a:latin typeface="Arial"/>
                <a:ea typeface="Arial"/>
                <a:cs typeface="Arial"/>
                <a:sym typeface="Arial"/>
              </a:rPr>
              <a:t>o</a:t>
            </a:r>
            <a:r>
              <a:rPr lang="en-US" sz="1200">
                <a:solidFill>
                  <a:srgbClr val="FEFF83"/>
                </a:solidFill>
                <a:latin typeface="Arial"/>
                <a:ea typeface="Arial"/>
                <a:cs typeface="Arial"/>
                <a:sym typeface="Arial"/>
              </a:rPr>
              <a:t>  voneinander entfernt sind, und den Durchschnitt der beiden Messwerte bilden.</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631"/>
        <p:cNvGrpSpPr/>
        <p:nvPr/>
      </p:nvGrpSpPr>
      <p:grpSpPr>
        <a:xfrm>
          <a:off x="0" y="0"/>
          <a:ext cx="0" cy="0"/>
          <a:chOff x="0" y="0"/>
          <a:chExt cx="0" cy="0"/>
        </a:xfrm>
      </p:grpSpPr>
      <p:sp>
        <p:nvSpPr>
          <p:cNvPr id="1636" name="Google Shape;1636;p82"/>
          <p:cNvSpPr/>
          <p:nvPr/>
        </p:nvSpPr>
        <p:spPr>
          <a:xfrm>
            <a:off x="2514600" y="1905000"/>
            <a:ext cx="15240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37" name="Google Shape;1637;p82"/>
          <p:cNvSpPr/>
          <p:nvPr/>
        </p:nvSpPr>
        <p:spPr>
          <a:xfrm>
            <a:off x="5105400" y="2362200"/>
            <a:ext cx="990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39" name="Google Shape;1639;p82"/>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640" name="Google Shape;1640;p82"/>
          <p:cNvSpPr txBox="1">
            <a:spLocks noGrp="1"/>
          </p:cNvSpPr>
          <p:nvPr>
            <p:ph type="body" idx="1"/>
          </p:nvPr>
        </p:nvSpPr>
        <p:spPr>
          <a:xfrm>
            <a:off x="173181" y="2209800"/>
            <a:ext cx="8382000" cy="54102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b="1" dirty="0" err="1">
                <a:solidFill>
                  <a:srgbClr val="BFBFBF"/>
                </a:solidFill>
              </a:rPr>
              <a:t>Weitere</a:t>
            </a:r>
            <a:r>
              <a:rPr lang="en-US" sz="1200" b="1" dirty="0">
                <a:solidFill>
                  <a:srgbClr val="BFBFBF"/>
                </a:solidFill>
              </a:rPr>
              <a:t> </a:t>
            </a:r>
            <a:r>
              <a:rPr lang="en-US" sz="1200" b="1" dirty="0" err="1">
                <a:solidFill>
                  <a:srgbClr val="BFBFBF"/>
                </a:solidFill>
              </a:rPr>
              <a:t>Informationen</a:t>
            </a:r>
            <a:r>
              <a:rPr lang="en-US" sz="1200" b="1" dirty="0">
                <a:solidFill>
                  <a:srgbClr val="BFBFBF"/>
                </a:solidFill>
              </a:rPr>
              <a:t> </a:t>
            </a:r>
            <a:r>
              <a:rPr lang="en-US" sz="1200" b="1" dirty="0" err="1">
                <a:solidFill>
                  <a:srgbClr val="BFBFBF"/>
                </a:solidFill>
              </a:rPr>
              <a:t>zur</a:t>
            </a:r>
            <a:r>
              <a:rPr lang="en-US" sz="1200" b="1" dirty="0">
                <a:solidFill>
                  <a:srgbClr val="BFBFBF"/>
                </a:solidFill>
              </a:rPr>
              <a:t> </a:t>
            </a:r>
            <a:r>
              <a:rPr lang="en-US" sz="1200" b="1" dirty="0" err="1">
                <a:solidFill>
                  <a:srgbClr val="BFBFBF"/>
                </a:solidFill>
              </a:rPr>
              <a:t>Applanationstonometrie</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fälschlicherweise</a:t>
            </a:r>
            <a:r>
              <a:rPr lang="en-US" sz="1200" dirty="0">
                <a:solidFill>
                  <a:srgbClr val="BFBFBF"/>
                </a:solidFill>
              </a:rPr>
              <a:t>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niedrig</a:t>
            </a:r>
            <a:r>
              <a:rPr lang="en-US" sz="1200" b="1" i="1" dirty="0">
                <a:solidFill>
                  <a:srgbClr val="BFBFBF"/>
                </a:solidFill>
              </a:rPr>
              <a:t>, </a:t>
            </a:r>
            <a:r>
              <a:rPr lang="en-US" sz="1200" dirty="0" err="1">
                <a:solidFill>
                  <a:srgbClr val="BFBFBF"/>
                </a:solidFill>
              </a:rPr>
              <a:t>wenn</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t>
            </a:r>
            <a:r>
              <a:rPr lang="en-US" sz="1200" dirty="0" err="1">
                <a:solidFill>
                  <a:srgbClr val="BFBFBF"/>
                </a:solidFill>
              </a:rPr>
              <a:t>Hornhaut</a:t>
            </a:r>
            <a:r>
              <a:rPr lang="en-US" sz="1200" dirty="0">
                <a:solidFill>
                  <a:srgbClr val="BFBFBF"/>
                </a:solidFill>
              </a:rPr>
              <a:t> </a:t>
            </a:r>
            <a:r>
              <a:rPr lang="en-US" sz="1200" dirty="0" err="1">
                <a:solidFill>
                  <a:srgbClr val="BFBFBF"/>
                </a:solidFill>
              </a:rPr>
              <a:t>ödematös</a:t>
            </a:r>
            <a:r>
              <a:rPr lang="en-US" sz="1200" dirty="0">
                <a:solidFill>
                  <a:srgbClr val="BFBFBF"/>
                </a:solidFill>
              </a:rPr>
              <a:t> </a:t>
            </a:r>
            <a:r>
              <a:rPr lang="en-US" sz="1200" dirty="0" err="1">
                <a:solidFill>
                  <a:srgbClr val="BFBFBF"/>
                </a:solidFill>
              </a:rPr>
              <a:t>ist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Applanation </a:t>
            </a:r>
            <a:r>
              <a:rPr lang="en-US" sz="1200" dirty="0" err="1">
                <a:solidFill>
                  <a:srgbClr val="BFBFBF"/>
                </a:solidFill>
              </a:rPr>
              <a:t>über</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weichen</a:t>
            </a:r>
            <a:r>
              <a:rPr lang="en-US" sz="1200" dirty="0">
                <a:solidFill>
                  <a:srgbClr val="BFBFBF"/>
                </a:solidFill>
              </a:rPr>
              <a:t> </a:t>
            </a:r>
            <a:r>
              <a:rPr lang="en-US" sz="1200" dirty="0" err="1">
                <a:solidFill>
                  <a:srgbClr val="BFBFBF"/>
                </a:solidFill>
              </a:rPr>
              <a:t>Kontaktlinse</a:t>
            </a:r>
            <a:r>
              <a:rPr lang="en-US" sz="1200" dirty="0">
                <a:solidFill>
                  <a:srgbClr val="BFBFBF"/>
                </a:solidFill>
              </a:rPr>
              <a:t> </a:t>
            </a:r>
            <a:r>
              <a:rPr lang="en-US" sz="1200" dirty="0" err="1">
                <a:solidFill>
                  <a:srgbClr val="BFBFBF"/>
                </a:solidFill>
              </a:rPr>
              <a:t>durchgeführt</a:t>
            </a:r>
            <a:r>
              <a:rPr lang="en-US" sz="1200" dirty="0">
                <a:solidFill>
                  <a:srgbClr val="BFBFBF"/>
                </a:solidFill>
              </a:rPr>
              <a:t> </a:t>
            </a:r>
            <a:r>
              <a:rPr lang="en-US" sz="1200" dirty="0" err="1">
                <a:solidFill>
                  <a:srgbClr val="BFBFBF"/>
                </a:solidFill>
              </a:rPr>
              <a:t>wird</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nach</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Plomben</a:t>
            </a:r>
            <a:r>
              <a:rPr lang="en-US" sz="1200" dirty="0">
                <a:solidFill>
                  <a:srgbClr val="BFBFBF"/>
                </a:solidFill>
              </a:rPr>
              <a:t>-Operation (</a:t>
            </a:r>
            <a:r>
              <a:rPr lang="en-US" sz="1200" dirty="0" err="1">
                <a:solidFill>
                  <a:srgbClr val="BFBFBF"/>
                </a:solidFill>
              </a:rPr>
              <a:t>verändert</a:t>
            </a:r>
            <a:r>
              <a:rPr lang="en-US" sz="1200" dirty="0">
                <a:solidFill>
                  <a:srgbClr val="BFBFBF"/>
                </a:solidFill>
              </a:rPr>
              <a:t> die </a:t>
            </a:r>
            <a:r>
              <a:rPr lang="en-US" sz="1200" dirty="0" err="1">
                <a:solidFill>
                  <a:srgbClr val="BFBFBF"/>
                </a:solidFill>
              </a:rPr>
              <a:t>Sklerasteifigkeit</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zu</a:t>
            </a:r>
            <a:r>
              <a:rPr lang="en-US" sz="1200" dirty="0">
                <a:solidFill>
                  <a:srgbClr val="BFBFBF"/>
                </a:solidFill>
              </a:rPr>
              <a:t> </a:t>
            </a:r>
            <a:r>
              <a:rPr lang="en-US" sz="1200" dirty="0" err="1">
                <a:solidFill>
                  <a:srgbClr val="BFBFBF"/>
                </a:solidFill>
              </a:rPr>
              <a:t>wenig</a:t>
            </a:r>
            <a:r>
              <a:rPr lang="en-US" sz="1200" dirty="0">
                <a:solidFill>
                  <a:srgbClr val="BFBFBF"/>
                </a:solidFill>
              </a:rPr>
              <a:t> </a:t>
            </a:r>
            <a:r>
              <a:rPr lang="en-US" sz="1200" dirty="0" err="1">
                <a:solidFill>
                  <a:srgbClr val="BFBFBF"/>
                </a:solidFill>
              </a:rPr>
              <a:t>Flureszein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fälschlicherweise</a:t>
            </a:r>
            <a:r>
              <a:rPr lang="en-US" sz="1200" dirty="0">
                <a:solidFill>
                  <a:srgbClr val="BFBFBF"/>
                </a:solidFill>
              </a:rPr>
              <a:t>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hoch</a:t>
            </a:r>
            <a:r>
              <a:rPr lang="en-US" sz="1200" b="1" i="1" dirty="0">
                <a:solidFill>
                  <a:srgbClr val="BFBFBF"/>
                </a:solidFill>
              </a:rPr>
              <a:t>, </a:t>
            </a:r>
            <a:r>
              <a:rPr lang="en-US" sz="1200" dirty="0" err="1">
                <a:solidFill>
                  <a:srgbClr val="BFBFBF"/>
                </a:solidFill>
              </a:rPr>
              <a:t>wenn</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t>
            </a:r>
            <a:r>
              <a:rPr lang="en-US" sz="1200" dirty="0" err="1">
                <a:solidFill>
                  <a:srgbClr val="BFBFBF"/>
                </a:solidFill>
              </a:rPr>
              <a:t>Messung</a:t>
            </a:r>
            <a:r>
              <a:rPr lang="en-US" sz="1200" dirty="0">
                <a:solidFill>
                  <a:srgbClr val="BFBFBF"/>
                </a:solidFill>
              </a:rPr>
              <a:t> </a:t>
            </a:r>
            <a:r>
              <a:rPr lang="en-US" sz="1200" dirty="0" err="1">
                <a:solidFill>
                  <a:srgbClr val="BFBFBF"/>
                </a:solidFill>
              </a:rPr>
              <a:t>über</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Hornhautnarbe</a:t>
            </a:r>
            <a:r>
              <a:rPr lang="en-US" sz="1200" dirty="0">
                <a:solidFill>
                  <a:srgbClr val="BFBFBF"/>
                </a:solidFill>
              </a:rPr>
              <a:t> </a:t>
            </a:r>
            <a:r>
              <a:rPr lang="en-US" sz="1200" dirty="0" err="1">
                <a:solidFill>
                  <a:srgbClr val="BFBFBF"/>
                </a:solidFill>
              </a:rPr>
              <a:t>durchgeführt</a:t>
            </a:r>
            <a:r>
              <a:rPr lang="en-US" sz="1200" dirty="0">
                <a:solidFill>
                  <a:srgbClr val="BFBFBF"/>
                </a:solidFill>
              </a:rPr>
              <a:t> </a:t>
            </a:r>
            <a:r>
              <a:rPr lang="en-US" sz="1200" dirty="0" err="1">
                <a:solidFill>
                  <a:srgbClr val="BFBFBF"/>
                </a:solidFill>
              </a:rPr>
              <a:t>wird</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zu</a:t>
            </a:r>
            <a:r>
              <a:rPr lang="en-US" sz="1200" dirty="0">
                <a:solidFill>
                  <a:srgbClr val="BFBFBF"/>
                </a:solidFill>
              </a:rPr>
              <a:t> </a:t>
            </a:r>
            <a:r>
              <a:rPr lang="en-US" sz="1200" dirty="0" err="1">
                <a:solidFill>
                  <a:srgbClr val="BFBFBF"/>
                </a:solidFill>
              </a:rPr>
              <a:t>viel</a:t>
            </a:r>
            <a:r>
              <a:rPr lang="en-US" sz="1200" dirty="0">
                <a:solidFill>
                  <a:srgbClr val="BFBFBF"/>
                </a:solidFill>
              </a:rPr>
              <a:t> </a:t>
            </a:r>
            <a:r>
              <a:rPr lang="en-US" sz="1200" dirty="0" err="1">
                <a:solidFill>
                  <a:srgbClr val="BFBFBF"/>
                </a:solidFill>
              </a:rPr>
              <a:t>Flureszein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wird</a:t>
            </a:r>
            <a:r>
              <a:rPr lang="en-US" sz="1200" dirty="0">
                <a:solidFill>
                  <a:srgbClr val="BFBFBF"/>
                </a:solidFill>
              </a:rPr>
              <a:t> </a:t>
            </a:r>
            <a:r>
              <a:rPr lang="en-US" sz="1200" dirty="0" err="1">
                <a:solidFill>
                  <a:srgbClr val="BFBFBF"/>
                </a:solidFill>
              </a:rPr>
              <a:t>schlichtweg</a:t>
            </a:r>
            <a:r>
              <a:rPr lang="en-US" sz="1200" dirty="0">
                <a:solidFill>
                  <a:srgbClr val="BFBFBF"/>
                </a:solidFill>
              </a:rPr>
              <a:t> </a:t>
            </a:r>
            <a:r>
              <a:rPr lang="en-US" sz="1200" b="1" i="1" dirty="0">
                <a:solidFill>
                  <a:srgbClr val="BFBFBF"/>
                </a:solidFill>
              </a:rPr>
              <a:t>UNTERSCHÄTZT, </a:t>
            </a:r>
            <a:r>
              <a:rPr lang="en-US" sz="1200" dirty="0" err="1">
                <a:solidFill>
                  <a:srgbClr val="BFBFBF"/>
                </a:solidFill>
              </a:rPr>
              <a:t>wenn</a:t>
            </a:r>
            <a:r>
              <a:rPr lang="en-US" sz="1200" dirty="0">
                <a:solidFill>
                  <a:srgbClr val="BFBFBF"/>
                </a:solidFill>
              </a:rPr>
              <a:t> das Auge </a:t>
            </a:r>
            <a:r>
              <a:rPr lang="en-US" sz="1200" dirty="0" err="1">
                <a:solidFill>
                  <a:srgbClr val="BFBFBF"/>
                </a:solidFill>
              </a:rPr>
              <a:t>einen</a:t>
            </a:r>
            <a:r>
              <a:rPr lang="en-US" sz="1200" dirty="0">
                <a:solidFill>
                  <a:srgbClr val="BFBFBF"/>
                </a:solidFill>
              </a:rPr>
              <a:t> </a:t>
            </a:r>
            <a:r>
              <a:rPr lang="en-US" sz="1200" dirty="0" err="1">
                <a:solidFill>
                  <a:srgbClr val="BFBFBF"/>
                </a:solidFill>
              </a:rPr>
              <a:t>signifikanten</a:t>
            </a:r>
            <a:r>
              <a:rPr lang="en-US" sz="1200" dirty="0">
                <a:solidFill>
                  <a:srgbClr val="BFBFBF"/>
                </a:solidFill>
              </a:rPr>
              <a:t> </a:t>
            </a:r>
            <a:r>
              <a:rPr lang="en-US" sz="1200" b="1" dirty="0" err="1">
                <a:solidFill>
                  <a:srgbClr val="0000FF"/>
                </a:solidFill>
              </a:rPr>
              <a:t>Hornhautastigmatismus</a:t>
            </a:r>
            <a:r>
              <a:rPr lang="en-US" sz="1200" dirty="0">
                <a:solidFill>
                  <a:srgbClr val="BFBFBF"/>
                </a:solidFill>
              </a:rPr>
              <a:t> </a:t>
            </a:r>
            <a:r>
              <a:rPr lang="en-US" sz="1200" dirty="0" err="1">
                <a:solidFill>
                  <a:srgbClr val="BFBFBF"/>
                </a:solidFill>
              </a:rPr>
              <a:t>aufweist</a:t>
            </a:r>
            <a:endParaRPr sz="1200" b="1" dirty="0">
              <a:solidFill>
                <a:srgbClr val="BFBFBF"/>
              </a:solidFill>
            </a:endParaRPr>
          </a:p>
          <a:p>
            <a:pPr marL="987425" lvl="0" indent="-191453" algn="l" rtl="0">
              <a:spcBef>
                <a:spcPts val="460"/>
              </a:spcBef>
              <a:spcAft>
                <a:spcPts val="0"/>
              </a:spcAft>
              <a:buNone/>
            </a:pPr>
            <a:endParaRPr sz="1200" b="1" dirty="0">
              <a:solidFill>
                <a:srgbClr val="BFBFBF"/>
              </a:solidFill>
            </a:endParaRPr>
          </a:p>
          <a:p>
            <a:pPr marL="342900" lvl="0" indent="-365760" algn="l" rtl="0">
              <a:spcBef>
                <a:spcPts val="0"/>
              </a:spcBef>
              <a:spcAft>
                <a:spcPts val="0"/>
              </a:spcAft>
              <a:buClr>
                <a:srgbClr val="BFBFBF"/>
              </a:buClr>
              <a:buSzPts val="1200"/>
              <a:buChar char="●"/>
            </a:pPr>
            <a:endParaRPr sz="1200" b="1" dirty="0">
              <a:solidFill>
                <a:srgbClr val="BFBFBF"/>
              </a:solidFill>
            </a:endParaRPr>
          </a:p>
          <a:p>
            <a:pPr marL="987425" lvl="2" indent="-191453" algn="l" rtl="0">
              <a:spcBef>
                <a:spcPts val="460"/>
              </a:spcBef>
              <a:spcAft>
                <a:spcPts val="0"/>
              </a:spcAft>
              <a:buSzPts val="1610"/>
              <a:buNone/>
            </a:pPr>
            <a:endParaRPr dirty="0"/>
          </a:p>
        </p:txBody>
      </p:sp>
      <p:sp>
        <p:nvSpPr>
          <p:cNvPr id="1641" name="Google Shape;1641;p82"/>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82</a:t>
            </a:fld>
            <a:endParaRPr sz="1000">
              <a:solidFill>
                <a:schemeClr val="dk1"/>
              </a:solidFill>
              <a:latin typeface="Arial"/>
              <a:ea typeface="Arial"/>
              <a:cs typeface="Arial"/>
              <a:sym typeface="Arial"/>
            </a:endParaRPr>
          </a:p>
        </p:txBody>
      </p:sp>
      <p:sp>
        <p:nvSpPr>
          <p:cNvPr id="1642" name="Google Shape;1642;p82"/>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643" name="Google Shape;1643;p82"/>
          <p:cNvSpPr txBox="1"/>
          <p:nvPr/>
        </p:nvSpPr>
        <p:spPr>
          <a:xfrm>
            <a:off x="457199" y="1741994"/>
            <a:ext cx="7472100" cy="23652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Was wird bei der Applanation eines Auges mit starkem Hornhautastigmatismus ungewöhnlich sein?</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Die Mires sind nicht rund, sondern eiförmig.</a:t>
            </a:r>
            <a:endParaRPr sz="1200" i="1">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Das </a:t>
            </a:r>
            <a:r>
              <a:rPr lang="en-US" sz="1200" b="1" i="1">
                <a:solidFill>
                  <a:schemeClr val="dk1"/>
                </a:solidFill>
              </a:rPr>
              <a:t>ist </a:t>
            </a:r>
            <a:r>
              <a:rPr lang="en-US" sz="1200" i="1">
                <a:solidFill>
                  <a:schemeClr val="dk1"/>
                </a:solidFill>
              </a:rPr>
              <a:t>ungewöhnlich. Wie wirken sich ovale Mires auf den gemessenen Augendruckwert aus?</a:t>
            </a:r>
            <a:endParaRPr sz="1200" i="1">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Der IOD-Messwert hängt davon ab, ob die Mires entlang der kurzen oder der langen Achse der elliptischen Applanationsfläche ausgerichtet werden.</a:t>
            </a:r>
            <a:endParaRPr sz="1200" i="1">
              <a:solidFill>
                <a:schemeClr val="dk1"/>
              </a:solidFill>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r>
              <a:rPr lang="en-US" sz="1200" i="1">
                <a:solidFill>
                  <a:schemeClr val="dk1"/>
                </a:solidFill>
                <a:latin typeface="Arial"/>
                <a:ea typeface="Arial"/>
                <a:cs typeface="Arial"/>
                <a:sym typeface="Arial"/>
              </a:rPr>
              <a:t>Was kann man tun, um in dieser Situation einen genauen Augeninnendruckwert zu erhalten?</a:t>
            </a:r>
            <a:endParaRPr sz="1600" i="1">
              <a:solidFill>
                <a:srgbClr val="FEFF83"/>
              </a:solidFill>
              <a:latin typeface="Arial"/>
              <a:ea typeface="Arial"/>
              <a:cs typeface="Arial"/>
              <a:sym typeface="Arial"/>
            </a:endParaRPr>
          </a:p>
          <a:p>
            <a:pPr marL="0" marR="0" lvl="0" indent="0" algn="l" rtl="0">
              <a:spcBef>
                <a:spcPts val="0"/>
              </a:spcBef>
              <a:spcAft>
                <a:spcPts val="0"/>
              </a:spcAft>
              <a:buNone/>
            </a:pPr>
            <a:r>
              <a:rPr lang="en-US" sz="1200">
                <a:solidFill>
                  <a:srgbClr val="FEFF83"/>
                </a:solidFill>
                <a:latin typeface="Arial"/>
                <a:ea typeface="Arial"/>
                <a:cs typeface="Arial"/>
                <a:sym typeface="Arial"/>
              </a:rPr>
              <a:t>Richten Sie die Markierung am Prisma so aus, dass sie auf die Mitte des Meridians zeigt, der am  wenigsten  gekrümmt ist, d. h. auf den  flacheren  Meridian – dieser  Wert ist dann genau. Oder wenn Sie sich nicht merken können, welche Achse Sie überprüfen müssen, können Sie den Augeninnendruck an zwei </a:t>
            </a:r>
            <a:r>
              <a:rPr lang="en-US" sz="1200" i="1">
                <a:solidFill>
                  <a:srgbClr val="FEFF83"/>
                </a:solidFill>
                <a:latin typeface="Arial"/>
                <a:ea typeface="Arial"/>
                <a:cs typeface="Arial"/>
                <a:sym typeface="Arial"/>
              </a:rPr>
              <a:t>beliebigen </a:t>
            </a:r>
            <a:r>
              <a:rPr lang="en-US" sz="1200">
                <a:solidFill>
                  <a:srgbClr val="FEFF83"/>
                </a:solidFill>
                <a:latin typeface="Arial"/>
                <a:ea typeface="Arial"/>
                <a:cs typeface="Arial"/>
                <a:sym typeface="Arial"/>
              </a:rPr>
              <a:t> Meridianen  messen, die  90</a:t>
            </a:r>
            <a:r>
              <a:rPr lang="en-US" sz="1200" baseline="30000">
                <a:solidFill>
                  <a:srgbClr val="FEFF83"/>
                </a:solidFill>
                <a:latin typeface="Arial"/>
                <a:ea typeface="Arial"/>
                <a:cs typeface="Arial"/>
                <a:sym typeface="Arial"/>
              </a:rPr>
              <a:t>o</a:t>
            </a:r>
            <a:r>
              <a:rPr lang="en-US" sz="1200">
                <a:solidFill>
                  <a:srgbClr val="FEFF83"/>
                </a:solidFill>
                <a:latin typeface="Arial"/>
                <a:ea typeface="Arial"/>
                <a:cs typeface="Arial"/>
                <a:sym typeface="Arial"/>
              </a:rPr>
              <a:t>  voneinander entfernt sind, und den Durchschnitt der beiden Messwerte bilden.</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647"/>
        <p:cNvGrpSpPr/>
        <p:nvPr/>
      </p:nvGrpSpPr>
      <p:grpSpPr>
        <a:xfrm>
          <a:off x="0" y="0"/>
          <a:ext cx="0" cy="0"/>
          <a:chOff x="0" y="0"/>
          <a:chExt cx="0" cy="0"/>
        </a:xfrm>
      </p:grpSpPr>
      <p:sp>
        <p:nvSpPr>
          <p:cNvPr id="1651" name="Google Shape;1651;p83"/>
          <p:cNvSpPr/>
          <p:nvPr/>
        </p:nvSpPr>
        <p:spPr>
          <a:xfrm>
            <a:off x="1828800" y="3162300"/>
            <a:ext cx="5334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lnSpc>
                <a:spcPct val="80000"/>
              </a:lnSpc>
              <a:spcBef>
                <a:spcPts val="0"/>
              </a:spcBef>
              <a:spcAft>
                <a:spcPts val="0"/>
              </a:spcAft>
              <a:buClr>
                <a:schemeClr val="dk1"/>
              </a:buClr>
              <a:buSzPts val="800"/>
              <a:buFont typeface="Noto Sans Symbols"/>
              <a:buNone/>
            </a:pPr>
            <a:endParaRPr sz="800" i="1">
              <a:solidFill>
                <a:schemeClr val="dk1"/>
              </a:solidFill>
              <a:latin typeface="Arial"/>
              <a:ea typeface="Arial"/>
              <a:cs typeface="Arial"/>
              <a:sym typeface="Arial"/>
            </a:endParaRPr>
          </a:p>
        </p:txBody>
      </p:sp>
      <p:sp>
        <p:nvSpPr>
          <p:cNvPr id="1652" name="Google Shape;1652;p83"/>
          <p:cNvSpPr/>
          <p:nvPr/>
        </p:nvSpPr>
        <p:spPr>
          <a:xfrm>
            <a:off x="2514600" y="1905000"/>
            <a:ext cx="15240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54" name="Google Shape;1654;p83"/>
          <p:cNvSpPr/>
          <p:nvPr/>
        </p:nvSpPr>
        <p:spPr>
          <a:xfrm>
            <a:off x="1905000" y="2743200"/>
            <a:ext cx="1981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55" name="Google Shape;1655;p83"/>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Fragen und Antworten</a:t>
            </a:r>
            <a:endParaRPr/>
          </a:p>
        </p:txBody>
      </p:sp>
      <p:sp>
        <p:nvSpPr>
          <p:cNvPr id="1656" name="Google Shape;1656;p83"/>
          <p:cNvSpPr txBox="1">
            <a:spLocks noGrp="1"/>
          </p:cNvSpPr>
          <p:nvPr>
            <p:ph type="body" idx="1"/>
          </p:nvPr>
        </p:nvSpPr>
        <p:spPr>
          <a:xfrm>
            <a:off x="131618" y="2442412"/>
            <a:ext cx="8382000" cy="54102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b="1" dirty="0" err="1">
                <a:solidFill>
                  <a:srgbClr val="BFBFBF"/>
                </a:solidFill>
              </a:rPr>
              <a:t>Weitere</a:t>
            </a:r>
            <a:r>
              <a:rPr lang="en-US" sz="1200" b="1" dirty="0">
                <a:solidFill>
                  <a:srgbClr val="BFBFBF"/>
                </a:solidFill>
              </a:rPr>
              <a:t> </a:t>
            </a:r>
            <a:r>
              <a:rPr lang="en-US" sz="1200" b="1" dirty="0" err="1">
                <a:solidFill>
                  <a:srgbClr val="BFBFBF"/>
                </a:solidFill>
              </a:rPr>
              <a:t>Informationen</a:t>
            </a:r>
            <a:r>
              <a:rPr lang="en-US" sz="1200" b="1" dirty="0">
                <a:solidFill>
                  <a:srgbClr val="BFBFBF"/>
                </a:solidFill>
              </a:rPr>
              <a:t> </a:t>
            </a:r>
            <a:r>
              <a:rPr lang="en-US" sz="1200" b="1" dirty="0" err="1">
                <a:solidFill>
                  <a:srgbClr val="BFBFBF"/>
                </a:solidFill>
              </a:rPr>
              <a:t>zur</a:t>
            </a:r>
            <a:r>
              <a:rPr lang="en-US" sz="1200" b="1" dirty="0">
                <a:solidFill>
                  <a:srgbClr val="BFBFBF"/>
                </a:solidFill>
              </a:rPr>
              <a:t> </a:t>
            </a:r>
            <a:r>
              <a:rPr lang="en-US" sz="1200" b="1" dirty="0" err="1">
                <a:solidFill>
                  <a:srgbClr val="BFBFBF"/>
                </a:solidFill>
              </a:rPr>
              <a:t>Applanationstonometrie</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fälschlicherweise</a:t>
            </a:r>
            <a:r>
              <a:rPr lang="en-US" sz="1200" dirty="0">
                <a:solidFill>
                  <a:srgbClr val="BFBFBF"/>
                </a:solidFill>
              </a:rPr>
              <a:t>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niedrig</a:t>
            </a:r>
            <a:r>
              <a:rPr lang="en-US" sz="1200" b="1" i="1" dirty="0">
                <a:solidFill>
                  <a:srgbClr val="BFBFBF"/>
                </a:solidFill>
              </a:rPr>
              <a:t>, </a:t>
            </a:r>
            <a:r>
              <a:rPr lang="en-US" sz="1200" dirty="0" err="1">
                <a:solidFill>
                  <a:srgbClr val="BFBFBF"/>
                </a:solidFill>
              </a:rPr>
              <a:t>wenn</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t>
            </a:r>
            <a:r>
              <a:rPr lang="en-US" sz="1200" dirty="0" err="1">
                <a:solidFill>
                  <a:srgbClr val="BFBFBF"/>
                </a:solidFill>
              </a:rPr>
              <a:t>Hornhaut</a:t>
            </a:r>
            <a:r>
              <a:rPr lang="en-US" sz="1200" dirty="0">
                <a:solidFill>
                  <a:srgbClr val="BFBFBF"/>
                </a:solidFill>
              </a:rPr>
              <a:t> </a:t>
            </a:r>
            <a:r>
              <a:rPr lang="en-US" sz="1200" dirty="0" err="1">
                <a:solidFill>
                  <a:srgbClr val="BFBFBF"/>
                </a:solidFill>
              </a:rPr>
              <a:t>ödematös</a:t>
            </a:r>
            <a:r>
              <a:rPr lang="en-US" sz="1200" dirty="0">
                <a:solidFill>
                  <a:srgbClr val="BFBFBF"/>
                </a:solidFill>
              </a:rPr>
              <a:t> </a:t>
            </a:r>
            <a:r>
              <a:rPr lang="en-US" sz="1200" dirty="0" err="1">
                <a:solidFill>
                  <a:srgbClr val="BFBFBF"/>
                </a:solidFill>
              </a:rPr>
              <a:t>ist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Applanation </a:t>
            </a:r>
            <a:r>
              <a:rPr lang="en-US" sz="1200" dirty="0" err="1">
                <a:solidFill>
                  <a:srgbClr val="BFBFBF"/>
                </a:solidFill>
              </a:rPr>
              <a:t>über</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weichen</a:t>
            </a:r>
            <a:r>
              <a:rPr lang="en-US" sz="1200" dirty="0">
                <a:solidFill>
                  <a:srgbClr val="BFBFBF"/>
                </a:solidFill>
              </a:rPr>
              <a:t> </a:t>
            </a:r>
            <a:r>
              <a:rPr lang="en-US" sz="1200" dirty="0" err="1">
                <a:solidFill>
                  <a:srgbClr val="BFBFBF"/>
                </a:solidFill>
              </a:rPr>
              <a:t>Kontaktlinse</a:t>
            </a:r>
            <a:r>
              <a:rPr lang="en-US" sz="1200" dirty="0">
                <a:solidFill>
                  <a:srgbClr val="BFBFBF"/>
                </a:solidFill>
              </a:rPr>
              <a:t> </a:t>
            </a:r>
            <a:r>
              <a:rPr lang="en-US" sz="1200" dirty="0" err="1">
                <a:solidFill>
                  <a:srgbClr val="BFBFBF"/>
                </a:solidFill>
              </a:rPr>
              <a:t>durchgeführt</a:t>
            </a:r>
            <a:r>
              <a:rPr lang="en-US" sz="1200" dirty="0">
                <a:solidFill>
                  <a:srgbClr val="BFBFBF"/>
                </a:solidFill>
              </a:rPr>
              <a:t> </a:t>
            </a:r>
            <a:r>
              <a:rPr lang="en-US" sz="1200" dirty="0" err="1">
                <a:solidFill>
                  <a:srgbClr val="BFBFBF"/>
                </a:solidFill>
              </a:rPr>
              <a:t>wird</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nach</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Plomben</a:t>
            </a:r>
            <a:r>
              <a:rPr lang="en-US" sz="1200" dirty="0">
                <a:solidFill>
                  <a:srgbClr val="BFBFBF"/>
                </a:solidFill>
              </a:rPr>
              <a:t>-Operation (</a:t>
            </a:r>
            <a:r>
              <a:rPr lang="en-US" sz="1200" dirty="0" err="1">
                <a:solidFill>
                  <a:srgbClr val="BFBFBF"/>
                </a:solidFill>
              </a:rPr>
              <a:t>verändert</a:t>
            </a:r>
            <a:r>
              <a:rPr lang="en-US" sz="1200" dirty="0">
                <a:solidFill>
                  <a:srgbClr val="BFBFBF"/>
                </a:solidFill>
              </a:rPr>
              <a:t> die </a:t>
            </a:r>
            <a:r>
              <a:rPr lang="en-US" sz="1200" dirty="0" err="1">
                <a:solidFill>
                  <a:srgbClr val="BFBFBF"/>
                </a:solidFill>
              </a:rPr>
              <a:t>Sklerasteifigkeit</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zu</a:t>
            </a:r>
            <a:r>
              <a:rPr lang="en-US" sz="1200" dirty="0">
                <a:solidFill>
                  <a:srgbClr val="BFBFBF"/>
                </a:solidFill>
              </a:rPr>
              <a:t> </a:t>
            </a:r>
            <a:r>
              <a:rPr lang="en-US" sz="1200" dirty="0" err="1">
                <a:solidFill>
                  <a:srgbClr val="BFBFBF"/>
                </a:solidFill>
              </a:rPr>
              <a:t>wenig</a:t>
            </a:r>
            <a:r>
              <a:rPr lang="en-US" sz="1200" dirty="0">
                <a:solidFill>
                  <a:srgbClr val="BFBFBF"/>
                </a:solidFill>
              </a:rPr>
              <a:t> </a:t>
            </a:r>
            <a:r>
              <a:rPr lang="en-US" sz="1200" dirty="0" err="1">
                <a:solidFill>
                  <a:srgbClr val="BFBFBF"/>
                </a:solidFill>
              </a:rPr>
              <a:t>Flureszein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fälschlicherweise</a:t>
            </a:r>
            <a:r>
              <a:rPr lang="en-US" sz="1200" dirty="0">
                <a:solidFill>
                  <a:srgbClr val="BFBFBF"/>
                </a:solidFill>
              </a:rPr>
              <a:t>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hoch</a:t>
            </a:r>
            <a:r>
              <a:rPr lang="en-US" sz="1200" b="1" i="1" dirty="0">
                <a:solidFill>
                  <a:srgbClr val="BFBFBF"/>
                </a:solidFill>
              </a:rPr>
              <a:t>, </a:t>
            </a:r>
            <a:r>
              <a:rPr lang="en-US" sz="1200" dirty="0" err="1">
                <a:solidFill>
                  <a:srgbClr val="BFBFBF"/>
                </a:solidFill>
              </a:rPr>
              <a:t>wenn</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t>
            </a:r>
            <a:r>
              <a:rPr lang="en-US" sz="1200" dirty="0" err="1">
                <a:solidFill>
                  <a:srgbClr val="BFBFBF"/>
                </a:solidFill>
              </a:rPr>
              <a:t>Messung</a:t>
            </a:r>
            <a:r>
              <a:rPr lang="en-US" sz="1200" dirty="0">
                <a:solidFill>
                  <a:srgbClr val="BFBFBF"/>
                </a:solidFill>
              </a:rPr>
              <a:t> </a:t>
            </a:r>
            <a:r>
              <a:rPr lang="en-US" sz="1200" dirty="0" err="1">
                <a:solidFill>
                  <a:srgbClr val="BFBFBF"/>
                </a:solidFill>
              </a:rPr>
              <a:t>über</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Hornhautnarbe</a:t>
            </a:r>
            <a:r>
              <a:rPr lang="en-US" sz="1200" dirty="0">
                <a:solidFill>
                  <a:srgbClr val="BFBFBF"/>
                </a:solidFill>
              </a:rPr>
              <a:t> </a:t>
            </a:r>
            <a:r>
              <a:rPr lang="en-US" sz="1200" dirty="0" err="1">
                <a:solidFill>
                  <a:srgbClr val="BFBFBF"/>
                </a:solidFill>
              </a:rPr>
              <a:t>durchgeführt</a:t>
            </a:r>
            <a:r>
              <a:rPr lang="en-US" sz="1200" dirty="0">
                <a:solidFill>
                  <a:srgbClr val="BFBFBF"/>
                </a:solidFill>
              </a:rPr>
              <a:t> </a:t>
            </a:r>
            <a:r>
              <a:rPr lang="en-US" sz="1200" dirty="0" err="1">
                <a:solidFill>
                  <a:srgbClr val="BFBFBF"/>
                </a:solidFill>
              </a:rPr>
              <a:t>wird</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zu</a:t>
            </a:r>
            <a:r>
              <a:rPr lang="en-US" sz="1200" dirty="0">
                <a:solidFill>
                  <a:srgbClr val="BFBFBF"/>
                </a:solidFill>
              </a:rPr>
              <a:t> </a:t>
            </a:r>
            <a:r>
              <a:rPr lang="en-US" sz="1200" dirty="0" err="1">
                <a:solidFill>
                  <a:srgbClr val="BFBFBF"/>
                </a:solidFill>
              </a:rPr>
              <a:t>viel</a:t>
            </a:r>
            <a:r>
              <a:rPr lang="en-US" sz="1200" dirty="0">
                <a:solidFill>
                  <a:srgbClr val="BFBFBF"/>
                </a:solidFill>
              </a:rPr>
              <a:t> </a:t>
            </a:r>
            <a:r>
              <a:rPr lang="en-US" sz="1200" dirty="0" err="1">
                <a:solidFill>
                  <a:srgbClr val="BFBFBF"/>
                </a:solidFill>
              </a:rPr>
              <a:t>Flureszein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wird</a:t>
            </a:r>
            <a:r>
              <a:rPr lang="en-US" sz="1200" dirty="0">
                <a:solidFill>
                  <a:srgbClr val="BFBFBF"/>
                </a:solidFill>
              </a:rPr>
              <a:t> </a:t>
            </a:r>
            <a:r>
              <a:rPr lang="en-US" sz="1200" dirty="0" err="1">
                <a:solidFill>
                  <a:srgbClr val="BFBFBF"/>
                </a:solidFill>
              </a:rPr>
              <a:t>schlichtweg</a:t>
            </a:r>
            <a:r>
              <a:rPr lang="en-US" sz="1200" dirty="0">
                <a:solidFill>
                  <a:srgbClr val="BFBFBF"/>
                </a:solidFill>
              </a:rPr>
              <a:t> </a:t>
            </a:r>
            <a:r>
              <a:rPr lang="en-US" sz="1200" b="1" i="1" dirty="0">
                <a:solidFill>
                  <a:srgbClr val="BFBFBF"/>
                </a:solidFill>
              </a:rPr>
              <a:t>UNTERSCHÄTZT, </a:t>
            </a:r>
            <a:r>
              <a:rPr lang="en-US" sz="1200" dirty="0" err="1">
                <a:solidFill>
                  <a:srgbClr val="BFBFBF"/>
                </a:solidFill>
              </a:rPr>
              <a:t>wenn</a:t>
            </a:r>
            <a:r>
              <a:rPr lang="en-US" sz="1200" dirty="0">
                <a:solidFill>
                  <a:srgbClr val="BFBFBF"/>
                </a:solidFill>
              </a:rPr>
              <a:t> das Auge </a:t>
            </a:r>
            <a:r>
              <a:rPr lang="en-US" sz="1200" dirty="0" err="1">
                <a:solidFill>
                  <a:srgbClr val="BFBFBF"/>
                </a:solidFill>
              </a:rPr>
              <a:t>einen</a:t>
            </a:r>
            <a:r>
              <a:rPr lang="en-US" sz="1200" dirty="0">
                <a:solidFill>
                  <a:srgbClr val="BFBFBF"/>
                </a:solidFill>
              </a:rPr>
              <a:t> </a:t>
            </a:r>
            <a:r>
              <a:rPr lang="en-US" sz="1200" dirty="0" err="1">
                <a:solidFill>
                  <a:srgbClr val="BFBFBF"/>
                </a:solidFill>
              </a:rPr>
              <a:t>signifikanten</a:t>
            </a:r>
            <a:r>
              <a:rPr lang="en-US" sz="1200" dirty="0">
                <a:solidFill>
                  <a:srgbClr val="BFBFBF"/>
                </a:solidFill>
              </a:rPr>
              <a:t> </a:t>
            </a:r>
            <a:r>
              <a:rPr lang="en-US" sz="1200" b="1" dirty="0" err="1">
                <a:solidFill>
                  <a:srgbClr val="0000FF"/>
                </a:solidFill>
              </a:rPr>
              <a:t>Hornhautastigmatismus</a:t>
            </a:r>
            <a:r>
              <a:rPr lang="en-US" sz="1200" dirty="0">
                <a:solidFill>
                  <a:srgbClr val="BFBFBF"/>
                </a:solidFill>
              </a:rPr>
              <a:t> </a:t>
            </a:r>
            <a:r>
              <a:rPr lang="en-US" sz="1200" dirty="0" err="1">
                <a:solidFill>
                  <a:srgbClr val="BFBFBF"/>
                </a:solidFill>
              </a:rPr>
              <a:t>aufweist</a:t>
            </a:r>
            <a:endParaRPr sz="1200" b="1" dirty="0">
              <a:solidFill>
                <a:srgbClr val="BFBFBF"/>
              </a:solidFill>
            </a:endParaRPr>
          </a:p>
          <a:p>
            <a:pPr marL="987425" lvl="2" indent="-191453" algn="l" rtl="0">
              <a:spcBef>
                <a:spcPts val="460"/>
              </a:spcBef>
              <a:spcAft>
                <a:spcPts val="0"/>
              </a:spcAft>
              <a:buSzPts val="1610"/>
              <a:buNone/>
            </a:pPr>
            <a:endParaRPr dirty="0"/>
          </a:p>
        </p:txBody>
      </p:sp>
      <p:sp>
        <p:nvSpPr>
          <p:cNvPr id="1657" name="Google Shape;1657;p83"/>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83</a:t>
            </a:fld>
            <a:endParaRPr sz="1000">
              <a:solidFill>
                <a:schemeClr val="dk1"/>
              </a:solidFill>
              <a:latin typeface="Arial"/>
              <a:ea typeface="Arial"/>
              <a:cs typeface="Arial"/>
              <a:sym typeface="Arial"/>
            </a:endParaRPr>
          </a:p>
        </p:txBody>
      </p:sp>
      <p:sp>
        <p:nvSpPr>
          <p:cNvPr id="1658" name="Google Shape;1658;p83"/>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659" name="Google Shape;1659;p83"/>
          <p:cNvSpPr txBox="1"/>
          <p:nvPr/>
        </p:nvSpPr>
        <p:spPr>
          <a:xfrm>
            <a:off x="457199" y="1741994"/>
            <a:ext cx="7472100" cy="25500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Was wird bei der Applanation eines Auges mit starkem Hornhautastigmatismus ungewöhnlich sein?</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Die Mires sind nicht rund, sondern eiförmig.</a:t>
            </a:r>
            <a:endParaRPr sz="1200" i="1">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Das </a:t>
            </a:r>
            <a:r>
              <a:rPr lang="en-US" sz="1200" b="1" i="1">
                <a:solidFill>
                  <a:schemeClr val="dk1"/>
                </a:solidFill>
              </a:rPr>
              <a:t>ist </a:t>
            </a:r>
            <a:r>
              <a:rPr lang="en-US" sz="1200" i="1">
                <a:solidFill>
                  <a:schemeClr val="dk1"/>
                </a:solidFill>
              </a:rPr>
              <a:t>ungewöhnlich. Wie wirken sich ovale Mires auf den gemessenen Augendruckwert aus?</a:t>
            </a:r>
            <a:endParaRPr sz="1200" i="1">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Der IOD-Messwert hängt davon ab, ob die Mires entlang der kurzen oder der langen Achse der elliptischen Applanationsfläche ausgerichtet werden.</a:t>
            </a:r>
            <a:endParaRPr sz="1200" i="1">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Was kann man tun, um in dieser Situation einen genauen Augeninnendruckwert zu erhalten?</a:t>
            </a:r>
            <a:endParaRPr sz="1200" i="1">
              <a:solidFill>
                <a:schemeClr val="dk1"/>
              </a:solidFill>
            </a:endParaRPr>
          </a:p>
          <a:p>
            <a:pPr marL="0" marR="0" lvl="0" indent="0" algn="l" rtl="0">
              <a:spcBef>
                <a:spcPts val="0"/>
              </a:spcBef>
              <a:spcAft>
                <a:spcPts val="0"/>
              </a:spcAft>
              <a:buNone/>
            </a:pPr>
            <a:r>
              <a:rPr lang="en-US" sz="1200">
                <a:solidFill>
                  <a:schemeClr val="dk1"/>
                </a:solidFill>
              </a:rPr>
              <a:t>Bei Astigmatismus sollte die Markierung am Tonometerprisma auf die Mitte des flachsten Meridians ausgerichtet werden (also den Meridian mit der geringsten Krümmung). Dieser Messwert entspricht dem korrekten Augeninnendruck.</a:t>
            </a:r>
            <a:r>
              <a:rPr lang="en-US" sz="1200">
                <a:solidFill>
                  <a:srgbClr val="FEFF83"/>
                </a:solidFill>
                <a:latin typeface="Arial"/>
                <a:ea typeface="Arial"/>
                <a:cs typeface="Arial"/>
                <a:sym typeface="Arial"/>
              </a:rPr>
              <a:t>. Oder wenn Sie sich nicht merken können, welche Achse Sie überprüfen sollen, können Sie den Augeninnendruck an zwei </a:t>
            </a:r>
            <a:r>
              <a:rPr lang="en-US" sz="1200" i="1">
                <a:solidFill>
                  <a:srgbClr val="FEFF83"/>
                </a:solidFill>
                <a:latin typeface="Arial"/>
                <a:ea typeface="Arial"/>
                <a:cs typeface="Arial"/>
                <a:sym typeface="Arial"/>
              </a:rPr>
              <a:t>beliebigen </a:t>
            </a:r>
            <a:r>
              <a:rPr lang="en-US" sz="1200">
                <a:solidFill>
                  <a:srgbClr val="FEFF83"/>
                </a:solidFill>
                <a:latin typeface="Arial"/>
                <a:ea typeface="Arial"/>
                <a:cs typeface="Arial"/>
                <a:sym typeface="Arial"/>
              </a:rPr>
              <a:t> Meridianen  messen</a:t>
            </a:r>
            <a:r>
              <a:rPr lang="en-US" sz="1200">
                <a:solidFill>
                  <a:schemeClr val="dk1"/>
                </a:solidFill>
                <a:latin typeface="Arial"/>
                <a:ea typeface="Arial"/>
                <a:cs typeface="Arial"/>
                <a:sym typeface="Arial"/>
              </a:rPr>
              <a:t>, </a:t>
            </a:r>
            <a:r>
              <a:rPr lang="en-US" sz="1200">
                <a:solidFill>
                  <a:srgbClr val="FEFF83"/>
                </a:solidFill>
                <a:latin typeface="Arial"/>
                <a:ea typeface="Arial"/>
                <a:cs typeface="Arial"/>
                <a:sym typeface="Arial"/>
              </a:rPr>
              <a:t>die  90</a:t>
            </a:r>
            <a:r>
              <a:rPr lang="en-US" sz="1200" baseline="30000">
                <a:solidFill>
                  <a:srgbClr val="FEFF83"/>
                </a:solidFill>
                <a:latin typeface="Arial"/>
                <a:ea typeface="Arial"/>
                <a:cs typeface="Arial"/>
                <a:sym typeface="Arial"/>
              </a:rPr>
              <a:t>o</a:t>
            </a:r>
            <a:r>
              <a:rPr lang="en-US" sz="1200">
                <a:solidFill>
                  <a:srgbClr val="FEFF83"/>
                </a:solidFill>
                <a:latin typeface="Arial"/>
                <a:ea typeface="Arial"/>
                <a:cs typeface="Arial"/>
                <a:sym typeface="Arial"/>
              </a:rPr>
              <a:t>  voneinander entfernt sind, und den Durchschnitt der beiden Messwerte bilden.</a:t>
            </a:r>
            <a:endParaRPr/>
          </a:p>
        </p:txBody>
      </p:sp>
      <p:sp>
        <p:nvSpPr>
          <p:cNvPr id="1660" name="Google Shape;1660;p83"/>
          <p:cNvSpPr/>
          <p:nvPr/>
        </p:nvSpPr>
        <p:spPr>
          <a:xfrm>
            <a:off x="5832762" y="3335482"/>
            <a:ext cx="1482438" cy="207818"/>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lnSpc>
                <a:spcPct val="58333"/>
              </a:lnSpc>
              <a:spcBef>
                <a:spcPts val="0"/>
              </a:spcBef>
              <a:spcAft>
                <a:spcPts val="0"/>
              </a:spcAft>
              <a:buNone/>
            </a:pPr>
            <a:r>
              <a:rPr lang="en-US" sz="1200">
                <a:solidFill>
                  <a:schemeClr val="dk1"/>
                </a:solidFill>
              </a:rPr>
              <a:t>steilsten vs. flachsten</a:t>
            </a:r>
            <a:endParaRPr/>
          </a:p>
        </p:txBody>
      </p:sp>
      <p:sp>
        <p:nvSpPr>
          <p:cNvPr id="1661" name="Google Shape;1661;p83"/>
          <p:cNvSpPr/>
          <p:nvPr/>
        </p:nvSpPr>
        <p:spPr>
          <a:xfrm>
            <a:off x="3695113" y="3571009"/>
            <a:ext cx="686973" cy="419100"/>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lnSpc>
                <a:spcPct val="58333"/>
              </a:lnSpc>
              <a:spcBef>
                <a:spcPts val="0"/>
              </a:spcBef>
              <a:spcAft>
                <a:spcPts val="0"/>
              </a:spcAft>
              <a:buNone/>
            </a:pPr>
            <a:r>
              <a:rPr lang="en-US" sz="1200" dirty="0" err="1">
                <a:solidFill>
                  <a:schemeClr val="dk1"/>
                </a:solidFill>
              </a:rPr>
              <a:t>höchsten</a:t>
            </a:r>
            <a:r>
              <a:rPr lang="en-US" sz="1200" dirty="0">
                <a:solidFill>
                  <a:schemeClr val="dk1"/>
                </a:solidFill>
                <a:latin typeface="Arial"/>
                <a:ea typeface="Arial"/>
                <a:cs typeface="Arial"/>
                <a:sym typeface="Arial"/>
              </a:rPr>
              <a:t> vs. </a:t>
            </a:r>
            <a:r>
              <a:rPr lang="en-US" sz="1200" dirty="0" err="1">
                <a:solidFill>
                  <a:schemeClr val="dk1"/>
                </a:solidFill>
              </a:rPr>
              <a:t>geringsten</a:t>
            </a:r>
            <a:endParaRPr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665"/>
        <p:cNvGrpSpPr/>
        <p:nvPr/>
      </p:nvGrpSpPr>
      <p:grpSpPr>
        <a:xfrm>
          <a:off x="0" y="0"/>
          <a:ext cx="0" cy="0"/>
          <a:chOff x="0" y="0"/>
          <a:chExt cx="0" cy="0"/>
        </a:xfrm>
      </p:grpSpPr>
      <p:sp>
        <p:nvSpPr>
          <p:cNvPr id="1666" name="Google Shape;1666;p84"/>
          <p:cNvSpPr/>
          <p:nvPr/>
        </p:nvSpPr>
        <p:spPr>
          <a:xfrm>
            <a:off x="3626126" y="5334000"/>
            <a:ext cx="1891748"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67" name="Google Shape;1667;p84"/>
          <p:cNvSpPr/>
          <p:nvPr/>
        </p:nvSpPr>
        <p:spPr>
          <a:xfrm>
            <a:off x="1752600" y="4457700"/>
            <a:ext cx="7620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lnSpc>
                <a:spcPct val="80000"/>
              </a:lnSpc>
              <a:spcBef>
                <a:spcPts val="0"/>
              </a:spcBef>
              <a:spcAft>
                <a:spcPts val="0"/>
              </a:spcAft>
              <a:buClr>
                <a:schemeClr val="dk1"/>
              </a:buClr>
              <a:buSzPts val="800"/>
              <a:buFont typeface="Noto Sans Symbols"/>
              <a:buNone/>
            </a:pPr>
            <a:endParaRPr sz="800">
              <a:solidFill>
                <a:schemeClr val="dk1"/>
              </a:solidFill>
              <a:latin typeface="Arial"/>
              <a:ea typeface="Arial"/>
              <a:cs typeface="Arial"/>
              <a:sym typeface="Arial"/>
            </a:endParaRPr>
          </a:p>
        </p:txBody>
      </p:sp>
      <p:sp>
        <p:nvSpPr>
          <p:cNvPr id="1668" name="Google Shape;1668;p84"/>
          <p:cNvSpPr/>
          <p:nvPr/>
        </p:nvSpPr>
        <p:spPr>
          <a:xfrm>
            <a:off x="3581400" y="4038600"/>
            <a:ext cx="16764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69" name="Google Shape;1669;p84"/>
          <p:cNvSpPr/>
          <p:nvPr/>
        </p:nvSpPr>
        <p:spPr>
          <a:xfrm>
            <a:off x="1828800" y="3162300"/>
            <a:ext cx="5334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lnSpc>
                <a:spcPct val="80000"/>
              </a:lnSpc>
              <a:spcBef>
                <a:spcPts val="0"/>
              </a:spcBef>
              <a:spcAft>
                <a:spcPts val="0"/>
              </a:spcAft>
              <a:buClr>
                <a:schemeClr val="dk1"/>
              </a:buClr>
              <a:buSzPts val="800"/>
              <a:buFont typeface="Noto Sans Symbols"/>
              <a:buNone/>
            </a:pPr>
            <a:endParaRPr sz="800" i="1">
              <a:solidFill>
                <a:schemeClr val="dk1"/>
              </a:solidFill>
              <a:latin typeface="Arial"/>
              <a:ea typeface="Arial"/>
              <a:cs typeface="Arial"/>
              <a:sym typeface="Arial"/>
            </a:endParaRPr>
          </a:p>
        </p:txBody>
      </p:sp>
      <p:sp>
        <p:nvSpPr>
          <p:cNvPr id="1670" name="Google Shape;1670;p84"/>
          <p:cNvSpPr/>
          <p:nvPr/>
        </p:nvSpPr>
        <p:spPr>
          <a:xfrm>
            <a:off x="2514600" y="1905000"/>
            <a:ext cx="15240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71" name="Google Shape;1671;p84"/>
          <p:cNvSpPr/>
          <p:nvPr/>
        </p:nvSpPr>
        <p:spPr>
          <a:xfrm>
            <a:off x="5105400" y="2362200"/>
            <a:ext cx="990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72" name="Google Shape;1672;p84"/>
          <p:cNvSpPr/>
          <p:nvPr/>
        </p:nvSpPr>
        <p:spPr>
          <a:xfrm>
            <a:off x="1905000" y="2743200"/>
            <a:ext cx="1981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73" name="Google Shape;1673;p84"/>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674" name="Google Shape;1674;p84"/>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b="1" dirty="0" err="1">
                <a:solidFill>
                  <a:srgbClr val="BFBFBF"/>
                </a:solidFill>
              </a:rPr>
              <a:t>Weitere</a:t>
            </a:r>
            <a:r>
              <a:rPr lang="en-US" sz="1200" b="1" dirty="0">
                <a:solidFill>
                  <a:srgbClr val="BFBFBF"/>
                </a:solidFill>
              </a:rPr>
              <a:t> </a:t>
            </a:r>
            <a:r>
              <a:rPr lang="en-US" sz="1200" b="1" dirty="0" err="1">
                <a:solidFill>
                  <a:srgbClr val="BFBFBF"/>
                </a:solidFill>
              </a:rPr>
              <a:t>Informationen</a:t>
            </a:r>
            <a:r>
              <a:rPr lang="en-US" sz="1200" b="1" dirty="0">
                <a:solidFill>
                  <a:srgbClr val="BFBFBF"/>
                </a:solidFill>
              </a:rPr>
              <a:t> </a:t>
            </a:r>
            <a:r>
              <a:rPr lang="en-US" sz="1200" b="1" dirty="0" err="1">
                <a:solidFill>
                  <a:srgbClr val="BFBFBF"/>
                </a:solidFill>
              </a:rPr>
              <a:t>zur</a:t>
            </a:r>
            <a:r>
              <a:rPr lang="en-US" sz="1200" b="1" dirty="0">
                <a:solidFill>
                  <a:srgbClr val="BFBFBF"/>
                </a:solidFill>
              </a:rPr>
              <a:t> </a:t>
            </a:r>
            <a:r>
              <a:rPr lang="en-US" sz="1200" b="1" dirty="0" err="1">
                <a:solidFill>
                  <a:srgbClr val="BFBFBF"/>
                </a:solidFill>
              </a:rPr>
              <a:t>Applanationstonometrie</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fälschlicherweise</a:t>
            </a:r>
            <a:r>
              <a:rPr lang="en-US" sz="1200" dirty="0">
                <a:solidFill>
                  <a:srgbClr val="BFBFBF"/>
                </a:solidFill>
              </a:rPr>
              <a:t>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niedrig</a:t>
            </a:r>
            <a:r>
              <a:rPr lang="en-US" sz="1200" b="1" i="1" dirty="0">
                <a:solidFill>
                  <a:srgbClr val="BFBFBF"/>
                </a:solidFill>
              </a:rPr>
              <a:t>, </a:t>
            </a:r>
            <a:r>
              <a:rPr lang="en-US" sz="1200" dirty="0" err="1">
                <a:solidFill>
                  <a:srgbClr val="BFBFBF"/>
                </a:solidFill>
              </a:rPr>
              <a:t>wenn</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t>
            </a:r>
            <a:r>
              <a:rPr lang="en-US" sz="1200" dirty="0" err="1">
                <a:solidFill>
                  <a:srgbClr val="BFBFBF"/>
                </a:solidFill>
              </a:rPr>
              <a:t>Hornhaut</a:t>
            </a:r>
            <a:r>
              <a:rPr lang="en-US" sz="1200" dirty="0">
                <a:solidFill>
                  <a:srgbClr val="BFBFBF"/>
                </a:solidFill>
              </a:rPr>
              <a:t> </a:t>
            </a:r>
            <a:r>
              <a:rPr lang="en-US" sz="1200" dirty="0" err="1">
                <a:solidFill>
                  <a:srgbClr val="BFBFBF"/>
                </a:solidFill>
              </a:rPr>
              <a:t>ödematös</a:t>
            </a:r>
            <a:r>
              <a:rPr lang="en-US" sz="1200" dirty="0">
                <a:solidFill>
                  <a:srgbClr val="BFBFBF"/>
                </a:solidFill>
              </a:rPr>
              <a:t> </a:t>
            </a:r>
            <a:r>
              <a:rPr lang="en-US" sz="1200" dirty="0" err="1">
                <a:solidFill>
                  <a:srgbClr val="BFBFBF"/>
                </a:solidFill>
              </a:rPr>
              <a:t>ist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Applanation </a:t>
            </a:r>
            <a:r>
              <a:rPr lang="en-US" sz="1200" dirty="0" err="1">
                <a:solidFill>
                  <a:srgbClr val="BFBFBF"/>
                </a:solidFill>
              </a:rPr>
              <a:t>über</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weichen</a:t>
            </a:r>
            <a:r>
              <a:rPr lang="en-US" sz="1200" dirty="0">
                <a:solidFill>
                  <a:srgbClr val="BFBFBF"/>
                </a:solidFill>
              </a:rPr>
              <a:t> </a:t>
            </a:r>
            <a:r>
              <a:rPr lang="en-US" sz="1200" dirty="0" err="1">
                <a:solidFill>
                  <a:srgbClr val="BFBFBF"/>
                </a:solidFill>
              </a:rPr>
              <a:t>Kontaktlinse</a:t>
            </a:r>
            <a:r>
              <a:rPr lang="en-US" sz="1200" dirty="0">
                <a:solidFill>
                  <a:srgbClr val="BFBFBF"/>
                </a:solidFill>
              </a:rPr>
              <a:t> </a:t>
            </a:r>
            <a:r>
              <a:rPr lang="en-US" sz="1200" dirty="0" err="1">
                <a:solidFill>
                  <a:srgbClr val="BFBFBF"/>
                </a:solidFill>
              </a:rPr>
              <a:t>durchgeführt</a:t>
            </a:r>
            <a:r>
              <a:rPr lang="en-US" sz="1200" dirty="0">
                <a:solidFill>
                  <a:srgbClr val="BFBFBF"/>
                </a:solidFill>
              </a:rPr>
              <a:t> </a:t>
            </a:r>
            <a:r>
              <a:rPr lang="en-US" sz="1200" dirty="0" err="1">
                <a:solidFill>
                  <a:srgbClr val="BFBFBF"/>
                </a:solidFill>
              </a:rPr>
              <a:t>wird</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nach</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Plomben</a:t>
            </a:r>
            <a:r>
              <a:rPr lang="en-US" sz="1200" dirty="0">
                <a:solidFill>
                  <a:srgbClr val="BFBFBF"/>
                </a:solidFill>
              </a:rPr>
              <a:t>-Operation (</a:t>
            </a:r>
            <a:r>
              <a:rPr lang="en-US" sz="1200" dirty="0" err="1">
                <a:solidFill>
                  <a:srgbClr val="BFBFBF"/>
                </a:solidFill>
              </a:rPr>
              <a:t>verändert</a:t>
            </a:r>
            <a:r>
              <a:rPr lang="en-US" sz="1200" dirty="0">
                <a:solidFill>
                  <a:srgbClr val="BFBFBF"/>
                </a:solidFill>
              </a:rPr>
              <a:t> die </a:t>
            </a:r>
            <a:r>
              <a:rPr lang="en-US" sz="1200" dirty="0" err="1">
                <a:solidFill>
                  <a:srgbClr val="BFBFBF"/>
                </a:solidFill>
              </a:rPr>
              <a:t>Sklerasteifigkeit</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zu</a:t>
            </a:r>
            <a:r>
              <a:rPr lang="en-US" sz="1200" dirty="0">
                <a:solidFill>
                  <a:srgbClr val="BFBFBF"/>
                </a:solidFill>
              </a:rPr>
              <a:t> </a:t>
            </a:r>
            <a:r>
              <a:rPr lang="en-US" sz="1200" dirty="0" err="1">
                <a:solidFill>
                  <a:srgbClr val="BFBFBF"/>
                </a:solidFill>
              </a:rPr>
              <a:t>wenig</a:t>
            </a:r>
            <a:r>
              <a:rPr lang="en-US" sz="1200" dirty="0">
                <a:solidFill>
                  <a:srgbClr val="BFBFBF"/>
                </a:solidFill>
              </a:rPr>
              <a:t> </a:t>
            </a:r>
            <a:r>
              <a:rPr lang="en-US" sz="1200" dirty="0" err="1">
                <a:solidFill>
                  <a:srgbClr val="BFBFBF"/>
                </a:solidFill>
              </a:rPr>
              <a:t>Flureszein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fälschlicherweise</a:t>
            </a:r>
            <a:r>
              <a:rPr lang="en-US" sz="1200" dirty="0">
                <a:solidFill>
                  <a:srgbClr val="BFBFBF"/>
                </a:solidFill>
              </a:rPr>
              <a:t>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hoch</a:t>
            </a:r>
            <a:r>
              <a:rPr lang="en-US" sz="1200" b="1" i="1" dirty="0">
                <a:solidFill>
                  <a:srgbClr val="BFBFBF"/>
                </a:solidFill>
              </a:rPr>
              <a:t>, </a:t>
            </a:r>
            <a:r>
              <a:rPr lang="en-US" sz="1200" dirty="0" err="1">
                <a:solidFill>
                  <a:srgbClr val="BFBFBF"/>
                </a:solidFill>
              </a:rPr>
              <a:t>wenn</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t>
            </a:r>
            <a:r>
              <a:rPr lang="en-US" sz="1200" dirty="0" err="1">
                <a:solidFill>
                  <a:srgbClr val="BFBFBF"/>
                </a:solidFill>
              </a:rPr>
              <a:t>Messung</a:t>
            </a:r>
            <a:r>
              <a:rPr lang="en-US" sz="1200" dirty="0">
                <a:solidFill>
                  <a:srgbClr val="BFBFBF"/>
                </a:solidFill>
              </a:rPr>
              <a:t> </a:t>
            </a:r>
            <a:r>
              <a:rPr lang="en-US" sz="1200" dirty="0" err="1">
                <a:solidFill>
                  <a:srgbClr val="BFBFBF"/>
                </a:solidFill>
              </a:rPr>
              <a:t>über</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Hornhautnarbe</a:t>
            </a:r>
            <a:r>
              <a:rPr lang="en-US" sz="1200" dirty="0">
                <a:solidFill>
                  <a:srgbClr val="BFBFBF"/>
                </a:solidFill>
              </a:rPr>
              <a:t> </a:t>
            </a:r>
            <a:r>
              <a:rPr lang="en-US" sz="1200" dirty="0" err="1">
                <a:solidFill>
                  <a:srgbClr val="BFBFBF"/>
                </a:solidFill>
              </a:rPr>
              <a:t>durchgeführt</a:t>
            </a:r>
            <a:r>
              <a:rPr lang="en-US" sz="1200" dirty="0">
                <a:solidFill>
                  <a:srgbClr val="BFBFBF"/>
                </a:solidFill>
              </a:rPr>
              <a:t> </a:t>
            </a:r>
            <a:r>
              <a:rPr lang="en-US" sz="1200" dirty="0" err="1">
                <a:solidFill>
                  <a:srgbClr val="BFBFBF"/>
                </a:solidFill>
              </a:rPr>
              <a:t>wird</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zu</a:t>
            </a:r>
            <a:r>
              <a:rPr lang="en-US" sz="1200" dirty="0">
                <a:solidFill>
                  <a:srgbClr val="BFBFBF"/>
                </a:solidFill>
              </a:rPr>
              <a:t> </a:t>
            </a:r>
            <a:r>
              <a:rPr lang="en-US" sz="1200" dirty="0" err="1">
                <a:solidFill>
                  <a:srgbClr val="BFBFBF"/>
                </a:solidFill>
              </a:rPr>
              <a:t>viel</a:t>
            </a:r>
            <a:r>
              <a:rPr lang="en-US" sz="1200" dirty="0">
                <a:solidFill>
                  <a:srgbClr val="BFBFBF"/>
                </a:solidFill>
              </a:rPr>
              <a:t> </a:t>
            </a:r>
            <a:r>
              <a:rPr lang="en-US" sz="1200" dirty="0" err="1">
                <a:solidFill>
                  <a:srgbClr val="BFBFBF"/>
                </a:solidFill>
              </a:rPr>
              <a:t>Flureszein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wird</a:t>
            </a:r>
            <a:r>
              <a:rPr lang="en-US" sz="1200" dirty="0">
                <a:solidFill>
                  <a:srgbClr val="BFBFBF"/>
                </a:solidFill>
              </a:rPr>
              <a:t> </a:t>
            </a:r>
            <a:r>
              <a:rPr lang="en-US" sz="1200" dirty="0" err="1">
                <a:solidFill>
                  <a:srgbClr val="BFBFBF"/>
                </a:solidFill>
              </a:rPr>
              <a:t>schlichtweg</a:t>
            </a:r>
            <a:r>
              <a:rPr lang="en-US" sz="1200" dirty="0">
                <a:solidFill>
                  <a:srgbClr val="BFBFBF"/>
                </a:solidFill>
              </a:rPr>
              <a:t> </a:t>
            </a:r>
            <a:r>
              <a:rPr lang="en-US" sz="1200" b="1" i="1" dirty="0">
                <a:solidFill>
                  <a:srgbClr val="BFBFBF"/>
                </a:solidFill>
              </a:rPr>
              <a:t>UNTERSCHÄTZT, </a:t>
            </a:r>
            <a:r>
              <a:rPr lang="en-US" sz="1200" dirty="0" err="1">
                <a:solidFill>
                  <a:srgbClr val="BFBFBF"/>
                </a:solidFill>
              </a:rPr>
              <a:t>wenn</a:t>
            </a:r>
            <a:r>
              <a:rPr lang="en-US" sz="1200" dirty="0">
                <a:solidFill>
                  <a:srgbClr val="BFBFBF"/>
                </a:solidFill>
              </a:rPr>
              <a:t> das Auge </a:t>
            </a:r>
            <a:r>
              <a:rPr lang="en-US" sz="1200" dirty="0" err="1">
                <a:solidFill>
                  <a:srgbClr val="BFBFBF"/>
                </a:solidFill>
              </a:rPr>
              <a:t>einen</a:t>
            </a:r>
            <a:r>
              <a:rPr lang="en-US" sz="1200" dirty="0">
                <a:solidFill>
                  <a:srgbClr val="BFBFBF"/>
                </a:solidFill>
              </a:rPr>
              <a:t> </a:t>
            </a:r>
            <a:r>
              <a:rPr lang="en-US" sz="1200" dirty="0" err="1">
                <a:solidFill>
                  <a:srgbClr val="BFBFBF"/>
                </a:solidFill>
              </a:rPr>
              <a:t>signifikanten</a:t>
            </a:r>
            <a:r>
              <a:rPr lang="en-US" sz="1200" dirty="0">
                <a:solidFill>
                  <a:srgbClr val="BFBFBF"/>
                </a:solidFill>
              </a:rPr>
              <a:t> </a:t>
            </a:r>
            <a:r>
              <a:rPr lang="en-US" sz="1200" b="1" dirty="0" err="1">
                <a:solidFill>
                  <a:srgbClr val="0000FF"/>
                </a:solidFill>
              </a:rPr>
              <a:t>Hornhautastigmatismus</a:t>
            </a:r>
            <a:r>
              <a:rPr lang="en-US" sz="1200" dirty="0">
                <a:solidFill>
                  <a:srgbClr val="BFBFBF"/>
                </a:solidFill>
              </a:rPr>
              <a:t> </a:t>
            </a:r>
            <a:r>
              <a:rPr lang="en-US" sz="1200" dirty="0" err="1">
                <a:solidFill>
                  <a:srgbClr val="BFBFBF"/>
                </a:solidFill>
              </a:rPr>
              <a:t>aufweist</a:t>
            </a:r>
            <a:endParaRPr sz="1200" b="1" dirty="0">
              <a:solidFill>
                <a:srgbClr val="BFBFBF"/>
              </a:solidFill>
            </a:endParaRPr>
          </a:p>
          <a:p>
            <a:pPr marL="987425" lvl="0" indent="-191453" algn="l" rtl="0">
              <a:spcBef>
                <a:spcPts val="460"/>
              </a:spcBef>
              <a:spcAft>
                <a:spcPts val="0"/>
              </a:spcAft>
              <a:buClr>
                <a:schemeClr val="dk1"/>
              </a:buClr>
              <a:buSzPts val="1100"/>
              <a:buFont typeface="Arial"/>
              <a:buNone/>
            </a:pPr>
            <a:endParaRPr sz="1200" b="1" dirty="0">
              <a:solidFill>
                <a:srgbClr val="BFBFBF"/>
              </a:solidFill>
            </a:endParaRPr>
          </a:p>
          <a:p>
            <a:pPr marL="342900" lvl="0" indent="-342900" algn="l" rtl="0">
              <a:spcBef>
                <a:spcPts val="0"/>
              </a:spcBef>
              <a:spcAft>
                <a:spcPts val="0"/>
              </a:spcAft>
              <a:buSzPts val="840"/>
              <a:buChar char="●"/>
            </a:pPr>
            <a:r>
              <a:rPr lang="en-US" sz="1200" b="1" u="sng" dirty="0" err="1">
                <a:solidFill>
                  <a:srgbClr val="0000FF"/>
                </a:solidFill>
              </a:rPr>
              <a:t>Hornhautastigmatismus</a:t>
            </a:r>
            <a:r>
              <a:rPr lang="en-US" sz="1200" dirty="0"/>
              <a:t> </a:t>
            </a:r>
            <a:r>
              <a:rPr lang="en-US" sz="1200" dirty="0" err="1"/>
              <a:t>aufweist</a:t>
            </a:r>
            <a:endParaRPr dirty="0"/>
          </a:p>
          <a:p>
            <a:pPr marL="987425" lvl="2" indent="-191453" algn="l" rtl="0">
              <a:spcBef>
                <a:spcPts val="460"/>
              </a:spcBef>
              <a:spcAft>
                <a:spcPts val="0"/>
              </a:spcAft>
              <a:buSzPts val="1610"/>
              <a:buNone/>
            </a:pPr>
            <a:endParaRPr sz="1200" b="1" dirty="0">
              <a:solidFill>
                <a:srgbClr val="BFBFBF"/>
              </a:solidFill>
            </a:endParaRPr>
          </a:p>
        </p:txBody>
      </p:sp>
      <p:sp>
        <p:nvSpPr>
          <p:cNvPr id="1675" name="Google Shape;1675;p84"/>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84</a:t>
            </a:fld>
            <a:endParaRPr sz="1000">
              <a:solidFill>
                <a:schemeClr val="dk1"/>
              </a:solidFill>
              <a:latin typeface="Arial"/>
              <a:ea typeface="Arial"/>
              <a:cs typeface="Arial"/>
              <a:sym typeface="Arial"/>
            </a:endParaRPr>
          </a:p>
        </p:txBody>
      </p:sp>
      <p:sp>
        <p:nvSpPr>
          <p:cNvPr id="1676" name="Google Shape;1676;p84"/>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677" name="Google Shape;1677;p84"/>
          <p:cNvSpPr txBox="1"/>
          <p:nvPr/>
        </p:nvSpPr>
        <p:spPr>
          <a:xfrm>
            <a:off x="457199" y="1741994"/>
            <a:ext cx="7472100" cy="25500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Was wird bei der Applanation eines Auges mit starkem Hornhautastigmatismus ungewöhnlich sein?</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Die Mires sind nicht rund, sondern eiförmig.</a:t>
            </a:r>
            <a:endParaRPr sz="1200" i="1">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Das </a:t>
            </a:r>
            <a:r>
              <a:rPr lang="en-US" sz="1200" b="1" i="1">
                <a:solidFill>
                  <a:schemeClr val="dk1"/>
                </a:solidFill>
              </a:rPr>
              <a:t>ist </a:t>
            </a:r>
            <a:r>
              <a:rPr lang="en-US" sz="1200" i="1">
                <a:solidFill>
                  <a:schemeClr val="dk1"/>
                </a:solidFill>
              </a:rPr>
              <a:t>ungewöhnlich. Wie wirken sich ovale Mires auf den gemessenen Augendruckwert aus?</a:t>
            </a:r>
            <a:endParaRPr sz="1200" i="1">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Der IOD-Messwert hängt davon ab, ob die Mires entlang der kurzen oder der langen Achse der elliptischen Applanationsfläche ausgerichtet werden.</a:t>
            </a:r>
            <a:endParaRPr sz="1200" i="1">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Was kann man tun, um in dieser Situation einen genauen Augeninnendruckwert zu erhalten?</a:t>
            </a:r>
            <a:endParaRPr sz="1200" i="1">
              <a:solidFill>
                <a:schemeClr val="dk1"/>
              </a:solidFill>
            </a:endParaRPr>
          </a:p>
          <a:p>
            <a:pPr marL="0" marR="0" lvl="0" indent="0" algn="l" rtl="0">
              <a:spcBef>
                <a:spcPts val="0"/>
              </a:spcBef>
              <a:spcAft>
                <a:spcPts val="0"/>
              </a:spcAft>
              <a:buNone/>
            </a:pPr>
            <a:r>
              <a:rPr lang="en-US" sz="1200">
                <a:solidFill>
                  <a:schemeClr val="dk1"/>
                </a:solidFill>
              </a:rPr>
              <a:t>Bei Astigmatismus sollte die Markierung am Tonometerprisma auf die Mitte des flachsten Meridians ausgerichtet werden (also den Meridian mit der geringsten Krümmung). Dieser Messwert entspricht dem korrekten Augeninnendruck.</a:t>
            </a:r>
            <a:r>
              <a:rPr lang="en-US" sz="1200">
                <a:solidFill>
                  <a:srgbClr val="FEFF83"/>
                </a:solidFill>
              </a:rPr>
              <a:t>. </a:t>
            </a:r>
            <a:r>
              <a:rPr lang="en-US" sz="1200">
                <a:solidFill>
                  <a:srgbClr val="FEFF83"/>
                </a:solidFill>
                <a:latin typeface="Arial"/>
                <a:ea typeface="Arial"/>
                <a:cs typeface="Arial"/>
                <a:sym typeface="Arial"/>
              </a:rPr>
              <a:t>. Oder wenn Sie sich nicht merken können, welche Achse Sie überprüfen müssen, können Sie den Augeninnendruck an zwei </a:t>
            </a:r>
            <a:r>
              <a:rPr lang="en-US" sz="1200" i="1">
                <a:solidFill>
                  <a:srgbClr val="FEFF83"/>
                </a:solidFill>
                <a:latin typeface="Arial"/>
                <a:ea typeface="Arial"/>
                <a:cs typeface="Arial"/>
                <a:sym typeface="Arial"/>
              </a:rPr>
              <a:t>beliebigen </a:t>
            </a:r>
            <a:r>
              <a:rPr lang="en-US" sz="1200">
                <a:solidFill>
                  <a:srgbClr val="FEFF83"/>
                </a:solidFill>
                <a:latin typeface="Arial"/>
                <a:ea typeface="Arial"/>
                <a:cs typeface="Arial"/>
                <a:sym typeface="Arial"/>
              </a:rPr>
              <a:t> Meridianen  messen, die  90</a:t>
            </a:r>
            <a:r>
              <a:rPr lang="en-US" sz="1200" baseline="30000">
                <a:solidFill>
                  <a:srgbClr val="FEFF83"/>
                </a:solidFill>
                <a:latin typeface="Arial"/>
                <a:ea typeface="Arial"/>
                <a:cs typeface="Arial"/>
                <a:sym typeface="Arial"/>
              </a:rPr>
              <a:t>o</a:t>
            </a:r>
            <a:r>
              <a:rPr lang="en-US" sz="1200">
                <a:solidFill>
                  <a:srgbClr val="FEFF83"/>
                </a:solidFill>
                <a:latin typeface="Arial"/>
                <a:ea typeface="Arial"/>
                <a:cs typeface="Arial"/>
                <a:sym typeface="Arial"/>
              </a:rPr>
              <a:t>  voneinander entfernt sind, und den Durchschnitt der beiden Messwerte bilden.</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681"/>
        <p:cNvGrpSpPr/>
        <p:nvPr/>
      </p:nvGrpSpPr>
      <p:grpSpPr>
        <a:xfrm>
          <a:off x="0" y="0"/>
          <a:ext cx="0" cy="0"/>
          <a:chOff x="0" y="0"/>
          <a:chExt cx="0" cy="0"/>
        </a:xfrm>
      </p:grpSpPr>
      <p:sp>
        <p:nvSpPr>
          <p:cNvPr id="1685" name="Google Shape;1685;p85"/>
          <p:cNvSpPr/>
          <p:nvPr/>
        </p:nvSpPr>
        <p:spPr>
          <a:xfrm>
            <a:off x="1828800" y="3162300"/>
            <a:ext cx="5334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lnSpc>
                <a:spcPct val="80000"/>
              </a:lnSpc>
              <a:spcBef>
                <a:spcPts val="0"/>
              </a:spcBef>
              <a:spcAft>
                <a:spcPts val="0"/>
              </a:spcAft>
              <a:buClr>
                <a:schemeClr val="dk1"/>
              </a:buClr>
              <a:buSzPts val="800"/>
              <a:buFont typeface="Noto Sans Symbols"/>
              <a:buNone/>
            </a:pPr>
            <a:endParaRPr sz="800" i="1">
              <a:solidFill>
                <a:schemeClr val="dk1"/>
              </a:solidFill>
              <a:latin typeface="Arial"/>
              <a:ea typeface="Arial"/>
              <a:cs typeface="Arial"/>
              <a:sym typeface="Arial"/>
            </a:endParaRPr>
          </a:p>
        </p:txBody>
      </p:sp>
      <p:sp>
        <p:nvSpPr>
          <p:cNvPr id="1686" name="Google Shape;1686;p85"/>
          <p:cNvSpPr/>
          <p:nvPr/>
        </p:nvSpPr>
        <p:spPr>
          <a:xfrm>
            <a:off x="2514600" y="1905000"/>
            <a:ext cx="15240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87" name="Google Shape;1687;p85"/>
          <p:cNvSpPr/>
          <p:nvPr/>
        </p:nvSpPr>
        <p:spPr>
          <a:xfrm>
            <a:off x="5105400" y="2362200"/>
            <a:ext cx="990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88" name="Google Shape;1688;p85"/>
          <p:cNvSpPr/>
          <p:nvPr/>
        </p:nvSpPr>
        <p:spPr>
          <a:xfrm>
            <a:off x="1905000" y="2743200"/>
            <a:ext cx="1981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689" name="Google Shape;1689;p85"/>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F</a:t>
            </a:r>
            <a:endParaRPr/>
          </a:p>
        </p:txBody>
      </p:sp>
      <p:sp>
        <p:nvSpPr>
          <p:cNvPr id="1690" name="Google Shape;1690;p85"/>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b="1" dirty="0" err="1">
                <a:solidFill>
                  <a:srgbClr val="BFBFBF"/>
                </a:solidFill>
              </a:rPr>
              <a:t>Weitere</a:t>
            </a:r>
            <a:r>
              <a:rPr lang="en-US" sz="1200" b="1" dirty="0">
                <a:solidFill>
                  <a:srgbClr val="BFBFBF"/>
                </a:solidFill>
              </a:rPr>
              <a:t> </a:t>
            </a:r>
            <a:r>
              <a:rPr lang="en-US" sz="1200" b="1" dirty="0" err="1">
                <a:solidFill>
                  <a:srgbClr val="BFBFBF"/>
                </a:solidFill>
              </a:rPr>
              <a:t>Informationen</a:t>
            </a:r>
            <a:r>
              <a:rPr lang="en-US" sz="1200" b="1" dirty="0">
                <a:solidFill>
                  <a:srgbClr val="BFBFBF"/>
                </a:solidFill>
              </a:rPr>
              <a:t> </a:t>
            </a:r>
            <a:r>
              <a:rPr lang="en-US" sz="1200" b="1" dirty="0" err="1">
                <a:solidFill>
                  <a:srgbClr val="BFBFBF"/>
                </a:solidFill>
              </a:rPr>
              <a:t>zur</a:t>
            </a:r>
            <a:r>
              <a:rPr lang="en-US" sz="1200" b="1" dirty="0">
                <a:solidFill>
                  <a:srgbClr val="BFBFBF"/>
                </a:solidFill>
              </a:rPr>
              <a:t> </a:t>
            </a:r>
            <a:r>
              <a:rPr lang="en-US" sz="1200" b="1" dirty="0" err="1">
                <a:solidFill>
                  <a:srgbClr val="BFBFBF"/>
                </a:solidFill>
              </a:rPr>
              <a:t>Applanationstonometrie</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fälschlicherweise</a:t>
            </a:r>
            <a:r>
              <a:rPr lang="en-US" sz="1200" dirty="0">
                <a:solidFill>
                  <a:srgbClr val="BFBFBF"/>
                </a:solidFill>
              </a:rPr>
              <a:t>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niedrig</a:t>
            </a:r>
            <a:r>
              <a:rPr lang="en-US" sz="1200" b="1" i="1" dirty="0">
                <a:solidFill>
                  <a:srgbClr val="BFBFBF"/>
                </a:solidFill>
              </a:rPr>
              <a:t>, </a:t>
            </a:r>
            <a:r>
              <a:rPr lang="en-US" sz="1200" dirty="0" err="1">
                <a:solidFill>
                  <a:srgbClr val="BFBFBF"/>
                </a:solidFill>
              </a:rPr>
              <a:t>wenn</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t>
            </a:r>
            <a:r>
              <a:rPr lang="en-US" sz="1200" dirty="0" err="1">
                <a:solidFill>
                  <a:srgbClr val="BFBFBF"/>
                </a:solidFill>
              </a:rPr>
              <a:t>Hornhaut</a:t>
            </a:r>
            <a:r>
              <a:rPr lang="en-US" sz="1200" dirty="0">
                <a:solidFill>
                  <a:srgbClr val="BFBFBF"/>
                </a:solidFill>
              </a:rPr>
              <a:t> </a:t>
            </a:r>
            <a:r>
              <a:rPr lang="en-US" sz="1200" dirty="0" err="1">
                <a:solidFill>
                  <a:srgbClr val="BFBFBF"/>
                </a:solidFill>
              </a:rPr>
              <a:t>ödematös</a:t>
            </a:r>
            <a:r>
              <a:rPr lang="en-US" sz="1200" dirty="0">
                <a:solidFill>
                  <a:srgbClr val="BFBFBF"/>
                </a:solidFill>
              </a:rPr>
              <a:t> </a:t>
            </a:r>
            <a:r>
              <a:rPr lang="en-US" sz="1200" dirty="0" err="1">
                <a:solidFill>
                  <a:srgbClr val="BFBFBF"/>
                </a:solidFill>
              </a:rPr>
              <a:t>ist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Applanation </a:t>
            </a:r>
            <a:r>
              <a:rPr lang="en-US" sz="1200" dirty="0" err="1">
                <a:solidFill>
                  <a:srgbClr val="BFBFBF"/>
                </a:solidFill>
              </a:rPr>
              <a:t>über</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weichen</a:t>
            </a:r>
            <a:r>
              <a:rPr lang="en-US" sz="1200" dirty="0">
                <a:solidFill>
                  <a:srgbClr val="BFBFBF"/>
                </a:solidFill>
              </a:rPr>
              <a:t> </a:t>
            </a:r>
            <a:r>
              <a:rPr lang="en-US" sz="1200" dirty="0" err="1">
                <a:solidFill>
                  <a:srgbClr val="BFBFBF"/>
                </a:solidFill>
              </a:rPr>
              <a:t>Kontaktlinse</a:t>
            </a:r>
            <a:r>
              <a:rPr lang="en-US" sz="1200" dirty="0">
                <a:solidFill>
                  <a:srgbClr val="BFBFBF"/>
                </a:solidFill>
              </a:rPr>
              <a:t> </a:t>
            </a:r>
            <a:r>
              <a:rPr lang="en-US" sz="1200" dirty="0" err="1">
                <a:solidFill>
                  <a:srgbClr val="BFBFBF"/>
                </a:solidFill>
              </a:rPr>
              <a:t>durchgeführt</a:t>
            </a:r>
            <a:r>
              <a:rPr lang="en-US" sz="1200" dirty="0">
                <a:solidFill>
                  <a:srgbClr val="BFBFBF"/>
                </a:solidFill>
              </a:rPr>
              <a:t> </a:t>
            </a:r>
            <a:r>
              <a:rPr lang="en-US" sz="1200" dirty="0" err="1">
                <a:solidFill>
                  <a:srgbClr val="BFBFBF"/>
                </a:solidFill>
              </a:rPr>
              <a:t>wird</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nach</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Plomben</a:t>
            </a:r>
            <a:r>
              <a:rPr lang="en-US" sz="1200" dirty="0">
                <a:solidFill>
                  <a:srgbClr val="BFBFBF"/>
                </a:solidFill>
              </a:rPr>
              <a:t>-Operation (</a:t>
            </a:r>
            <a:r>
              <a:rPr lang="en-US" sz="1200" dirty="0" err="1">
                <a:solidFill>
                  <a:srgbClr val="BFBFBF"/>
                </a:solidFill>
              </a:rPr>
              <a:t>verändert</a:t>
            </a:r>
            <a:r>
              <a:rPr lang="en-US" sz="1200" dirty="0">
                <a:solidFill>
                  <a:srgbClr val="BFBFBF"/>
                </a:solidFill>
              </a:rPr>
              <a:t> die </a:t>
            </a:r>
            <a:r>
              <a:rPr lang="en-US" sz="1200" dirty="0" err="1">
                <a:solidFill>
                  <a:srgbClr val="BFBFBF"/>
                </a:solidFill>
              </a:rPr>
              <a:t>Sklerasteifigkeit</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zu</a:t>
            </a:r>
            <a:r>
              <a:rPr lang="en-US" sz="1200" dirty="0">
                <a:solidFill>
                  <a:srgbClr val="BFBFBF"/>
                </a:solidFill>
              </a:rPr>
              <a:t> </a:t>
            </a:r>
            <a:r>
              <a:rPr lang="en-US" sz="1200" dirty="0" err="1">
                <a:solidFill>
                  <a:srgbClr val="BFBFBF"/>
                </a:solidFill>
              </a:rPr>
              <a:t>wenig</a:t>
            </a:r>
            <a:r>
              <a:rPr lang="en-US" sz="1200" dirty="0">
                <a:solidFill>
                  <a:srgbClr val="BFBFBF"/>
                </a:solidFill>
              </a:rPr>
              <a:t> </a:t>
            </a:r>
            <a:r>
              <a:rPr lang="en-US" sz="1200" dirty="0" err="1">
                <a:solidFill>
                  <a:srgbClr val="BFBFBF"/>
                </a:solidFill>
              </a:rPr>
              <a:t>Flureszein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fälschlicherweise</a:t>
            </a:r>
            <a:r>
              <a:rPr lang="en-US" sz="1200" dirty="0">
                <a:solidFill>
                  <a:srgbClr val="BFBFBF"/>
                </a:solidFill>
              </a:rPr>
              <a:t>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hoch</a:t>
            </a:r>
            <a:r>
              <a:rPr lang="en-US" sz="1200" b="1" i="1" dirty="0">
                <a:solidFill>
                  <a:srgbClr val="BFBFBF"/>
                </a:solidFill>
              </a:rPr>
              <a:t>, </a:t>
            </a:r>
            <a:r>
              <a:rPr lang="en-US" sz="1200" dirty="0" err="1">
                <a:solidFill>
                  <a:srgbClr val="BFBFBF"/>
                </a:solidFill>
              </a:rPr>
              <a:t>wenn</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t>
            </a:r>
            <a:r>
              <a:rPr lang="en-US" sz="1200" dirty="0" err="1">
                <a:solidFill>
                  <a:srgbClr val="BFBFBF"/>
                </a:solidFill>
              </a:rPr>
              <a:t>Messung</a:t>
            </a:r>
            <a:r>
              <a:rPr lang="en-US" sz="1200" dirty="0">
                <a:solidFill>
                  <a:srgbClr val="BFBFBF"/>
                </a:solidFill>
              </a:rPr>
              <a:t> </a:t>
            </a:r>
            <a:r>
              <a:rPr lang="en-US" sz="1200" dirty="0" err="1">
                <a:solidFill>
                  <a:srgbClr val="BFBFBF"/>
                </a:solidFill>
              </a:rPr>
              <a:t>über</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Hornhautnarbe</a:t>
            </a:r>
            <a:r>
              <a:rPr lang="en-US" sz="1200" dirty="0">
                <a:solidFill>
                  <a:srgbClr val="BFBFBF"/>
                </a:solidFill>
              </a:rPr>
              <a:t> </a:t>
            </a:r>
            <a:r>
              <a:rPr lang="en-US" sz="1200" dirty="0" err="1">
                <a:solidFill>
                  <a:srgbClr val="BFBFBF"/>
                </a:solidFill>
              </a:rPr>
              <a:t>durchgeführt</a:t>
            </a:r>
            <a:r>
              <a:rPr lang="en-US" sz="1200" dirty="0">
                <a:solidFill>
                  <a:srgbClr val="BFBFBF"/>
                </a:solidFill>
              </a:rPr>
              <a:t> </a:t>
            </a:r>
            <a:r>
              <a:rPr lang="en-US" sz="1200" dirty="0" err="1">
                <a:solidFill>
                  <a:srgbClr val="BFBFBF"/>
                </a:solidFill>
              </a:rPr>
              <a:t>wird</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zu</a:t>
            </a:r>
            <a:r>
              <a:rPr lang="en-US" sz="1200" dirty="0">
                <a:solidFill>
                  <a:srgbClr val="BFBFBF"/>
                </a:solidFill>
              </a:rPr>
              <a:t> </a:t>
            </a:r>
            <a:r>
              <a:rPr lang="en-US" sz="1200" dirty="0" err="1">
                <a:solidFill>
                  <a:srgbClr val="BFBFBF"/>
                </a:solidFill>
              </a:rPr>
              <a:t>viel</a:t>
            </a:r>
            <a:r>
              <a:rPr lang="en-US" sz="1200" dirty="0">
                <a:solidFill>
                  <a:srgbClr val="BFBFBF"/>
                </a:solidFill>
              </a:rPr>
              <a:t> </a:t>
            </a:r>
            <a:r>
              <a:rPr lang="en-US" sz="1200" dirty="0" err="1">
                <a:solidFill>
                  <a:srgbClr val="BFBFBF"/>
                </a:solidFill>
              </a:rPr>
              <a:t>Flureszein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wird</a:t>
            </a:r>
            <a:r>
              <a:rPr lang="en-US" sz="1200" dirty="0">
                <a:solidFill>
                  <a:srgbClr val="BFBFBF"/>
                </a:solidFill>
              </a:rPr>
              <a:t> </a:t>
            </a:r>
            <a:r>
              <a:rPr lang="en-US" sz="1200" dirty="0" err="1">
                <a:solidFill>
                  <a:srgbClr val="BFBFBF"/>
                </a:solidFill>
              </a:rPr>
              <a:t>schlichtweg</a:t>
            </a:r>
            <a:r>
              <a:rPr lang="en-US" sz="1200" dirty="0">
                <a:solidFill>
                  <a:srgbClr val="BFBFBF"/>
                </a:solidFill>
              </a:rPr>
              <a:t> </a:t>
            </a:r>
            <a:r>
              <a:rPr lang="en-US" sz="1200" b="1" i="1" dirty="0">
                <a:solidFill>
                  <a:srgbClr val="BFBFBF"/>
                </a:solidFill>
              </a:rPr>
              <a:t>UNTERSCHÄTZT, </a:t>
            </a:r>
            <a:r>
              <a:rPr lang="en-US" sz="1200" dirty="0" err="1">
                <a:solidFill>
                  <a:srgbClr val="BFBFBF"/>
                </a:solidFill>
              </a:rPr>
              <a:t>wenn</a:t>
            </a:r>
            <a:r>
              <a:rPr lang="en-US" sz="1200" dirty="0">
                <a:solidFill>
                  <a:srgbClr val="BFBFBF"/>
                </a:solidFill>
              </a:rPr>
              <a:t> das Auge </a:t>
            </a:r>
            <a:r>
              <a:rPr lang="en-US" sz="1200" dirty="0" err="1">
                <a:solidFill>
                  <a:srgbClr val="BFBFBF"/>
                </a:solidFill>
              </a:rPr>
              <a:t>einen</a:t>
            </a:r>
            <a:r>
              <a:rPr lang="en-US" sz="1200" dirty="0">
                <a:solidFill>
                  <a:srgbClr val="BFBFBF"/>
                </a:solidFill>
              </a:rPr>
              <a:t> </a:t>
            </a:r>
            <a:r>
              <a:rPr lang="en-US" sz="1200" dirty="0" err="1">
                <a:solidFill>
                  <a:srgbClr val="BFBFBF"/>
                </a:solidFill>
              </a:rPr>
              <a:t>signifikanten</a:t>
            </a:r>
            <a:r>
              <a:rPr lang="en-US" sz="1200" dirty="0">
                <a:solidFill>
                  <a:srgbClr val="BFBFBF"/>
                </a:solidFill>
              </a:rPr>
              <a:t> </a:t>
            </a:r>
            <a:r>
              <a:rPr lang="en-US" sz="1200" b="1" dirty="0" err="1">
                <a:solidFill>
                  <a:srgbClr val="0000FF"/>
                </a:solidFill>
              </a:rPr>
              <a:t>Hornhautastigmatismus</a:t>
            </a:r>
            <a:r>
              <a:rPr lang="en-US" sz="1200" dirty="0">
                <a:solidFill>
                  <a:srgbClr val="BFBFBF"/>
                </a:solidFill>
              </a:rPr>
              <a:t> </a:t>
            </a:r>
            <a:r>
              <a:rPr lang="en-US" sz="1200" dirty="0" err="1">
                <a:solidFill>
                  <a:srgbClr val="BFBFBF"/>
                </a:solidFill>
              </a:rPr>
              <a:t>aufweist</a:t>
            </a:r>
            <a:endParaRPr sz="1200" b="1" dirty="0">
              <a:solidFill>
                <a:srgbClr val="BFBFBF"/>
              </a:solidFill>
            </a:endParaRPr>
          </a:p>
          <a:p>
            <a:pPr marL="987425" lvl="0" indent="-191453" algn="l" rtl="0">
              <a:spcBef>
                <a:spcPts val="460"/>
              </a:spcBef>
              <a:spcAft>
                <a:spcPts val="0"/>
              </a:spcAft>
              <a:buClr>
                <a:schemeClr val="dk1"/>
              </a:buClr>
              <a:buSzPts val="1100"/>
              <a:buFont typeface="Arial"/>
              <a:buNone/>
            </a:pPr>
            <a:endParaRPr sz="1200" b="1" dirty="0">
              <a:solidFill>
                <a:srgbClr val="BFBFBF"/>
              </a:solidFill>
            </a:endParaRPr>
          </a:p>
          <a:p>
            <a:pPr marL="342900" lvl="0" indent="-342900" algn="l" rtl="0">
              <a:spcBef>
                <a:spcPts val="0"/>
              </a:spcBef>
              <a:spcAft>
                <a:spcPts val="0"/>
              </a:spcAft>
              <a:buSzPts val="840"/>
              <a:buChar char="●"/>
            </a:pPr>
            <a:r>
              <a:rPr lang="en-US" sz="1200" b="1" u="sng" dirty="0" err="1">
                <a:solidFill>
                  <a:srgbClr val="0000FF"/>
                </a:solidFill>
              </a:rPr>
              <a:t>Hornhautastigmatismus</a:t>
            </a:r>
            <a:r>
              <a:rPr lang="en-US" sz="1200" dirty="0"/>
              <a:t> </a:t>
            </a:r>
            <a:r>
              <a:rPr lang="en-US" sz="1200" dirty="0" err="1"/>
              <a:t>aufweist</a:t>
            </a:r>
            <a:endParaRPr dirty="0"/>
          </a:p>
          <a:p>
            <a:pPr marL="987425" lvl="2" indent="-191453" algn="l" rtl="0">
              <a:spcBef>
                <a:spcPts val="460"/>
              </a:spcBef>
              <a:spcAft>
                <a:spcPts val="0"/>
              </a:spcAft>
              <a:buClr>
                <a:schemeClr val="dk1"/>
              </a:buClr>
              <a:buSzPts val="1610"/>
              <a:buFont typeface="Arial"/>
              <a:buNone/>
            </a:pPr>
            <a:endParaRPr sz="1200" b="1" dirty="0">
              <a:solidFill>
                <a:srgbClr val="BFBFBF"/>
              </a:solidFill>
            </a:endParaRPr>
          </a:p>
          <a:p>
            <a:pPr marL="987425" lvl="2" indent="-191453" algn="l" rtl="0">
              <a:spcBef>
                <a:spcPts val="460"/>
              </a:spcBef>
              <a:spcAft>
                <a:spcPts val="0"/>
              </a:spcAft>
              <a:buSzPts val="1610"/>
              <a:buNone/>
            </a:pPr>
            <a:endParaRPr sz="1200" b="1" dirty="0">
              <a:solidFill>
                <a:srgbClr val="BFBFBF"/>
              </a:solidFill>
            </a:endParaRPr>
          </a:p>
        </p:txBody>
      </p:sp>
      <p:sp>
        <p:nvSpPr>
          <p:cNvPr id="1691" name="Google Shape;1691;p85"/>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85</a:t>
            </a:fld>
            <a:endParaRPr sz="1000">
              <a:solidFill>
                <a:schemeClr val="dk1"/>
              </a:solidFill>
              <a:latin typeface="Arial"/>
              <a:ea typeface="Arial"/>
              <a:cs typeface="Arial"/>
              <a:sym typeface="Arial"/>
            </a:endParaRPr>
          </a:p>
        </p:txBody>
      </p:sp>
      <p:sp>
        <p:nvSpPr>
          <p:cNvPr id="1692" name="Google Shape;1692;p85"/>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693" name="Google Shape;1693;p85"/>
          <p:cNvSpPr txBox="1"/>
          <p:nvPr/>
        </p:nvSpPr>
        <p:spPr>
          <a:xfrm>
            <a:off x="457199" y="1741994"/>
            <a:ext cx="7472100" cy="23652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Was wird bei der Applanation eines Auges mit starkem Hornhautastigmatismus ungewöhnlich sein?</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Die Mires sind nicht rund, sondern eiförmig.</a:t>
            </a:r>
            <a:endParaRPr sz="1200" i="1">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Das </a:t>
            </a:r>
            <a:r>
              <a:rPr lang="en-US" sz="1200" b="1" i="1">
                <a:solidFill>
                  <a:schemeClr val="dk1"/>
                </a:solidFill>
              </a:rPr>
              <a:t>ist </a:t>
            </a:r>
            <a:r>
              <a:rPr lang="en-US" sz="1200" i="1">
                <a:solidFill>
                  <a:schemeClr val="dk1"/>
                </a:solidFill>
              </a:rPr>
              <a:t>ungewöhnlich. Wie wirken sich ovale Mires auf den gemessenen Augendruckwert aus?</a:t>
            </a:r>
            <a:endParaRPr sz="1200" i="1">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Der IOD-Messwert hängt davon ab, ob die Mires entlang der kurzen oder der langen Achse der elliptischen Applanationsfläche ausgerichtet werden.</a:t>
            </a:r>
            <a:endParaRPr sz="1200" i="1">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Was kann man tun, um in dieser Situation einen genauen Augeninnendruckwert zu erhalten?</a:t>
            </a:r>
            <a:endParaRPr sz="1200" i="1">
              <a:solidFill>
                <a:schemeClr val="dk1"/>
              </a:solidFill>
            </a:endParaRPr>
          </a:p>
          <a:p>
            <a:pPr marL="0" marR="0" lvl="0" indent="0" algn="l" rtl="0">
              <a:spcBef>
                <a:spcPts val="0"/>
              </a:spcBef>
              <a:spcAft>
                <a:spcPts val="0"/>
              </a:spcAft>
              <a:buNone/>
            </a:pPr>
            <a:r>
              <a:rPr lang="en-US" sz="1200">
                <a:solidFill>
                  <a:schemeClr val="dk1"/>
                </a:solidFill>
              </a:rPr>
              <a:t>Bei Astigmatismus sollte die Markierung am Tonometerprisma auf die Mitte des flachsten Meridians ausgerichtet werden (also den Meridian mit der geringsten Krümmung). Dieser Messwert entspricht dem korrekten Augeninnendruck.</a:t>
            </a:r>
            <a:r>
              <a:rPr lang="en-US" sz="1200">
                <a:solidFill>
                  <a:srgbClr val="FEFF83"/>
                </a:solidFill>
              </a:rPr>
              <a:t>.</a:t>
            </a:r>
            <a:r>
              <a:rPr lang="en-US" sz="1200">
                <a:solidFill>
                  <a:srgbClr val="0000FF"/>
                </a:solidFill>
              </a:rPr>
              <a:t>Wenn Sie vergessen haben, welche Achse Sie verwenden sollen, messen Sie den IOD einfach in zwei um 90° versetzten Meridianen und nehmen den Durchschnitt der beiden Werte.</a:t>
            </a:r>
            <a:endParaRPr/>
          </a:p>
        </p:txBody>
      </p:sp>
      <p:sp>
        <p:nvSpPr>
          <p:cNvPr id="1694" name="Google Shape;1694;p85"/>
          <p:cNvSpPr/>
          <p:nvPr/>
        </p:nvSpPr>
        <p:spPr>
          <a:xfrm>
            <a:off x="1752601" y="3912177"/>
            <a:ext cx="325582" cy="195017"/>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lnSpc>
                <a:spcPct val="58333"/>
              </a:lnSpc>
              <a:spcBef>
                <a:spcPts val="0"/>
              </a:spcBef>
              <a:spcAft>
                <a:spcPts val="0"/>
              </a:spcAft>
              <a:buNone/>
            </a:pPr>
            <a:r>
              <a:rPr lang="en-US" sz="1200">
                <a:solidFill>
                  <a:schemeClr val="dk1"/>
                </a:solidFill>
                <a:latin typeface="Arial"/>
                <a:ea typeface="Arial"/>
                <a:cs typeface="Arial"/>
                <a:sym typeface="Arial"/>
              </a:rPr>
              <a:t>#</a:t>
            </a:r>
            <a:endParaRPr/>
          </a:p>
        </p:txBody>
      </p:sp>
      <p:sp>
        <p:nvSpPr>
          <p:cNvPr id="1695" name="Google Shape;1695;p85"/>
          <p:cNvSpPr/>
          <p:nvPr/>
        </p:nvSpPr>
        <p:spPr>
          <a:xfrm>
            <a:off x="2362200" y="3912177"/>
            <a:ext cx="235527" cy="195017"/>
          </a:xfrm>
          <a:prstGeom prst="rect">
            <a:avLst/>
          </a:prstGeom>
          <a:solidFill>
            <a:schemeClr val="accent1"/>
          </a:solidFill>
          <a:ln w="25400" cap="flat" cmpd="sng">
            <a:solidFill>
              <a:srgbClr val="949400"/>
            </a:solidFill>
            <a:prstDash val="solid"/>
            <a:round/>
            <a:headEnd type="none" w="sm" len="sm"/>
            <a:tailEnd type="none" w="sm" len="sm"/>
          </a:ln>
        </p:spPr>
        <p:txBody>
          <a:bodyPr spcFirstLastPara="1" wrap="square" lIns="25400" tIns="12700" rIns="25400" bIns="12700" anchor="ctr" anchorCtr="0">
            <a:noAutofit/>
          </a:bodyPr>
          <a:lstStyle/>
          <a:p>
            <a:pPr marL="0" marR="0" lvl="0" indent="0" algn="ctr" rtl="0">
              <a:lnSpc>
                <a:spcPct val="58333"/>
              </a:lnSpc>
              <a:spcBef>
                <a:spcPts val="0"/>
              </a:spcBef>
              <a:spcAft>
                <a:spcPts val="0"/>
              </a:spcAft>
              <a:buNone/>
            </a:pPr>
            <a:endParaRPr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699"/>
        <p:cNvGrpSpPr/>
        <p:nvPr/>
      </p:nvGrpSpPr>
      <p:grpSpPr>
        <a:xfrm>
          <a:off x="0" y="0"/>
          <a:ext cx="0" cy="0"/>
          <a:chOff x="0" y="0"/>
          <a:chExt cx="0" cy="0"/>
        </a:xfrm>
      </p:grpSpPr>
      <p:sp>
        <p:nvSpPr>
          <p:cNvPr id="1703" name="Google Shape;1703;p86"/>
          <p:cNvSpPr/>
          <p:nvPr/>
        </p:nvSpPr>
        <p:spPr>
          <a:xfrm>
            <a:off x="1828800" y="3162300"/>
            <a:ext cx="533400" cy="3810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lnSpc>
                <a:spcPct val="80000"/>
              </a:lnSpc>
              <a:spcBef>
                <a:spcPts val="0"/>
              </a:spcBef>
              <a:spcAft>
                <a:spcPts val="0"/>
              </a:spcAft>
              <a:buClr>
                <a:schemeClr val="dk1"/>
              </a:buClr>
              <a:buSzPts val="800"/>
              <a:buFont typeface="Noto Sans Symbols"/>
              <a:buNone/>
            </a:pPr>
            <a:endParaRPr sz="800" i="1">
              <a:solidFill>
                <a:schemeClr val="dk1"/>
              </a:solidFill>
              <a:latin typeface="Arial"/>
              <a:ea typeface="Arial"/>
              <a:cs typeface="Arial"/>
              <a:sym typeface="Arial"/>
            </a:endParaRPr>
          </a:p>
        </p:txBody>
      </p:sp>
      <p:sp>
        <p:nvSpPr>
          <p:cNvPr id="1704" name="Google Shape;1704;p86"/>
          <p:cNvSpPr/>
          <p:nvPr/>
        </p:nvSpPr>
        <p:spPr>
          <a:xfrm>
            <a:off x="2514600" y="1905000"/>
            <a:ext cx="15240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705" name="Google Shape;1705;p86"/>
          <p:cNvSpPr/>
          <p:nvPr/>
        </p:nvSpPr>
        <p:spPr>
          <a:xfrm>
            <a:off x="5105400" y="2362200"/>
            <a:ext cx="9906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706" name="Google Shape;1706;p86"/>
          <p:cNvSpPr/>
          <p:nvPr/>
        </p:nvSpPr>
        <p:spPr>
          <a:xfrm>
            <a:off x="1905000" y="2743200"/>
            <a:ext cx="1981200" cy="304800"/>
          </a:xfrm>
          <a:prstGeom prst="rect">
            <a:avLst/>
          </a:prstGeom>
          <a:solidFill>
            <a:srgbClr val="CCFFCC"/>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000"/>
              <a:buFont typeface="Noto Sans Symbols"/>
              <a:buNone/>
            </a:pPr>
            <a:endParaRPr sz="1000">
              <a:solidFill>
                <a:schemeClr val="dk1"/>
              </a:solidFill>
              <a:latin typeface="Arial"/>
              <a:ea typeface="Arial"/>
              <a:cs typeface="Arial"/>
              <a:sym typeface="Arial"/>
            </a:endParaRPr>
          </a:p>
        </p:txBody>
      </p:sp>
      <p:sp>
        <p:nvSpPr>
          <p:cNvPr id="1707" name="Google Shape;1707;p86"/>
          <p:cNvSpPr txBox="1">
            <a:spLocks noGrp="1"/>
          </p:cNvSpPr>
          <p:nvPr>
            <p:ph type="title"/>
          </p:nvPr>
        </p:nvSpPr>
        <p:spPr>
          <a:xfrm>
            <a:off x="457200" y="122238"/>
            <a:ext cx="7543800" cy="639762"/>
          </a:xfrm>
          <a:prstGeom prst="rect">
            <a:avLst/>
          </a:prstGeom>
          <a:noFill/>
          <a:ln>
            <a:noFill/>
          </a:ln>
        </p:spPr>
        <p:txBody>
          <a:bodyPr spcFirstLastPara="1" wrap="square" lIns="25400" tIns="12700" rIns="25400" bIns="12700" anchor="b" anchorCtr="0">
            <a:noAutofit/>
          </a:bodyPr>
          <a:lstStyle/>
          <a:p>
            <a:pPr marL="0" lvl="0" indent="0" algn="l" rtl="0">
              <a:spcBef>
                <a:spcPts val="0"/>
              </a:spcBef>
              <a:spcAft>
                <a:spcPts val="0"/>
              </a:spcAft>
              <a:buNone/>
            </a:pPr>
            <a:r>
              <a:rPr lang="en-US" sz="1800"/>
              <a:t>A</a:t>
            </a:r>
            <a:endParaRPr/>
          </a:p>
        </p:txBody>
      </p:sp>
      <p:sp>
        <p:nvSpPr>
          <p:cNvPr id="1708" name="Google Shape;1708;p86"/>
          <p:cNvSpPr txBox="1">
            <a:spLocks noGrp="1"/>
          </p:cNvSpPr>
          <p:nvPr>
            <p:ph type="body" idx="1"/>
          </p:nvPr>
        </p:nvSpPr>
        <p:spPr>
          <a:xfrm>
            <a:off x="152400" y="838200"/>
            <a:ext cx="8382000" cy="5410200"/>
          </a:xfrm>
          <a:prstGeom prst="rect">
            <a:avLst/>
          </a:prstGeom>
          <a:noFill/>
          <a:ln>
            <a:noFill/>
          </a:ln>
        </p:spPr>
        <p:txBody>
          <a:bodyPr spcFirstLastPara="1" wrap="square" lIns="25400" tIns="12700" rIns="25400" bIns="12700" anchor="t" anchorCtr="0">
            <a:noAutofit/>
          </a:bodyPr>
          <a:lstStyle/>
          <a:p>
            <a:pPr marL="342900" lvl="0" indent="-316230" algn="l" rtl="0">
              <a:spcBef>
                <a:spcPts val="0"/>
              </a:spcBef>
              <a:spcAft>
                <a:spcPts val="0"/>
              </a:spcAft>
              <a:buClr>
                <a:srgbClr val="BFBFBF"/>
              </a:buClr>
              <a:buSzPts val="840"/>
              <a:buChar char="●"/>
            </a:pPr>
            <a:r>
              <a:rPr lang="en-US" sz="1200" b="1" dirty="0" err="1">
                <a:solidFill>
                  <a:srgbClr val="BFBFBF"/>
                </a:solidFill>
              </a:rPr>
              <a:t>Weitere</a:t>
            </a:r>
            <a:r>
              <a:rPr lang="en-US" sz="1200" b="1" dirty="0">
                <a:solidFill>
                  <a:srgbClr val="BFBFBF"/>
                </a:solidFill>
              </a:rPr>
              <a:t> </a:t>
            </a:r>
            <a:r>
              <a:rPr lang="en-US" sz="1200" b="1" dirty="0" err="1">
                <a:solidFill>
                  <a:srgbClr val="BFBFBF"/>
                </a:solidFill>
              </a:rPr>
              <a:t>Informationen</a:t>
            </a:r>
            <a:r>
              <a:rPr lang="en-US" sz="1200" b="1" dirty="0">
                <a:solidFill>
                  <a:srgbClr val="BFBFBF"/>
                </a:solidFill>
              </a:rPr>
              <a:t> </a:t>
            </a:r>
            <a:r>
              <a:rPr lang="en-US" sz="1200" b="1" dirty="0" err="1">
                <a:solidFill>
                  <a:srgbClr val="BFBFBF"/>
                </a:solidFill>
              </a:rPr>
              <a:t>zur</a:t>
            </a:r>
            <a:r>
              <a:rPr lang="en-US" sz="1200" b="1" dirty="0">
                <a:solidFill>
                  <a:srgbClr val="BFBFBF"/>
                </a:solidFill>
              </a:rPr>
              <a:t> </a:t>
            </a:r>
            <a:r>
              <a:rPr lang="en-US" sz="1200" b="1" dirty="0" err="1">
                <a:solidFill>
                  <a:srgbClr val="BFBFBF"/>
                </a:solidFill>
              </a:rPr>
              <a:t>Applanationstonometrie</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fälschlicherweise</a:t>
            </a:r>
            <a:r>
              <a:rPr lang="en-US" sz="1200" dirty="0">
                <a:solidFill>
                  <a:srgbClr val="BFBFBF"/>
                </a:solidFill>
              </a:rPr>
              <a:t>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niedrig</a:t>
            </a:r>
            <a:r>
              <a:rPr lang="en-US" sz="1200" b="1" i="1" dirty="0">
                <a:solidFill>
                  <a:srgbClr val="BFBFBF"/>
                </a:solidFill>
              </a:rPr>
              <a:t>, </a:t>
            </a:r>
            <a:r>
              <a:rPr lang="en-US" sz="1200" dirty="0" err="1">
                <a:solidFill>
                  <a:srgbClr val="BFBFBF"/>
                </a:solidFill>
              </a:rPr>
              <a:t>wenn</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t>
            </a:r>
            <a:r>
              <a:rPr lang="en-US" sz="1200" dirty="0" err="1">
                <a:solidFill>
                  <a:srgbClr val="BFBFBF"/>
                </a:solidFill>
              </a:rPr>
              <a:t>Hornhaut</a:t>
            </a:r>
            <a:r>
              <a:rPr lang="en-US" sz="1200" dirty="0">
                <a:solidFill>
                  <a:srgbClr val="BFBFBF"/>
                </a:solidFill>
              </a:rPr>
              <a:t> </a:t>
            </a:r>
            <a:r>
              <a:rPr lang="en-US" sz="1200" dirty="0" err="1">
                <a:solidFill>
                  <a:srgbClr val="BFBFBF"/>
                </a:solidFill>
              </a:rPr>
              <a:t>ödematös</a:t>
            </a:r>
            <a:r>
              <a:rPr lang="en-US" sz="1200" dirty="0">
                <a:solidFill>
                  <a:srgbClr val="BFBFBF"/>
                </a:solidFill>
              </a:rPr>
              <a:t> </a:t>
            </a:r>
            <a:r>
              <a:rPr lang="en-US" sz="1200" dirty="0" err="1">
                <a:solidFill>
                  <a:srgbClr val="BFBFBF"/>
                </a:solidFill>
              </a:rPr>
              <a:t>ist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Applanation </a:t>
            </a:r>
            <a:r>
              <a:rPr lang="en-US" sz="1200" dirty="0" err="1">
                <a:solidFill>
                  <a:srgbClr val="BFBFBF"/>
                </a:solidFill>
              </a:rPr>
              <a:t>über</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weichen</a:t>
            </a:r>
            <a:r>
              <a:rPr lang="en-US" sz="1200" dirty="0">
                <a:solidFill>
                  <a:srgbClr val="BFBFBF"/>
                </a:solidFill>
              </a:rPr>
              <a:t> </a:t>
            </a:r>
            <a:r>
              <a:rPr lang="en-US" sz="1200" dirty="0" err="1">
                <a:solidFill>
                  <a:srgbClr val="BFBFBF"/>
                </a:solidFill>
              </a:rPr>
              <a:t>Kontaktlinse</a:t>
            </a:r>
            <a:r>
              <a:rPr lang="en-US" sz="1200" dirty="0">
                <a:solidFill>
                  <a:srgbClr val="BFBFBF"/>
                </a:solidFill>
              </a:rPr>
              <a:t> </a:t>
            </a:r>
            <a:r>
              <a:rPr lang="en-US" sz="1200" dirty="0" err="1">
                <a:solidFill>
                  <a:srgbClr val="BFBFBF"/>
                </a:solidFill>
              </a:rPr>
              <a:t>durchgeführt</a:t>
            </a:r>
            <a:r>
              <a:rPr lang="en-US" sz="1200" dirty="0">
                <a:solidFill>
                  <a:srgbClr val="BFBFBF"/>
                </a:solidFill>
              </a:rPr>
              <a:t> </a:t>
            </a:r>
            <a:r>
              <a:rPr lang="en-US" sz="1200" dirty="0" err="1">
                <a:solidFill>
                  <a:srgbClr val="BFBFBF"/>
                </a:solidFill>
              </a:rPr>
              <a:t>wird</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nach</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Plomben</a:t>
            </a:r>
            <a:r>
              <a:rPr lang="en-US" sz="1200" dirty="0">
                <a:solidFill>
                  <a:srgbClr val="BFBFBF"/>
                </a:solidFill>
              </a:rPr>
              <a:t>-Operation (</a:t>
            </a:r>
            <a:r>
              <a:rPr lang="en-US" sz="1200" dirty="0" err="1">
                <a:solidFill>
                  <a:srgbClr val="BFBFBF"/>
                </a:solidFill>
              </a:rPr>
              <a:t>verändert</a:t>
            </a:r>
            <a:r>
              <a:rPr lang="en-US" sz="1200" dirty="0">
                <a:solidFill>
                  <a:srgbClr val="BFBFBF"/>
                </a:solidFill>
              </a:rPr>
              <a:t> die </a:t>
            </a:r>
            <a:r>
              <a:rPr lang="en-US" sz="1200" dirty="0" err="1">
                <a:solidFill>
                  <a:srgbClr val="BFBFBF"/>
                </a:solidFill>
              </a:rPr>
              <a:t>Sklerasteifigkeit</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zu</a:t>
            </a:r>
            <a:r>
              <a:rPr lang="en-US" sz="1200" dirty="0">
                <a:solidFill>
                  <a:srgbClr val="BFBFBF"/>
                </a:solidFill>
              </a:rPr>
              <a:t> </a:t>
            </a:r>
            <a:r>
              <a:rPr lang="en-US" sz="1200" dirty="0" err="1">
                <a:solidFill>
                  <a:srgbClr val="BFBFBF"/>
                </a:solidFill>
              </a:rPr>
              <a:t>wenig</a:t>
            </a:r>
            <a:r>
              <a:rPr lang="en-US" sz="1200" dirty="0">
                <a:solidFill>
                  <a:srgbClr val="BFBFBF"/>
                </a:solidFill>
              </a:rPr>
              <a:t> </a:t>
            </a:r>
            <a:r>
              <a:rPr lang="en-US" sz="1200" dirty="0" err="1">
                <a:solidFill>
                  <a:srgbClr val="BFBFBF"/>
                </a:solidFill>
              </a:rPr>
              <a:t>Flureszein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ist</a:t>
            </a:r>
            <a:r>
              <a:rPr lang="en-US" sz="1200" dirty="0">
                <a:solidFill>
                  <a:srgbClr val="BFBFBF"/>
                </a:solidFill>
              </a:rPr>
              <a:t> </a:t>
            </a:r>
            <a:r>
              <a:rPr lang="en-US" sz="1200" dirty="0" err="1">
                <a:solidFill>
                  <a:srgbClr val="BFBFBF"/>
                </a:solidFill>
              </a:rPr>
              <a:t>fälschlicherweise</a:t>
            </a:r>
            <a:r>
              <a:rPr lang="en-US" sz="1200" dirty="0">
                <a:solidFill>
                  <a:srgbClr val="BFBFBF"/>
                </a:solidFill>
              </a:rPr>
              <a:t> </a:t>
            </a:r>
            <a:r>
              <a:rPr lang="en-US" sz="1200" b="1" i="1" dirty="0" err="1">
                <a:solidFill>
                  <a:srgbClr val="BFBFBF"/>
                </a:solidFill>
              </a:rPr>
              <a:t>zu</a:t>
            </a:r>
            <a:r>
              <a:rPr lang="en-US" sz="1200" b="1" i="1" dirty="0">
                <a:solidFill>
                  <a:srgbClr val="BFBFBF"/>
                </a:solidFill>
              </a:rPr>
              <a:t> </a:t>
            </a:r>
            <a:r>
              <a:rPr lang="en-US" sz="1200" b="1" i="1" dirty="0" err="1">
                <a:solidFill>
                  <a:srgbClr val="BFBFBF"/>
                </a:solidFill>
              </a:rPr>
              <a:t>hoch</a:t>
            </a:r>
            <a:r>
              <a:rPr lang="en-US" sz="1200" b="1" i="1" dirty="0">
                <a:solidFill>
                  <a:srgbClr val="BFBFBF"/>
                </a:solidFill>
              </a:rPr>
              <a:t>, </a:t>
            </a:r>
            <a:r>
              <a:rPr lang="en-US" sz="1200" dirty="0" err="1">
                <a:solidFill>
                  <a:srgbClr val="BFBFBF"/>
                </a:solidFill>
              </a:rPr>
              <a:t>wenn</a:t>
            </a:r>
            <a:r>
              <a:rPr lang="en-US" sz="1200" dirty="0">
                <a:solidFill>
                  <a:srgbClr val="BFBFBF"/>
                </a:solidFill>
              </a:rPr>
              <a:t>:</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a:solidFill>
                  <a:srgbClr val="BFBFBF"/>
                </a:solidFill>
              </a:rPr>
              <a:t>die </a:t>
            </a:r>
            <a:r>
              <a:rPr lang="en-US" sz="1200" dirty="0" err="1">
                <a:solidFill>
                  <a:srgbClr val="BFBFBF"/>
                </a:solidFill>
              </a:rPr>
              <a:t>Messung</a:t>
            </a:r>
            <a:r>
              <a:rPr lang="en-US" sz="1200" dirty="0">
                <a:solidFill>
                  <a:srgbClr val="BFBFBF"/>
                </a:solidFill>
              </a:rPr>
              <a:t> </a:t>
            </a:r>
            <a:r>
              <a:rPr lang="en-US" sz="1200" dirty="0" err="1">
                <a:solidFill>
                  <a:srgbClr val="BFBFBF"/>
                </a:solidFill>
              </a:rPr>
              <a:t>über</a:t>
            </a:r>
            <a:r>
              <a:rPr lang="en-US" sz="1200" dirty="0">
                <a:solidFill>
                  <a:srgbClr val="BFBFBF"/>
                </a:solidFill>
              </a:rPr>
              <a:t> </a:t>
            </a:r>
            <a:r>
              <a:rPr lang="en-US" sz="1200" dirty="0" err="1">
                <a:solidFill>
                  <a:srgbClr val="BFBFBF"/>
                </a:solidFill>
              </a:rPr>
              <a:t>einer</a:t>
            </a:r>
            <a:r>
              <a:rPr lang="en-US" sz="1200" dirty="0">
                <a:solidFill>
                  <a:srgbClr val="BFBFBF"/>
                </a:solidFill>
              </a:rPr>
              <a:t> </a:t>
            </a:r>
            <a:r>
              <a:rPr lang="en-US" sz="1200" dirty="0" err="1">
                <a:solidFill>
                  <a:srgbClr val="BFBFBF"/>
                </a:solidFill>
              </a:rPr>
              <a:t>Hornhautnarbe</a:t>
            </a:r>
            <a:r>
              <a:rPr lang="en-US" sz="1200" dirty="0">
                <a:solidFill>
                  <a:srgbClr val="BFBFBF"/>
                </a:solidFill>
              </a:rPr>
              <a:t> </a:t>
            </a:r>
            <a:r>
              <a:rPr lang="en-US" sz="1200" dirty="0" err="1">
                <a:solidFill>
                  <a:srgbClr val="BFBFBF"/>
                </a:solidFill>
              </a:rPr>
              <a:t>durchgeführt</a:t>
            </a:r>
            <a:r>
              <a:rPr lang="en-US" sz="1200" dirty="0">
                <a:solidFill>
                  <a:srgbClr val="BFBFBF"/>
                </a:solidFill>
              </a:rPr>
              <a:t> </a:t>
            </a:r>
            <a:r>
              <a:rPr lang="en-US" sz="1200" dirty="0" err="1">
                <a:solidFill>
                  <a:srgbClr val="BFBFBF"/>
                </a:solidFill>
              </a:rPr>
              <a:t>wird</a:t>
            </a:r>
            <a:endParaRPr dirty="0">
              <a:solidFill>
                <a:srgbClr val="BFBFBF"/>
              </a:solidFill>
            </a:endParaRPr>
          </a:p>
          <a:p>
            <a:pPr marL="987425" lvl="2" indent="-267018" algn="l" rtl="0">
              <a:spcBef>
                <a:spcPts val="240"/>
              </a:spcBef>
              <a:spcAft>
                <a:spcPts val="0"/>
              </a:spcAft>
              <a:buClr>
                <a:srgbClr val="BFBFBF"/>
              </a:buClr>
              <a:buSzPts val="840"/>
              <a:buChar char="●"/>
            </a:pPr>
            <a:r>
              <a:rPr lang="en-US" sz="1200" dirty="0" err="1">
                <a:solidFill>
                  <a:srgbClr val="BFBFBF"/>
                </a:solidFill>
              </a:rPr>
              <a:t>zu</a:t>
            </a:r>
            <a:r>
              <a:rPr lang="en-US" sz="1200" dirty="0">
                <a:solidFill>
                  <a:srgbClr val="BFBFBF"/>
                </a:solidFill>
              </a:rPr>
              <a:t> </a:t>
            </a:r>
            <a:r>
              <a:rPr lang="en-US" sz="1200" dirty="0" err="1">
                <a:solidFill>
                  <a:srgbClr val="BFBFBF"/>
                </a:solidFill>
              </a:rPr>
              <a:t>viel</a:t>
            </a:r>
            <a:r>
              <a:rPr lang="en-US" sz="1200" dirty="0">
                <a:solidFill>
                  <a:srgbClr val="BFBFBF"/>
                </a:solidFill>
              </a:rPr>
              <a:t> </a:t>
            </a:r>
            <a:r>
              <a:rPr lang="en-US" sz="1200" dirty="0" err="1">
                <a:solidFill>
                  <a:srgbClr val="BFBFBF"/>
                </a:solidFill>
              </a:rPr>
              <a:t>Flureszein</a:t>
            </a:r>
            <a:r>
              <a:rPr lang="en-US" sz="1200" dirty="0">
                <a:solidFill>
                  <a:srgbClr val="BFBFBF"/>
                </a:solidFill>
              </a:rPr>
              <a:t> </a:t>
            </a:r>
            <a:r>
              <a:rPr lang="en-US" sz="1200" dirty="0" err="1">
                <a:solidFill>
                  <a:srgbClr val="BFBFBF"/>
                </a:solidFill>
              </a:rPr>
              <a:t>im</a:t>
            </a:r>
            <a:r>
              <a:rPr lang="en-US" sz="1200" dirty="0">
                <a:solidFill>
                  <a:srgbClr val="BFBFBF"/>
                </a:solidFill>
              </a:rPr>
              <a:t> </a:t>
            </a:r>
            <a:r>
              <a:rPr lang="en-US" sz="1200" dirty="0" err="1">
                <a:solidFill>
                  <a:srgbClr val="BFBFBF"/>
                </a:solidFill>
              </a:rPr>
              <a:t>Tränenfilm</a:t>
            </a:r>
            <a:r>
              <a:rPr lang="en-US" sz="1200" dirty="0">
                <a:solidFill>
                  <a:srgbClr val="BFBFBF"/>
                </a:solidFill>
              </a:rPr>
              <a:t> </a:t>
            </a:r>
            <a:r>
              <a:rPr lang="en-US" sz="1200" dirty="0" err="1">
                <a:solidFill>
                  <a:srgbClr val="BFBFBF"/>
                </a:solidFill>
              </a:rPr>
              <a:t>vorhanden</a:t>
            </a:r>
            <a:r>
              <a:rPr lang="en-US" sz="1200" dirty="0">
                <a:solidFill>
                  <a:srgbClr val="BFBFBF"/>
                </a:solidFill>
              </a:rPr>
              <a:t> </a:t>
            </a:r>
            <a:r>
              <a:rPr lang="en-US" sz="1200" dirty="0" err="1">
                <a:solidFill>
                  <a:srgbClr val="BFBFBF"/>
                </a:solidFill>
              </a:rPr>
              <a:t>ist</a:t>
            </a:r>
            <a:endParaRPr dirty="0">
              <a:solidFill>
                <a:srgbClr val="BFBFBF"/>
              </a:solidFill>
            </a:endParaRPr>
          </a:p>
          <a:p>
            <a:pPr marL="692150" lvl="1" indent="-320993" algn="l" rtl="0">
              <a:spcBef>
                <a:spcPts val="240"/>
              </a:spcBef>
              <a:spcAft>
                <a:spcPts val="0"/>
              </a:spcAft>
              <a:buClr>
                <a:srgbClr val="BFBFBF"/>
              </a:buClr>
              <a:buSzPts val="840"/>
              <a:buChar char="●"/>
            </a:pPr>
            <a:r>
              <a:rPr lang="en-US" sz="1200" dirty="0">
                <a:solidFill>
                  <a:srgbClr val="BFBFBF"/>
                </a:solidFill>
              </a:rPr>
              <a:t>Der </a:t>
            </a:r>
            <a:r>
              <a:rPr lang="en-US" sz="1200" dirty="0" err="1">
                <a:solidFill>
                  <a:srgbClr val="BFBFBF"/>
                </a:solidFill>
              </a:rPr>
              <a:t>Messwert</a:t>
            </a:r>
            <a:r>
              <a:rPr lang="en-US" sz="1200" dirty="0">
                <a:solidFill>
                  <a:srgbClr val="BFBFBF"/>
                </a:solidFill>
              </a:rPr>
              <a:t> </a:t>
            </a:r>
            <a:r>
              <a:rPr lang="en-US" sz="1200" dirty="0" err="1">
                <a:solidFill>
                  <a:srgbClr val="BFBFBF"/>
                </a:solidFill>
              </a:rPr>
              <a:t>wird</a:t>
            </a:r>
            <a:r>
              <a:rPr lang="en-US" sz="1200" dirty="0">
                <a:solidFill>
                  <a:srgbClr val="BFBFBF"/>
                </a:solidFill>
              </a:rPr>
              <a:t> </a:t>
            </a:r>
            <a:r>
              <a:rPr lang="en-US" sz="1200" dirty="0" err="1">
                <a:solidFill>
                  <a:srgbClr val="BFBFBF"/>
                </a:solidFill>
              </a:rPr>
              <a:t>schlichtweg</a:t>
            </a:r>
            <a:r>
              <a:rPr lang="en-US" sz="1200" dirty="0">
                <a:solidFill>
                  <a:srgbClr val="BFBFBF"/>
                </a:solidFill>
              </a:rPr>
              <a:t> </a:t>
            </a:r>
            <a:r>
              <a:rPr lang="en-US" sz="1200" b="1" i="1" dirty="0">
                <a:solidFill>
                  <a:srgbClr val="BFBFBF"/>
                </a:solidFill>
              </a:rPr>
              <a:t>UNTERSCHÄTZT, </a:t>
            </a:r>
            <a:r>
              <a:rPr lang="en-US" sz="1200" dirty="0" err="1">
                <a:solidFill>
                  <a:srgbClr val="BFBFBF"/>
                </a:solidFill>
              </a:rPr>
              <a:t>wenn</a:t>
            </a:r>
            <a:r>
              <a:rPr lang="en-US" sz="1200" dirty="0">
                <a:solidFill>
                  <a:srgbClr val="BFBFBF"/>
                </a:solidFill>
              </a:rPr>
              <a:t> das Auge </a:t>
            </a:r>
            <a:r>
              <a:rPr lang="en-US" sz="1200" dirty="0" err="1">
                <a:solidFill>
                  <a:srgbClr val="BFBFBF"/>
                </a:solidFill>
              </a:rPr>
              <a:t>einen</a:t>
            </a:r>
            <a:r>
              <a:rPr lang="en-US" sz="1200" dirty="0">
                <a:solidFill>
                  <a:srgbClr val="BFBFBF"/>
                </a:solidFill>
              </a:rPr>
              <a:t> </a:t>
            </a:r>
            <a:r>
              <a:rPr lang="en-US" sz="1200" dirty="0" err="1">
                <a:solidFill>
                  <a:srgbClr val="BFBFBF"/>
                </a:solidFill>
              </a:rPr>
              <a:t>signifikanten</a:t>
            </a:r>
            <a:r>
              <a:rPr lang="en-US" sz="1200" dirty="0">
                <a:solidFill>
                  <a:srgbClr val="BFBFBF"/>
                </a:solidFill>
              </a:rPr>
              <a:t> </a:t>
            </a:r>
            <a:r>
              <a:rPr lang="en-US" sz="1200" b="1" dirty="0" err="1">
                <a:solidFill>
                  <a:srgbClr val="0000FF"/>
                </a:solidFill>
              </a:rPr>
              <a:t>Hornhautastigmatismus</a:t>
            </a:r>
            <a:r>
              <a:rPr lang="en-US" sz="1200" dirty="0">
                <a:solidFill>
                  <a:srgbClr val="BFBFBF"/>
                </a:solidFill>
              </a:rPr>
              <a:t> </a:t>
            </a:r>
            <a:r>
              <a:rPr lang="en-US" sz="1200" dirty="0" err="1">
                <a:solidFill>
                  <a:srgbClr val="BFBFBF"/>
                </a:solidFill>
              </a:rPr>
              <a:t>aufweist</a:t>
            </a:r>
            <a:endParaRPr sz="1200" b="1" dirty="0">
              <a:solidFill>
                <a:srgbClr val="BFBFBF"/>
              </a:solidFill>
            </a:endParaRPr>
          </a:p>
          <a:p>
            <a:pPr marL="987425" lvl="0" indent="-191453" algn="l" rtl="0">
              <a:spcBef>
                <a:spcPts val="460"/>
              </a:spcBef>
              <a:spcAft>
                <a:spcPts val="0"/>
              </a:spcAft>
              <a:buClr>
                <a:schemeClr val="dk1"/>
              </a:buClr>
              <a:buSzPts val="1100"/>
              <a:buFont typeface="Arial"/>
              <a:buNone/>
            </a:pPr>
            <a:endParaRPr sz="1200" b="1" dirty="0">
              <a:solidFill>
                <a:srgbClr val="BFBFBF"/>
              </a:solidFill>
            </a:endParaRPr>
          </a:p>
          <a:p>
            <a:pPr marL="342900" lvl="0" indent="-342900" algn="l" rtl="0">
              <a:spcBef>
                <a:spcPts val="0"/>
              </a:spcBef>
              <a:spcAft>
                <a:spcPts val="0"/>
              </a:spcAft>
              <a:buSzPts val="840"/>
              <a:buChar char="●"/>
            </a:pPr>
            <a:r>
              <a:rPr lang="en-US" sz="1200" b="1" u="sng" dirty="0" err="1">
                <a:solidFill>
                  <a:srgbClr val="0000FF"/>
                </a:solidFill>
              </a:rPr>
              <a:t>Hornhautastigmatismus</a:t>
            </a:r>
            <a:r>
              <a:rPr lang="en-US" sz="1200" dirty="0"/>
              <a:t> </a:t>
            </a:r>
            <a:r>
              <a:rPr lang="en-US" sz="1200" dirty="0" err="1"/>
              <a:t>aufweist</a:t>
            </a:r>
            <a:endParaRPr dirty="0"/>
          </a:p>
          <a:p>
            <a:pPr marL="987425" lvl="2" indent="-191453" algn="l" rtl="0">
              <a:spcBef>
                <a:spcPts val="460"/>
              </a:spcBef>
              <a:spcAft>
                <a:spcPts val="0"/>
              </a:spcAft>
              <a:buClr>
                <a:schemeClr val="dk1"/>
              </a:buClr>
              <a:buSzPts val="1610"/>
              <a:buFont typeface="Arial"/>
              <a:buNone/>
            </a:pPr>
            <a:endParaRPr sz="1200" b="1" dirty="0">
              <a:solidFill>
                <a:srgbClr val="BFBFBF"/>
              </a:solidFill>
            </a:endParaRPr>
          </a:p>
          <a:p>
            <a:pPr marL="987425" lvl="2" indent="-191453" algn="l" rtl="0">
              <a:spcBef>
                <a:spcPts val="460"/>
              </a:spcBef>
              <a:spcAft>
                <a:spcPts val="0"/>
              </a:spcAft>
              <a:buClr>
                <a:schemeClr val="dk1"/>
              </a:buClr>
              <a:buSzPts val="1610"/>
              <a:buFont typeface="Arial"/>
              <a:buNone/>
            </a:pPr>
            <a:endParaRPr sz="1200" b="1" dirty="0">
              <a:solidFill>
                <a:srgbClr val="BFBFBF"/>
              </a:solidFill>
            </a:endParaRPr>
          </a:p>
          <a:p>
            <a:pPr marL="987425" lvl="2" indent="-191453" algn="l" rtl="0">
              <a:spcBef>
                <a:spcPts val="460"/>
              </a:spcBef>
              <a:spcAft>
                <a:spcPts val="0"/>
              </a:spcAft>
              <a:buSzPts val="1610"/>
              <a:buNone/>
            </a:pPr>
            <a:endParaRPr sz="1200" b="1" dirty="0">
              <a:solidFill>
                <a:srgbClr val="BFBFBF"/>
              </a:solidFill>
            </a:endParaRPr>
          </a:p>
        </p:txBody>
      </p:sp>
      <p:sp>
        <p:nvSpPr>
          <p:cNvPr id="1709" name="Google Shape;1709;p86"/>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a:solidFill>
                  <a:schemeClr val="dk1"/>
                </a:solidFill>
                <a:latin typeface="Arial"/>
                <a:ea typeface="Arial"/>
                <a:cs typeface="Arial"/>
                <a:sym typeface="Arial"/>
              </a:rPr>
              <a:t>86</a:t>
            </a:fld>
            <a:endParaRPr sz="1000">
              <a:solidFill>
                <a:schemeClr val="dk1"/>
              </a:solidFill>
              <a:latin typeface="Arial"/>
              <a:ea typeface="Arial"/>
              <a:cs typeface="Arial"/>
              <a:sym typeface="Arial"/>
            </a:endParaRPr>
          </a:p>
        </p:txBody>
      </p:sp>
      <p:sp>
        <p:nvSpPr>
          <p:cNvPr id="1710" name="Google Shape;1710;p86"/>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a:solidFill>
                  <a:schemeClr val="dk1"/>
                </a:solidFill>
                <a:latin typeface="Arial"/>
                <a:ea typeface="Arial"/>
                <a:cs typeface="Arial"/>
                <a:sym typeface="Arial"/>
              </a:rPr>
              <a:t>Applanationstonometrie</a:t>
            </a:r>
            <a:endParaRPr/>
          </a:p>
        </p:txBody>
      </p:sp>
      <p:sp>
        <p:nvSpPr>
          <p:cNvPr id="1711" name="Google Shape;1711;p86"/>
          <p:cNvSpPr txBox="1"/>
          <p:nvPr/>
        </p:nvSpPr>
        <p:spPr>
          <a:xfrm>
            <a:off x="457199" y="1741994"/>
            <a:ext cx="7472100" cy="2365200"/>
          </a:xfrm>
          <a:prstGeom prst="rect">
            <a:avLst/>
          </a:prstGeom>
          <a:solidFill>
            <a:srgbClr val="FEFF83"/>
          </a:solidFill>
          <a:ln>
            <a:noFill/>
          </a:ln>
        </p:spPr>
        <p:txBody>
          <a:bodyPr spcFirstLastPara="1" wrap="square" lIns="25400" tIns="12700" rIns="25400" bIns="12700" anchor="t" anchorCtr="0">
            <a:spAutoFit/>
          </a:bodyPr>
          <a:lstStyle/>
          <a:p>
            <a:pPr marL="0" lvl="0" indent="0" algn="l" rtl="0">
              <a:spcBef>
                <a:spcPts val="0"/>
              </a:spcBef>
              <a:spcAft>
                <a:spcPts val="0"/>
              </a:spcAft>
              <a:buClr>
                <a:schemeClr val="dk1"/>
              </a:buClr>
              <a:buFont typeface="Arial"/>
              <a:buNone/>
            </a:pPr>
            <a:r>
              <a:rPr lang="en-US" sz="1200" i="1">
                <a:solidFill>
                  <a:schemeClr val="dk1"/>
                </a:solidFill>
              </a:rPr>
              <a:t>Was wird bei der Applanation eines Auges mit starkem Hornhautastigmatismus ungewöhnlich sein?</a:t>
            </a:r>
            <a:endParaRPr>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Die Mires sind nicht rund, sondern eiförmig.</a:t>
            </a:r>
            <a:endParaRPr sz="1200" i="1">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Das </a:t>
            </a:r>
            <a:r>
              <a:rPr lang="en-US" sz="1200" b="1" i="1">
                <a:solidFill>
                  <a:schemeClr val="dk1"/>
                </a:solidFill>
              </a:rPr>
              <a:t>ist </a:t>
            </a:r>
            <a:r>
              <a:rPr lang="en-US" sz="1200" i="1">
                <a:solidFill>
                  <a:schemeClr val="dk1"/>
                </a:solidFill>
              </a:rPr>
              <a:t>ungewöhnlich. Wie wirken sich ovale Mires auf den gemessenen Augendruckwert aus?</a:t>
            </a:r>
            <a:endParaRPr sz="1200" i="1">
              <a:solidFill>
                <a:schemeClr val="dk1"/>
              </a:solidFill>
            </a:endParaRPr>
          </a:p>
          <a:p>
            <a:pPr marL="0" lvl="0" indent="0" algn="l" rtl="0">
              <a:spcBef>
                <a:spcPts val="0"/>
              </a:spcBef>
              <a:spcAft>
                <a:spcPts val="0"/>
              </a:spcAft>
              <a:buClr>
                <a:schemeClr val="dk1"/>
              </a:buClr>
              <a:buFont typeface="Arial"/>
              <a:buNone/>
            </a:pPr>
            <a:r>
              <a:rPr lang="en-US" sz="1200">
                <a:solidFill>
                  <a:schemeClr val="dk1"/>
                </a:solidFill>
              </a:rPr>
              <a:t>Der IOD-Messwert hängt davon ab, ob die Mires entlang der kurzen oder der langen Achse der elliptischen Applanationsfläche ausgerichtet werden.</a:t>
            </a:r>
            <a:endParaRPr sz="1200" i="1">
              <a:solidFill>
                <a:schemeClr val="dk1"/>
              </a:solidFill>
            </a:endParaRPr>
          </a:p>
          <a:p>
            <a:pPr marL="0" lvl="0" indent="0" algn="l" rtl="0">
              <a:spcBef>
                <a:spcPts val="0"/>
              </a:spcBef>
              <a:spcAft>
                <a:spcPts val="0"/>
              </a:spcAft>
              <a:buClr>
                <a:schemeClr val="dk1"/>
              </a:buClr>
              <a:buFont typeface="Arial"/>
              <a:buNone/>
            </a:pPr>
            <a:endParaRPr sz="1600">
              <a:solidFill>
                <a:schemeClr val="dk1"/>
              </a:solidFill>
            </a:endParaRPr>
          </a:p>
          <a:p>
            <a:pPr marL="0" lvl="0" indent="0" algn="l" rtl="0">
              <a:spcBef>
                <a:spcPts val="0"/>
              </a:spcBef>
              <a:spcAft>
                <a:spcPts val="0"/>
              </a:spcAft>
              <a:buClr>
                <a:schemeClr val="dk1"/>
              </a:buClr>
              <a:buFont typeface="Arial"/>
              <a:buNone/>
            </a:pPr>
            <a:r>
              <a:rPr lang="en-US" sz="1200" i="1">
                <a:solidFill>
                  <a:schemeClr val="dk1"/>
                </a:solidFill>
              </a:rPr>
              <a:t>Was kann man tun, um in dieser Situation einen genauen Augeninnendruckwert zu erhalten?</a:t>
            </a:r>
            <a:endParaRPr sz="1200" i="1">
              <a:solidFill>
                <a:schemeClr val="dk1"/>
              </a:solidFill>
            </a:endParaRPr>
          </a:p>
          <a:p>
            <a:pPr marL="0" lvl="0" indent="0" algn="l" rtl="0">
              <a:spcBef>
                <a:spcPts val="0"/>
              </a:spcBef>
              <a:spcAft>
                <a:spcPts val="0"/>
              </a:spcAft>
              <a:buNone/>
            </a:pPr>
            <a:r>
              <a:rPr lang="en-US" sz="1200">
                <a:solidFill>
                  <a:schemeClr val="dk1"/>
                </a:solidFill>
              </a:rPr>
              <a:t>Bei Astigmatismus sollte die Markierung am Tonometerprisma auf die Mitte des flachsten Meridians ausgerichtet werden (also den Meridian mit der geringsten Krümmung). Dieser Messwert entspricht dem korrekten Augeninnendruck.</a:t>
            </a:r>
            <a:r>
              <a:rPr lang="en-US" sz="1200">
                <a:solidFill>
                  <a:srgbClr val="FEFF83"/>
                </a:solidFill>
              </a:rPr>
              <a:t>.</a:t>
            </a:r>
            <a:r>
              <a:rPr lang="en-US" sz="1200">
                <a:solidFill>
                  <a:srgbClr val="0000FF"/>
                </a:solidFill>
              </a:rPr>
              <a:t>Wenn Sie vergessen haben, welche Achse Sie verwenden sollen, messen Sie den IOD einfach in zwei um 90° versetzten Meridianen und nehmen den Durchschnitt der beiden Werte.</a:t>
            </a:r>
            <a:endParaRPr sz="1200" i="1">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92" name="Google Shape;292;p9"/>
          <p:cNvSpPr/>
          <p:nvPr/>
        </p:nvSpPr>
        <p:spPr>
          <a:xfrm>
            <a:off x="7772400" y="1143000"/>
            <a:ext cx="13716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Noto Sans Symbols"/>
              <a:buNone/>
            </a:pPr>
            <a:endParaRPr sz="1800" b="0" i="0" u="none" strike="noStrike" cap="none">
              <a:solidFill>
                <a:schemeClr val="dk1"/>
              </a:solidFill>
              <a:latin typeface="Arial"/>
              <a:ea typeface="Arial"/>
              <a:cs typeface="Arial"/>
              <a:sym typeface="Arial"/>
            </a:endParaRPr>
          </a:p>
        </p:txBody>
      </p:sp>
      <p:sp>
        <p:nvSpPr>
          <p:cNvPr id="296" name="Google Shape;296;p9"/>
          <p:cNvSpPr txBox="1">
            <a:spLocks noGrp="1"/>
          </p:cNvSpPr>
          <p:nvPr>
            <p:ph type="body" idx="1"/>
          </p:nvPr>
        </p:nvSpPr>
        <p:spPr>
          <a:xfrm>
            <a:off x="228600" y="1295400"/>
            <a:ext cx="8839200" cy="5410200"/>
          </a:xfrm>
          <a:prstGeom prst="rect">
            <a:avLst/>
          </a:prstGeom>
          <a:noFill/>
          <a:ln>
            <a:noFill/>
          </a:ln>
        </p:spPr>
        <p:txBody>
          <a:bodyPr spcFirstLastPara="1" wrap="square" lIns="25400" tIns="12700" rIns="25400" bIns="12700" anchor="t" anchorCtr="0">
            <a:noAutofit/>
          </a:bodyPr>
          <a:lstStyle/>
          <a:p>
            <a:pPr marL="342900" lvl="0" indent="-342900" algn="l" rtl="0">
              <a:lnSpc>
                <a:spcPct val="90000"/>
              </a:lnSpc>
              <a:spcBef>
                <a:spcPts val="0"/>
              </a:spcBef>
              <a:spcAft>
                <a:spcPts val="0"/>
              </a:spcAft>
              <a:buSzPts val="840"/>
              <a:buChar char="●"/>
            </a:pPr>
            <a:r>
              <a:rPr lang="en-US" sz="1200"/>
              <a:t>Basierend auf dem </a:t>
            </a:r>
            <a:r>
              <a:rPr lang="en-US" sz="1200" i="1"/>
              <a:t>Imbert-Fick-Prinzip</a:t>
            </a:r>
            <a:r>
              <a:rPr lang="en-US" sz="1200"/>
              <a:t>: </a:t>
            </a:r>
            <a:r>
              <a:rPr lang="en-US" sz="1200" b="1"/>
              <a:t>P = F / A</a:t>
            </a:r>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Der Druck innerhalb einer Kugel ist gleich der Kraft, die zum Abflachen ihrer Oberfläche benötigt wird, dividiert durch die Fläche, über die die Abflachung </a:t>
            </a:r>
            <a:r>
              <a:rPr lang="en-US" sz="1200">
                <a:solidFill>
                  <a:srgbClr val="BFBFBF"/>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erfolgt</a:t>
            </a:r>
            <a:r>
              <a:rPr lang="en-US" sz="1200">
                <a:solidFill>
                  <a:srgbClr val="BFBFBF"/>
                </a:solidFill>
              </a:rPr>
              <a:t>.</a:t>
            </a:r>
            <a:endParaRPr>
              <a:solidFill>
                <a:srgbClr val="BFBFBF"/>
              </a:solidFill>
            </a:endParaRPr>
          </a:p>
          <a:p>
            <a:pPr marL="692150" lvl="1" indent="-320993" algn="l" rtl="0">
              <a:lnSpc>
                <a:spcPct val="90000"/>
              </a:lnSpc>
              <a:spcBef>
                <a:spcPts val="240"/>
              </a:spcBef>
              <a:spcAft>
                <a:spcPts val="0"/>
              </a:spcAft>
              <a:buClr>
                <a:srgbClr val="BFBFBF"/>
              </a:buClr>
              <a:buSzPts val="840"/>
              <a:buChar char="●"/>
            </a:pPr>
            <a:r>
              <a:rPr lang="en-US" sz="1200">
                <a:solidFill>
                  <a:srgbClr val="BFBFBF"/>
                </a:solidFill>
              </a:rPr>
              <a:t>Das Modell geht davon aus, dass die Oberfläche unendlich dünn und trocken ist – die Hornhaut ist jedoch weder das eine noch das andere.</a:t>
            </a:r>
            <a:endParaRPr sz="1200">
              <a:solidFill>
                <a:srgbClr val="BFBFBF"/>
              </a:solidFill>
            </a:endParaRPr>
          </a:p>
          <a:p>
            <a:pPr marL="987425" lvl="2" indent="-267018" algn="l" rtl="0">
              <a:lnSpc>
                <a:spcPct val="90000"/>
              </a:lnSpc>
              <a:spcBef>
                <a:spcPts val="240"/>
              </a:spcBef>
              <a:spcAft>
                <a:spcPts val="0"/>
              </a:spcAft>
              <a:buSzPts val="840"/>
              <a:buChar char="●"/>
            </a:pPr>
            <a:r>
              <a:rPr lang="en-US" sz="1200"/>
              <a:t>größere Hornhaut-Dicke </a:t>
            </a:r>
            <a:r>
              <a:rPr lang="en-US" sz="1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a:t>
            </a:r>
            <a:r>
              <a:rPr lang="en-US" sz="1200"/>
              <a:t>&gt; höherer Widerstand gegen die Applanation </a:t>
            </a:r>
            <a:r>
              <a:rPr lang="en-US" sz="12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rPr>
              <a:t>-</a:t>
            </a:r>
            <a:r>
              <a:rPr lang="en-US" sz="1200"/>
              <a:t>&gt; </a:t>
            </a:r>
            <a:r>
              <a:rPr lang="en-US" sz="1200" i="1">
                <a:solidFill>
                  <a:srgbClr val="0000FF"/>
                </a:solidFill>
              </a:rPr>
              <a:t>höher</a:t>
            </a:r>
            <a:r>
              <a:rPr lang="en-US" sz="1200" i="1"/>
              <a:t> gemessener </a:t>
            </a:r>
            <a:r>
              <a:rPr lang="en-US" sz="1200"/>
              <a:t>Augendruck</a:t>
            </a:r>
            <a:endParaRPr sz="1200">
              <a:solidFill>
                <a:srgbClr val="BFBFBF"/>
              </a:solidFill>
            </a:endParaRPr>
          </a:p>
        </p:txBody>
      </p:sp>
      <p:sp>
        <p:nvSpPr>
          <p:cNvPr id="297" name="Google Shape;297;p9"/>
          <p:cNvSpPr txBox="1">
            <a:spLocks noGrp="1"/>
          </p:cNvSpPr>
          <p:nvPr>
            <p:ph type="sldNum" idx="12"/>
          </p:nvPr>
        </p:nvSpPr>
        <p:spPr>
          <a:xfrm>
            <a:off x="7010400" y="0"/>
            <a:ext cx="2133600" cy="457200"/>
          </a:xfrm>
          <a:prstGeom prst="rect">
            <a:avLst/>
          </a:prstGeom>
          <a:noFill/>
          <a:ln>
            <a:noFill/>
          </a:ln>
        </p:spPr>
        <p:txBody>
          <a:bodyPr spcFirstLastPara="1" wrap="square" lIns="25400" tIns="12700" rIns="25400" bIns="12700" anchor="t" anchorCtr="0">
            <a:noAutofit/>
          </a:bodyPr>
          <a:lstStyle/>
          <a:p>
            <a:pPr marL="0" marR="0" lvl="0" indent="0" algn="r" rtl="0">
              <a:spcBef>
                <a:spcPts val="0"/>
              </a:spcBef>
              <a:spcAft>
                <a:spcPts val="0"/>
              </a:spcAft>
              <a:buClr>
                <a:schemeClr val="dk1"/>
              </a:buClr>
              <a:buSzPts val="1000"/>
              <a:buFont typeface="Noto Sans Symbols"/>
              <a:buNone/>
            </a:pPr>
            <a:fld id="{00000000-1234-1234-1234-123412341234}" type="slidenum">
              <a:rPr lang="en-US" sz="1000" b="0" i="0" u="none" strike="noStrike" cap="none">
                <a:solidFill>
                  <a:schemeClr val="dk1"/>
                </a:solidFill>
                <a:latin typeface="Arial"/>
                <a:ea typeface="Arial"/>
                <a:cs typeface="Arial"/>
                <a:sym typeface="Arial"/>
              </a:rPr>
              <a:t>9</a:t>
            </a:fld>
            <a:endParaRPr sz="1000" b="0" i="0" u="none" strike="noStrike" cap="none">
              <a:solidFill>
                <a:schemeClr val="dk1"/>
              </a:solidFill>
              <a:latin typeface="Arial"/>
              <a:ea typeface="Arial"/>
              <a:cs typeface="Arial"/>
              <a:sym typeface="Arial"/>
            </a:endParaRPr>
          </a:p>
        </p:txBody>
      </p:sp>
      <p:sp>
        <p:nvSpPr>
          <p:cNvPr id="298" name="Google Shape;298;p9"/>
          <p:cNvSpPr txBox="1"/>
          <p:nvPr/>
        </p:nvSpPr>
        <p:spPr>
          <a:xfrm>
            <a:off x="73025" y="4108450"/>
            <a:ext cx="8994900" cy="949200"/>
          </a:xfrm>
          <a:prstGeom prst="rect">
            <a:avLst/>
          </a:prstGeom>
          <a:solidFill>
            <a:srgbClr val="FFFF00"/>
          </a:solidFill>
          <a:ln>
            <a:noFill/>
          </a:ln>
        </p:spPr>
        <p:txBody>
          <a:bodyPr spcFirstLastPara="1" wrap="square" lIns="25400" tIns="12700" rIns="25400" bIns="12700" anchor="t" anchorCtr="0">
            <a:spAutoFit/>
          </a:bodyPr>
          <a:lstStyle/>
          <a:p>
            <a:pPr marL="0" marR="0" lvl="0" indent="0" algn="l" rtl="0">
              <a:spcBef>
                <a:spcPts val="0"/>
              </a:spcBef>
              <a:spcAft>
                <a:spcPts val="0"/>
              </a:spcAft>
              <a:buClr>
                <a:srgbClr val="0000FF"/>
              </a:buClr>
              <a:buSzPts val="1200"/>
              <a:buFont typeface="Noto Sans Symbols"/>
              <a:buNone/>
            </a:pPr>
            <a:r>
              <a:rPr lang="en-US" sz="1200">
                <a:solidFill>
                  <a:srgbClr val="0000FF"/>
                </a:solidFill>
              </a:rPr>
              <a:t>Damit das Imbert-Fick-Prinzip exakt anwendbar ist, sollte der </a:t>
            </a:r>
            <a:r>
              <a:rPr lang="en-US" sz="1200" b="1">
                <a:solidFill>
                  <a:srgbClr val="0000FF"/>
                </a:solidFill>
              </a:rPr>
              <a:t>einzige</a:t>
            </a:r>
            <a:r>
              <a:rPr lang="en-US" sz="1200">
                <a:solidFill>
                  <a:srgbClr val="0000FF"/>
                </a:solidFill>
              </a:rPr>
              <a:t> Widerstand gegen die Abflachung der Innendruck der Kugel sein. Die Hornhaut ist jedoch kein ideales Modell: Sie besitzt aufgrund ihrer Materialeigenschaften eine eigene Festigkeit und widersetzt sich daher der Verformung.</a:t>
            </a:r>
            <a:r>
              <a:rPr lang="en-US" sz="1200" b="0" i="0" u="none" strike="noStrike" cap="none">
                <a:solidFill>
                  <a:srgbClr val="FFFF00"/>
                </a:solidFill>
                <a:latin typeface="Arial"/>
                <a:ea typeface="Arial"/>
                <a:cs typeface="Arial"/>
                <a:sym typeface="Arial"/>
              </a:rPr>
              <a:t>Dieser inhärente strukturelle Widerstand der Hornhaut addiert sich zu dem im Auge herrschenden Druck, wodurch der gemessene Druckwert fälschlicherweise </a:t>
            </a:r>
            <a:r>
              <a:rPr lang="en-US" sz="1200" b="1" i="0" u="none" strike="noStrike" cap="none">
                <a:solidFill>
                  <a:srgbClr val="FFFF00"/>
                </a:solidFill>
                <a:latin typeface="Arial"/>
                <a:ea typeface="Arial"/>
                <a:cs typeface="Arial"/>
                <a:sym typeface="Arial"/>
              </a:rPr>
              <a:t>zu hoch</a:t>
            </a:r>
            <a:r>
              <a:rPr lang="en-US" sz="1200" b="0" i="0" u="none" strike="noStrike" cap="none">
                <a:solidFill>
                  <a:srgbClr val="FFFF00"/>
                </a:solidFill>
                <a:latin typeface="Arial"/>
                <a:ea typeface="Arial"/>
                <a:cs typeface="Arial"/>
                <a:sym typeface="Arial"/>
              </a:rPr>
              <a:t> ausfällt. (Und je dicker die Hornhaut ist, desto höher fällt der Messwert aus.)</a:t>
            </a:r>
            <a:endParaRPr/>
          </a:p>
        </p:txBody>
      </p:sp>
      <p:sp>
        <p:nvSpPr>
          <p:cNvPr id="299" name="Google Shape;299;p9"/>
          <p:cNvSpPr txBox="1"/>
          <p:nvPr/>
        </p:nvSpPr>
        <p:spPr>
          <a:xfrm>
            <a:off x="3189288" y="228600"/>
            <a:ext cx="2765425" cy="369888"/>
          </a:xfrm>
          <a:prstGeom prst="rect">
            <a:avLst/>
          </a:prstGeom>
          <a:solidFill>
            <a:srgbClr val="B2B2B2"/>
          </a:solid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1" i="1" u="none" strike="noStrike" cap="none">
                <a:solidFill>
                  <a:schemeClr val="dk1"/>
                </a:solidFill>
                <a:latin typeface="Arial"/>
                <a:ea typeface="Arial"/>
                <a:cs typeface="Arial"/>
                <a:sym typeface="Arial"/>
              </a:rPr>
              <a:t>Applanationstonometrie</a:t>
            </a:r>
            <a:endParaRPr/>
          </a:p>
        </p:txBody>
      </p:sp>
      <p:sp>
        <p:nvSpPr>
          <p:cNvPr id="300" name="Google Shape;300;p9"/>
          <p:cNvSpPr txBox="1"/>
          <p:nvPr/>
        </p:nvSpPr>
        <p:spPr>
          <a:xfrm>
            <a:off x="3298269" y="6477000"/>
            <a:ext cx="2544300" cy="395100"/>
          </a:xfrm>
          <a:prstGeom prst="rect">
            <a:avLst/>
          </a:prstGeom>
          <a:noFill/>
          <a:ln>
            <a:noFill/>
          </a:ln>
        </p:spPr>
        <p:txBody>
          <a:bodyPr spcFirstLastPara="1" wrap="square" lIns="25400" tIns="12700" rIns="25400" bIns="12700" anchor="t" anchorCtr="0">
            <a:spAutoFit/>
          </a:bodyPr>
          <a:lstStyle/>
          <a:p>
            <a:pPr marL="0" marR="0" lvl="0" indent="0" algn="ctr" rtl="0">
              <a:spcBef>
                <a:spcPts val="0"/>
              </a:spcBef>
              <a:spcAft>
                <a:spcPts val="0"/>
              </a:spcAft>
              <a:buNone/>
            </a:pPr>
            <a:r>
              <a:rPr lang="en-US" sz="1200" b="0" i="1" u="none" strike="noStrike" cap="none">
                <a:solidFill>
                  <a:schemeClr val="dk1"/>
                </a:solidFill>
                <a:latin typeface="Arial"/>
                <a:ea typeface="Arial"/>
                <a:cs typeface="Arial"/>
                <a:sym typeface="Arial"/>
              </a:rPr>
              <a:t>Keine Frage – fahren Sie fort, wenn Sie bereit sind.</a:t>
            </a:r>
            <a:endParaRPr/>
          </a:p>
        </p:txBody>
      </p:sp>
    </p:spTree>
  </p:cSld>
  <p:clrMapOvr>
    <a:masterClrMapping/>
  </p:clrMapOvr>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17577</Words>
  <Application>Microsoft Macintosh PowerPoint</Application>
  <PresentationFormat>On-screen Show (4:3)</PresentationFormat>
  <Paragraphs>1269</Paragraphs>
  <Slides>86</Slides>
  <Notes>86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86</vt:i4>
      </vt:variant>
    </vt:vector>
  </HeadingPairs>
  <TitlesOfParts>
    <vt:vector size="91" baseType="lpstr">
      <vt:lpstr>Arial</vt:lpstr>
      <vt:lpstr>Calibri</vt:lpstr>
      <vt:lpstr>Impact</vt:lpstr>
      <vt:lpstr>Noto Sans Symbols</vt:lpstr>
      <vt:lpstr>Network</vt:lpstr>
      <vt:lpstr>Q</vt:lpstr>
      <vt:lpstr>A</vt:lpstr>
      <vt:lpstr>Q</vt:lpstr>
      <vt:lpstr>A</vt:lpstr>
      <vt:lpstr>Q</vt:lpstr>
      <vt:lpstr>A</vt:lpstr>
      <vt:lpstr>Q</vt:lpstr>
      <vt:lpstr>A</vt:lpstr>
      <vt:lpstr>PowerPoint Presentation</vt:lpstr>
      <vt:lpstr>PowerPoint Presentation</vt:lpstr>
      <vt:lpstr>Q</vt:lpstr>
      <vt:lpstr>A</vt:lpstr>
      <vt:lpstr>PowerPoint Presentation</vt:lpstr>
      <vt:lpstr>PowerPoint Presentation</vt:lpstr>
      <vt:lpstr>PowerPoint Presentation</vt:lpstr>
      <vt:lpstr>PowerPoint Presentation</vt:lpstr>
      <vt:lpstr>Q</vt:lpstr>
      <vt:lpstr>A</vt:lpstr>
      <vt:lpstr>PowerPoint Presentation</vt:lpstr>
      <vt:lpstr>PowerPoint Presentation</vt:lpstr>
      <vt:lpstr>PowerPoint Presentation</vt:lpstr>
      <vt:lpstr>F</vt:lpstr>
      <vt:lpstr>A</vt:lpstr>
      <vt:lpstr>F</vt:lpstr>
      <vt:lpstr>Fragen und Antworten</vt:lpstr>
      <vt:lpstr>A</vt:lpstr>
      <vt:lpstr>F</vt:lpstr>
      <vt:lpstr>A</vt:lpstr>
      <vt:lpstr>A</vt:lpstr>
      <vt:lpstr>F</vt:lpstr>
      <vt:lpstr>A</vt:lpstr>
      <vt:lpstr>F</vt:lpstr>
      <vt:lpstr>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vt:lpstr>
      <vt:lpstr>A</vt:lpstr>
      <vt:lpstr>F</vt:lpstr>
      <vt:lpstr>A</vt:lpstr>
      <vt:lpstr>A</vt:lpstr>
      <vt:lpstr>F</vt:lpstr>
      <vt:lpstr>A</vt:lpstr>
      <vt:lpstr>F</vt:lpstr>
      <vt:lpstr>A</vt:lpstr>
      <vt:lpstr>F</vt:lpstr>
      <vt:lpstr>A</vt:lpstr>
      <vt:lpstr>F</vt:lpstr>
      <vt:lpstr>A</vt:lpstr>
      <vt:lpstr>F</vt:lpstr>
      <vt:lpstr>A</vt:lpstr>
      <vt:lpstr>F</vt:lpstr>
      <vt:lpstr>A</vt:lpstr>
      <vt:lpstr>F</vt:lpstr>
      <vt:lpstr>A</vt:lpstr>
      <vt:lpstr>F</vt:lpstr>
      <vt:lpstr>Fragen und Antworten</vt:lpstr>
      <vt:lpstr>A</vt:lpstr>
      <vt:lpstr>F</vt:lpstr>
      <vt:lpstr>Fragen und Antworten</vt:lpstr>
      <vt:lpstr>A</vt:lpstr>
      <vt:lpstr>A</vt:lpstr>
      <vt:lpstr>F</vt:lpstr>
      <vt:lpstr>A</vt:lpstr>
      <vt:lpstr>F</vt:lpstr>
      <vt:lpstr>Fragen und Antworten</vt:lpstr>
      <vt:lpstr>A</vt:lpstr>
      <vt:lpstr>F</vt:lpstr>
      <vt:lpstr>A</vt:lpstr>
      <vt:lpstr>F</vt:lpstr>
      <vt:lpstr>Fragen und Antworten</vt:lpstr>
      <vt:lpstr>A</vt:lpstr>
      <vt:lpstr>F</vt:lpstr>
      <vt:lpstr>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Steven Flynn</dc:creator>
  <cp:lastModifiedBy>Assaf Abdelrahman</cp:lastModifiedBy>
  <cp:revision>1</cp:revision>
  <dcterms:created xsi:type="dcterms:W3CDTF">2008-09-11T18:01:40Z</dcterms:created>
  <dcterms:modified xsi:type="dcterms:W3CDTF">2026-08-20T16:03:30Z</dcterms:modified>
</cp:coreProperties>
</file>